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image24.jpg" ContentType="image/jpeg"/>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image28.jpg" ContentType="image/jpeg"/>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1"/>
    <p:sldMasterId id="2147483671" r:id="rId2"/>
    <p:sldMasterId id="2147483695" r:id="rId3"/>
    <p:sldMasterId id="2147483707" r:id="rId4"/>
    <p:sldMasterId id="2147483719" r:id="rId5"/>
    <p:sldMasterId id="2147483731" r:id="rId6"/>
    <p:sldMasterId id="2147483743" r:id="rId7"/>
    <p:sldMasterId id="2147483755" r:id="rId8"/>
    <p:sldMasterId id="2147483767" r:id="rId9"/>
    <p:sldMasterId id="2147483779" r:id="rId10"/>
  </p:sldMasterIdLst>
  <p:notesMasterIdLst>
    <p:notesMasterId r:id="rId50"/>
  </p:notesMasterIdLst>
  <p:handoutMasterIdLst>
    <p:handoutMasterId r:id="rId51"/>
  </p:handoutMasterIdLst>
  <p:sldIdLst>
    <p:sldId id="386" r:id="rId11"/>
    <p:sldId id="379" r:id="rId12"/>
    <p:sldId id="498" r:id="rId13"/>
    <p:sldId id="499" r:id="rId14"/>
    <p:sldId id="500" r:id="rId15"/>
    <p:sldId id="501" r:id="rId16"/>
    <p:sldId id="502" r:id="rId17"/>
    <p:sldId id="503" r:id="rId18"/>
    <p:sldId id="504" r:id="rId19"/>
    <p:sldId id="505" r:id="rId20"/>
    <p:sldId id="506" r:id="rId21"/>
    <p:sldId id="446" r:id="rId22"/>
    <p:sldId id="412" r:id="rId23"/>
    <p:sldId id="447" r:id="rId24"/>
    <p:sldId id="448" r:id="rId25"/>
    <p:sldId id="497" r:id="rId26"/>
    <p:sldId id="496" r:id="rId27"/>
    <p:sldId id="451" r:id="rId28"/>
    <p:sldId id="455" r:id="rId29"/>
    <p:sldId id="492" r:id="rId30"/>
    <p:sldId id="493" r:id="rId31"/>
    <p:sldId id="494" r:id="rId32"/>
    <p:sldId id="368" r:id="rId33"/>
    <p:sldId id="476" r:id="rId34"/>
    <p:sldId id="477" r:id="rId35"/>
    <p:sldId id="478" r:id="rId36"/>
    <p:sldId id="479" r:id="rId37"/>
    <p:sldId id="480" r:id="rId38"/>
    <p:sldId id="481" r:id="rId39"/>
    <p:sldId id="482" r:id="rId40"/>
    <p:sldId id="483" r:id="rId41"/>
    <p:sldId id="484" r:id="rId42"/>
    <p:sldId id="485" r:id="rId43"/>
    <p:sldId id="486" r:id="rId44"/>
    <p:sldId id="487" r:id="rId45"/>
    <p:sldId id="488" r:id="rId46"/>
    <p:sldId id="489" r:id="rId47"/>
    <p:sldId id="490" r:id="rId48"/>
    <p:sldId id="491" r:id="rId49"/>
  </p:sldIdLst>
  <p:sldSz cx="9144000" cy="6858000" type="screen4x3"/>
  <p:notesSz cx="7315200" cy="9601200"/>
  <p:custShowLst>
    <p:custShow name="Custom Show 1" id="0">
      <p:sldLst/>
    </p:custShow>
  </p:custShowLst>
  <p:defaultTextStyle>
    <a:defPPr>
      <a:defRPr lang="en-US"/>
    </a:defPPr>
    <a:lvl1pPr algn="l" rtl="0" fontAlgn="base">
      <a:spcBef>
        <a:spcPct val="0"/>
      </a:spcBef>
      <a:spcAft>
        <a:spcPct val="0"/>
      </a:spcAft>
      <a:defRPr sz="1400" kern="1200">
        <a:solidFill>
          <a:schemeClr val="tx1"/>
        </a:solidFill>
        <a:latin typeface="Arial" charset="0"/>
        <a:ea typeface="+mn-ea"/>
        <a:cs typeface="+mn-cs"/>
      </a:defRPr>
    </a:lvl1pPr>
    <a:lvl2pPr marL="457200" algn="l" rtl="0" fontAlgn="base">
      <a:spcBef>
        <a:spcPct val="0"/>
      </a:spcBef>
      <a:spcAft>
        <a:spcPct val="0"/>
      </a:spcAft>
      <a:defRPr sz="1400" kern="1200">
        <a:solidFill>
          <a:schemeClr val="tx1"/>
        </a:solidFill>
        <a:latin typeface="Arial" charset="0"/>
        <a:ea typeface="+mn-ea"/>
        <a:cs typeface="+mn-cs"/>
      </a:defRPr>
    </a:lvl2pPr>
    <a:lvl3pPr marL="914400" algn="l" rtl="0" fontAlgn="base">
      <a:spcBef>
        <a:spcPct val="0"/>
      </a:spcBef>
      <a:spcAft>
        <a:spcPct val="0"/>
      </a:spcAft>
      <a:defRPr sz="1400" kern="1200">
        <a:solidFill>
          <a:schemeClr val="tx1"/>
        </a:solidFill>
        <a:latin typeface="Arial" charset="0"/>
        <a:ea typeface="+mn-ea"/>
        <a:cs typeface="+mn-cs"/>
      </a:defRPr>
    </a:lvl3pPr>
    <a:lvl4pPr marL="1371600" algn="l" rtl="0" fontAlgn="base">
      <a:spcBef>
        <a:spcPct val="0"/>
      </a:spcBef>
      <a:spcAft>
        <a:spcPct val="0"/>
      </a:spcAft>
      <a:defRPr sz="1400" kern="1200">
        <a:solidFill>
          <a:schemeClr val="tx1"/>
        </a:solidFill>
        <a:latin typeface="Arial" charset="0"/>
        <a:ea typeface="+mn-ea"/>
        <a:cs typeface="+mn-cs"/>
      </a:defRPr>
    </a:lvl4pPr>
    <a:lvl5pPr marL="1828800" algn="l" rtl="0" fontAlgn="base">
      <a:spcBef>
        <a:spcPct val="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E035FD"/>
    <a:srgbClr val="FF33CC"/>
    <a:srgbClr val="CC9900"/>
    <a:srgbClr val="0000FF"/>
    <a:srgbClr val="FF0000"/>
    <a:srgbClr val="6699FF"/>
    <a:srgbClr val="66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693" autoAdjust="0"/>
    <p:restoredTop sz="95332" autoAdjust="0"/>
  </p:normalViewPr>
  <p:slideViewPr>
    <p:cSldViewPr showGuides="1">
      <p:cViewPr>
        <p:scale>
          <a:sx n="90" d="100"/>
          <a:sy n="90" d="100"/>
        </p:scale>
        <p:origin x="1186" y="10"/>
      </p:cViewPr>
      <p:guideLst>
        <p:guide orient="horz" pos="2160"/>
        <p:guide pos="2880"/>
      </p:guideLst>
    </p:cSldViewPr>
  </p:slideViewPr>
  <p:outlineViewPr>
    <p:cViewPr>
      <p:scale>
        <a:sx n="33" d="100"/>
        <a:sy n="33" d="100"/>
      </p:scale>
      <p:origin x="0" y="0"/>
    </p:cViewPr>
  </p:outlineViewPr>
  <p:notesTextViewPr>
    <p:cViewPr>
      <p:scale>
        <a:sx n="75" d="100"/>
        <a:sy n="75"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viewProps" Target="viewProps.xml"/><Relationship Id="rId5" Type="http://schemas.openxmlformats.org/officeDocument/2006/relationships/slideMaster" Target="slideMasters/slideMaster5.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8" Type="http://schemas.openxmlformats.org/officeDocument/2006/relationships/slideMaster" Target="slideMasters/slideMaster8.xml"/><Relationship Id="rId51"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02" name="Rectangle 2"/>
          <p:cNvSpPr>
            <a:spLocks noGrp="1" noChangeArrowheads="1"/>
          </p:cNvSpPr>
          <p:nvPr>
            <p:ph type="hdr" sz="quarter"/>
          </p:nvPr>
        </p:nvSpPr>
        <p:spPr bwMode="auto">
          <a:xfrm>
            <a:off x="1" y="0"/>
            <a:ext cx="3170138" cy="479539"/>
          </a:xfrm>
          <a:prstGeom prst="rect">
            <a:avLst/>
          </a:prstGeom>
          <a:noFill/>
          <a:ln w="9525">
            <a:noFill/>
            <a:miter lim="800000"/>
            <a:headEnd/>
            <a:tailEnd/>
          </a:ln>
          <a:effectLst/>
        </p:spPr>
        <p:txBody>
          <a:bodyPr vert="horz" wrap="square" lIns="94851" tIns="47426" rIns="94851" bIns="47426" numCol="1" anchor="t" anchorCtr="0" compatLnSpc="1">
            <a:prstTxWarp prst="textNoShape">
              <a:avLst/>
            </a:prstTxWarp>
          </a:bodyPr>
          <a:lstStyle>
            <a:lvl1pPr defTabSz="947738">
              <a:defRPr sz="1200" b="1" smtClean="0">
                <a:latin typeface="Book Antiqua" pitchFamily="18" charset="0"/>
              </a:defRPr>
            </a:lvl1pPr>
          </a:lstStyle>
          <a:p>
            <a:pPr>
              <a:defRPr/>
            </a:pPr>
            <a:endParaRPr lang="ru-RU"/>
          </a:p>
        </p:txBody>
      </p:sp>
      <p:sp>
        <p:nvSpPr>
          <p:cNvPr id="256003" name="Rectangle 3"/>
          <p:cNvSpPr>
            <a:spLocks noGrp="1" noChangeArrowheads="1"/>
          </p:cNvSpPr>
          <p:nvPr>
            <p:ph type="dt" sz="quarter" idx="1"/>
          </p:nvPr>
        </p:nvSpPr>
        <p:spPr bwMode="auto">
          <a:xfrm>
            <a:off x="4145062" y="0"/>
            <a:ext cx="3170138" cy="479539"/>
          </a:xfrm>
          <a:prstGeom prst="rect">
            <a:avLst/>
          </a:prstGeom>
          <a:noFill/>
          <a:ln w="9525">
            <a:noFill/>
            <a:miter lim="800000"/>
            <a:headEnd/>
            <a:tailEnd/>
          </a:ln>
          <a:effectLst/>
        </p:spPr>
        <p:txBody>
          <a:bodyPr vert="horz" wrap="square" lIns="94851" tIns="47426" rIns="94851" bIns="47426" numCol="1" anchor="t" anchorCtr="0" compatLnSpc="1">
            <a:prstTxWarp prst="textNoShape">
              <a:avLst/>
            </a:prstTxWarp>
          </a:bodyPr>
          <a:lstStyle>
            <a:lvl1pPr algn="r" defTabSz="947738">
              <a:defRPr sz="1200" b="1" smtClean="0">
                <a:latin typeface="Book Antiqua" pitchFamily="18" charset="0"/>
              </a:defRPr>
            </a:lvl1pPr>
          </a:lstStyle>
          <a:p>
            <a:pPr>
              <a:defRPr/>
            </a:pPr>
            <a:endParaRPr lang="ru-RU"/>
          </a:p>
        </p:txBody>
      </p:sp>
      <p:sp>
        <p:nvSpPr>
          <p:cNvPr id="256004" name="Rectangle 4"/>
          <p:cNvSpPr>
            <a:spLocks noGrp="1" noChangeArrowheads="1"/>
          </p:cNvSpPr>
          <p:nvPr>
            <p:ph type="ftr" sz="quarter" idx="2"/>
          </p:nvPr>
        </p:nvSpPr>
        <p:spPr bwMode="auto">
          <a:xfrm>
            <a:off x="1" y="9121662"/>
            <a:ext cx="3170138" cy="479539"/>
          </a:xfrm>
          <a:prstGeom prst="rect">
            <a:avLst/>
          </a:prstGeom>
          <a:noFill/>
          <a:ln w="9525">
            <a:noFill/>
            <a:miter lim="800000"/>
            <a:headEnd/>
            <a:tailEnd/>
          </a:ln>
          <a:effectLst/>
        </p:spPr>
        <p:txBody>
          <a:bodyPr vert="horz" wrap="square" lIns="94851" tIns="47426" rIns="94851" bIns="47426" numCol="1" anchor="b" anchorCtr="0" compatLnSpc="1">
            <a:prstTxWarp prst="textNoShape">
              <a:avLst/>
            </a:prstTxWarp>
          </a:bodyPr>
          <a:lstStyle>
            <a:lvl1pPr defTabSz="947738">
              <a:defRPr sz="1200" b="1" smtClean="0">
                <a:latin typeface="Book Antiqua" pitchFamily="18" charset="0"/>
              </a:defRPr>
            </a:lvl1pPr>
          </a:lstStyle>
          <a:p>
            <a:pPr>
              <a:defRPr/>
            </a:pPr>
            <a:endParaRPr lang="ru-RU"/>
          </a:p>
        </p:txBody>
      </p:sp>
      <p:sp>
        <p:nvSpPr>
          <p:cNvPr id="256005" name="Rectangle 5"/>
          <p:cNvSpPr>
            <a:spLocks noGrp="1" noChangeArrowheads="1"/>
          </p:cNvSpPr>
          <p:nvPr>
            <p:ph type="sldNum" sz="quarter" idx="3"/>
          </p:nvPr>
        </p:nvSpPr>
        <p:spPr bwMode="auto">
          <a:xfrm>
            <a:off x="4145062" y="9121662"/>
            <a:ext cx="3170138" cy="479539"/>
          </a:xfrm>
          <a:prstGeom prst="rect">
            <a:avLst/>
          </a:prstGeom>
          <a:noFill/>
          <a:ln w="9525">
            <a:noFill/>
            <a:miter lim="800000"/>
            <a:headEnd/>
            <a:tailEnd/>
          </a:ln>
          <a:effectLst/>
        </p:spPr>
        <p:txBody>
          <a:bodyPr vert="horz" wrap="square" lIns="94851" tIns="47426" rIns="94851" bIns="47426" numCol="1" anchor="b" anchorCtr="0" compatLnSpc="1">
            <a:prstTxWarp prst="textNoShape">
              <a:avLst/>
            </a:prstTxWarp>
          </a:bodyPr>
          <a:lstStyle>
            <a:lvl1pPr algn="r" defTabSz="947738">
              <a:defRPr sz="1200" b="1" smtClean="0">
                <a:latin typeface="Book Antiqua" pitchFamily="18" charset="0"/>
              </a:defRPr>
            </a:lvl1pPr>
          </a:lstStyle>
          <a:p>
            <a:pPr>
              <a:defRPr/>
            </a:pPr>
            <a:fld id="{AA9ED7AB-896C-49B4-9667-3D9762871BDE}" type="slidenum">
              <a:rPr lang="en-US"/>
              <a:pPr>
                <a:defRPr/>
              </a:pPr>
              <a:t>‹#›</a:t>
            </a:fld>
            <a:endParaRPr lang="en-US"/>
          </a:p>
        </p:txBody>
      </p:sp>
    </p:spTree>
    <p:extLst>
      <p:ext uri="{BB962C8B-B14F-4D97-AF65-F5344CB8AC3E}">
        <p14:creationId xmlns:p14="http://schemas.microsoft.com/office/powerpoint/2010/main" val="9952418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0226" name="Rectangle 2"/>
          <p:cNvSpPr>
            <a:spLocks noGrp="1" noChangeArrowheads="1"/>
          </p:cNvSpPr>
          <p:nvPr>
            <p:ph type="hdr" sz="quarter"/>
          </p:nvPr>
        </p:nvSpPr>
        <p:spPr bwMode="auto">
          <a:xfrm>
            <a:off x="1" y="0"/>
            <a:ext cx="3170138" cy="479539"/>
          </a:xfrm>
          <a:prstGeom prst="rect">
            <a:avLst/>
          </a:prstGeom>
          <a:noFill/>
          <a:ln w="9525">
            <a:noFill/>
            <a:miter lim="800000"/>
            <a:headEnd/>
            <a:tailEnd/>
          </a:ln>
          <a:effectLst/>
        </p:spPr>
        <p:txBody>
          <a:bodyPr vert="horz" wrap="square" lIns="94851" tIns="47426" rIns="94851" bIns="47426" numCol="1" anchor="t" anchorCtr="0" compatLnSpc="1">
            <a:prstTxWarp prst="textNoShape">
              <a:avLst/>
            </a:prstTxWarp>
          </a:bodyPr>
          <a:lstStyle>
            <a:lvl1pPr defTabSz="947738">
              <a:defRPr sz="1200" b="1" smtClean="0">
                <a:latin typeface="Book Antiqua" pitchFamily="18" charset="0"/>
              </a:defRPr>
            </a:lvl1pPr>
          </a:lstStyle>
          <a:p>
            <a:pPr>
              <a:defRPr/>
            </a:pPr>
            <a:endParaRPr lang="ru-RU"/>
          </a:p>
        </p:txBody>
      </p:sp>
      <p:sp>
        <p:nvSpPr>
          <p:cNvPr id="180227" name="Rectangle 3"/>
          <p:cNvSpPr>
            <a:spLocks noGrp="1" noChangeArrowheads="1"/>
          </p:cNvSpPr>
          <p:nvPr>
            <p:ph type="dt" idx="1"/>
          </p:nvPr>
        </p:nvSpPr>
        <p:spPr bwMode="auto">
          <a:xfrm>
            <a:off x="4145062" y="0"/>
            <a:ext cx="3170138" cy="479539"/>
          </a:xfrm>
          <a:prstGeom prst="rect">
            <a:avLst/>
          </a:prstGeom>
          <a:noFill/>
          <a:ln w="9525">
            <a:noFill/>
            <a:miter lim="800000"/>
            <a:headEnd/>
            <a:tailEnd/>
          </a:ln>
          <a:effectLst/>
        </p:spPr>
        <p:txBody>
          <a:bodyPr vert="horz" wrap="square" lIns="94851" tIns="47426" rIns="94851" bIns="47426" numCol="1" anchor="t" anchorCtr="0" compatLnSpc="1">
            <a:prstTxWarp prst="textNoShape">
              <a:avLst/>
            </a:prstTxWarp>
          </a:bodyPr>
          <a:lstStyle>
            <a:lvl1pPr algn="r" defTabSz="947738">
              <a:defRPr sz="1200" b="1" smtClean="0">
                <a:latin typeface="Book Antiqua" pitchFamily="18" charset="0"/>
              </a:defRPr>
            </a:lvl1pPr>
          </a:lstStyle>
          <a:p>
            <a:pPr>
              <a:defRPr/>
            </a:pPr>
            <a:endParaRPr lang="ru-RU"/>
          </a:p>
        </p:txBody>
      </p:sp>
      <p:sp>
        <p:nvSpPr>
          <p:cNvPr id="24580" name="Rectangle 4"/>
          <p:cNvSpPr>
            <a:spLocks noGrp="1" noRot="1" noChangeAspect="1" noChangeArrowheads="1" noTextEdit="1"/>
          </p:cNvSpPr>
          <p:nvPr>
            <p:ph type="sldImg" idx="2"/>
          </p:nvPr>
        </p:nvSpPr>
        <p:spPr bwMode="auto">
          <a:xfrm>
            <a:off x="1257300" y="719138"/>
            <a:ext cx="4800600" cy="3600450"/>
          </a:xfrm>
          <a:prstGeom prst="rect">
            <a:avLst/>
          </a:prstGeom>
          <a:noFill/>
          <a:ln w="9525">
            <a:solidFill>
              <a:srgbClr val="000000"/>
            </a:solidFill>
            <a:miter lim="800000"/>
            <a:headEnd/>
            <a:tailEnd/>
          </a:ln>
        </p:spPr>
      </p:sp>
      <p:sp>
        <p:nvSpPr>
          <p:cNvPr id="180229" name="Rectangle 5"/>
          <p:cNvSpPr>
            <a:spLocks noGrp="1" noChangeArrowheads="1"/>
          </p:cNvSpPr>
          <p:nvPr>
            <p:ph type="body" sz="quarter" idx="3"/>
          </p:nvPr>
        </p:nvSpPr>
        <p:spPr bwMode="auto">
          <a:xfrm>
            <a:off x="974924" y="4561576"/>
            <a:ext cx="5365352" cy="4320316"/>
          </a:xfrm>
          <a:prstGeom prst="rect">
            <a:avLst/>
          </a:prstGeom>
          <a:noFill/>
          <a:ln w="9525">
            <a:noFill/>
            <a:miter lim="800000"/>
            <a:headEnd/>
            <a:tailEnd/>
          </a:ln>
          <a:effectLst/>
        </p:spPr>
        <p:txBody>
          <a:bodyPr vert="horz" wrap="square" lIns="94851" tIns="47426" rIns="94851" bIns="4742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0230" name="Rectangle 6"/>
          <p:cNvSpPr>
            <a:spLocks noGrp="1" noChangeArrowheads="1"/>
          </p:cNvSpPr>
          <p:nvPr>
            <p:ph type="ftr" sz="quarter" idx="4"/>
          </p:nvPr>
        </p:nvSpPr>
        <p:spPr bwMode="auto">
          <a:xfrm>
            <a:off x="1" y="9121662"/>
            <a:ext cx="3170138" cy="479539"/>
          </a:xfrm>
          <a:prstGeom prst="rect">
            <a:avLst/>
          </a:prstGeom>
          <a:noFill/>
          <a:ln w="9525">
            <a:noFill/>
            <a:miter lim="800000"/>
            <a:headEnd/>
            <a:tailEnd/>
          </a:ln>
          <a:effectLst/>
        </p:spPr>
        <p:txBody>
          <a:bodyPr vert="horz" wrap="square" lIns="94851" tIns="47426" rIns="94851" bIns="47426" numCol="1" anchor="b" anchorCtr="0" compatLnSpc="1">
            <a:prstTxWarp prst="textNoShape">
              <a:avLst/>
            </a:prstTxWarp>
          </a:bodyPr>
          <a:lstStyle>
            <a:lvl1pPr defTabSz="947738">
              <a:defRPr sz="1200" b="1" smtClean="0">
                <a:latin typeface="Book Antiqua" pitchFamily="18" charset="0"/>
              </a:defRPr>
            </a:lvl1pPr>
          </a:lstStyle>
          <a:p>
            <a:pPr>
              <a:defRPr/>
            </a:pPr>
            <a:endParaRPr lang="ru-RU"/>
          </a:p>
        </p:txBody>
      </p:sp>
      <p:sp>
        <p:nvSpPr>
          <p:cNvPr id="180231" name="Rectangle 7"/>
          <p:cNvSpPr>
            <a:spLocks noGrp="1" noChangeArrowheads="1"/>
          </p:cNvSpPr>
          <p:nvPr>
            <p:ph type="sldNum" sz="quarter" idx="5"/>
          </p:nvPr>
        </p:nvSpPr>
        <p:spPr bwMode="auto">
          <a:xfrm>
            <a:off x="4145062" y="9121662"/>
            <a:ext cx="3170138" cy="479539"/>
          </a:xfrm>
          <a:prstGeom prst="rect">
            <a:avLst/>
          </a:prstGeom>
          <a:noFill/>
          <a:ln w="9525">
            <a:noFill/>
            <a:miter lim="800000"/>
            <a:headEnd/>
            <a:tailEnd/>
          </a:ln>
          <a:effectLst/>
        </p:spPr>
        <p:txBody>
          <a:bodyPr vert="horz" wrap="square" lIns="94851" tIns="47426" rIns="94851" bIns="47426" numCol="1" anchor="b" anchorCtr="0" compatLnSpc="1">
            <a:prstTxWarp prst="textNoShape">
              <a:avLst/>
            </a:prstTxWarp>
          </a:bodyPr>
          <a:lstStyle>
            <a:lvl1pPr algn="r" defTabSz="947738">
              <a:defRPr sz="1200" b="1" smtClean="0">
                <a:latin typeface="Book Antiqua" pitchFamily="18" charset="0"/>
              </a:defRPr>
            </a:lvl1pPr>
          </a:lstStyle>
          <a:p>
            <a:pPr>
              <a:defRPr/>
            </a:pPr>
            <a:fld id="{C0823D12-2F75-4F32-B9F1-2E9A75D3ACCD}" type="slidenum">
              <a:rPr lang="en-US"/>
              <a:pPr>
                <a:defRPr/>
              </a:pPr>
              <a:t>‹#›</a:t>
            </a:fld>
            <a:endParaRPr lang="en-US"/>
          </a:p>
        </p:txBody>
      </p:sp>
    </p:spTree>
    <p:extLst>
      <p:ext uri="{BB962C8B-B14F-4D97-AF65-F5344CB8AC3E}">
        <p14:creationId xmlns:p14="http://schemas.microsoft.com/office/powerpoint/2010/main" val="290017921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0823D12-2F75-4F32-B9F1-2E9A75D3ACCD}" type="slidenum">
              <a:rPr lang="en-US" smtClean="0"/>
              <a:pPr>
                <a:defRPr/>
              </a:pPr>
              <a:t>1</a:t>
            </a:fld>
            <a:endParaRPr lang="en-US"/>
          </a:p>
        </p:txBody>
      </p:sp>
    </p:spTree>
    <p:extLst>
      <p:ext uri="{BB962C8B-B14F-4D97-AF65-F5344CB8AC3E}">
        <p14:creationId xmlns:p14="http://schemas.microsoft.com/office/powerpoint/2010/main" val="19931961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A448792-951F-4FD0-996B-8AE06A4A42ED}" type="slidenum">
              <a:rPr lang="en-US" smtClean="0"/>
              <a:pPr>
                <a:defRPr/>
              </a:pPr>
              <a:t>16</a:t>
            </a:fld>
            <a:endParaRPr lang="en-US"/>
          </a:p>
        </p:txBody>
      </p:sp>
    </p:spTree>
    <p:extLst>
      <p:ext uri="{BB962C8B-B14F-4D97-AF65-F5344CB8AC3E}">
        <p14:creationId xmlns:p14="http://schemas.microsoft.com/office/powerpoint/2010/main" val="22817973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A448792-951F-4FD0-996B-8AE06A4A42ED}" type="slidenum">
              <a:rPr lang="en-US" smtClean="0"/>
              <a:pPr>
                <a:defRPr/>
              </a:pPr>
              <a:t>17</a:t>
            </a:fld>
            <a:endParaRPr lang="en-US"/>
          </a:p>
        </p:txBody>
      </p:sp>
    </p:spTree>
    <p:extLst>
      <p:ext uri="{BB962C8B-B14F-4D97-AF65-F5344CB8AC3E}">
        <p14:creationId xmlns:p14="http://schemas.microsoft.com/office/powerpoint/2010/main" val="40995494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A448792-951F-4FD0-996B-8AE06A4A42ED}" type="slidenum">
              <a:rPr lang="en-US" smtClean="0"/>
              <a:pPr>
                <a:defRPr/>
              </a:pPr>
              <a:t>20</a:t>
            </a:fld>
            <a:endParaRPr lang="en-US"/>
          </a:p>
        </p:txBody>
      </p:sp>
    </p:spTree>
    <p:extLst>
      <p:ext uri="{BB962C8B-B14F-4D97-AF65-F5344CB8AC3E}">
        <p14:creationId xmlns:p14="http://schemas.microsoft.com/office/powerpoint/2010/main" val="12481992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release of version 4 Tree Canopy Cover (TCC) product, replaces the previous version of global tree canopy cover estimates for 2000, 2005, 2010, and 2015. It also includes annual tree cover estimates from 2010 to 2015 for North and South America. More information about this dataset can be found here: https://lpdaac.usgs.gov/products/gfcc30tcv003/ </a:t>
            </a:r>
          </a:p>
        </p:txBody>
      </p:sp>
      <p:sp>
        <p:nvSpPr>
          <p:cNvPr id="4" name="Slide Number Placeholder 3"/>
          <p:cNvSpPr>
            <a:spLocks noGrp="1"/>
          </p:cNvSpPr>
          <p:nvPr>
            <p:ph type="sldNum" sz="quarter" idx="10"/>
          </p:nvPr>
        </p:nvSpPr>
        <p:spPr/>
        <p:txBody>
          <a:bodyPr/>
          <a:lstStyle/>
          <a:p>
            <a:pPr>
              <a:defRPr/>
            </a:pPr>
            <a:fld id="{AA448792-951F-4FD0-996B-8AE06A4A42ED}" type="slidenum">
              <a:rPr lang="en-US" smtClean="0">
                <a:solidFill>
                  <a:prstClr val="black"/>
                </a:solidFill>
              </a:rPr>
              <a:pPr>
                <a:defRPr/>
              </a:pPr>
              <a:t>21</a:t>
            </a:fld>
            <a:endParaRPr lang="en-US">
              <a:solidFill>
                <a:prstClr val="black"/>
              </a:solidFill>
            </a:endParaRPr>
          </a:p>
        </p:txBody>
      </p:sp>
    </p:spTree>
    <p:extLst>
      <p:ext uri="{BB962C8B-B14F-4D97-AF65-F5344CB8AC3E}">
        <p14:creationId xmlns:p14="http://schemas.microsoft.com/office/powerpoint/2010/main" val="13291520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A448792-951F-4FD0-996B-8AE06A4A42ED}" type="slidenum">
              <a:rPr lang="en-US" smtClean="0"/>
              <a:pPr>
                <a:defRPr/>
              </a:pPr>
              <a:t>22</a:t>
            </a:fld>
            <a:endParaRPr lang="en-US"/>
          </a:p>
        </p:txBody>
      </p:sp>
    </p:spTree>
    <p:extLst>
      <p:ext uri="{BB962C8B-B14F-4D97-AF65-F5344CB8AC3E}">
        <p14:creationId xmlns:p14="http://schemas.microsoft.com/office/powerpoint/2010/main" val="17322168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1 Marcador de imagen de diapositiva"/>
          <p:cNvSpPr>
            <a:spLocks noGrp="1" noRot="1" noChangeAspect="1" noTextEdit="1"/>
          </p:cNvSpPr>
          <p:nvPr>
            <p:ph type="sldImg"/>
          </p:nvPr>
        </p:nvSpPr>
        <p:spPr>
          <a:ln/>
        </p:spPr>
      </p:sp>
      <p:sp>
        <p:nvSpPr>
          <p:cNvPr id="25603" name="2 Marcador de notas"/>
          <p:cNvSpPr>
            <a:spLocks noGrp="1"/>
          </p:cNvSpPr>
          <p:nvPr>
            <p:ph type="body" idx="1"/>
          </p:nvPr>
        </p:nvSpPr>
        <p:spPr>
          <a:noFill/>
          <a:ln/>
        </p:spPr>
        <p:txBody>
          <a:bodyPr/>
          <a:lstStyle/>
          <a:p>
            <a:pPr eaLnBrk="1" hangingPunct="1"/>
            <a:endParaRPr lang="ru-RU"/>
          </a:p>
        </p:txBody>
      </p:sp>
      <p:sp>
        <p:nvSpPr>
          <p:cNvPr id="25604" name="3 Marcador de número de diapositiva"/>
          <p:cNvSpPr>
            <a:spLocks noGrp="1"/>
          </p:cNvSpPr>
          <p:nvPr>
            <p:ph type="sldNum" sz="quarter" idx="5"/>
          </p:nvPr>
        </p:nvSpPr>
        <p:spPr>
          <a:noFill/>
        </p:spPr>
        <p:txBody>
          <a:bodyPr/>
          <a:lstStyle/>
          <a:p>
            <a:fld id="{9186F310-1AA7-4533-9420-A37C6FFF0511}" type="slidenum">
              <a:rPr lang="en-US"/>
              <a:pPr/>
              <a:t>23</a:t>
            </a:fld>
            <a:endParaRPr lang="en-US"/>
          </a:p>
        </p:txBody>
      </p:sp>
    </p:spTree>
    <p:extLst>
      <p:ext uri="{BB962C8B-B14F-4D97-AF65-F5344CB8AC3E}">
        <p14:creationId xmlns:p14="http://schemas.microsoft.com/office/powerpoint/2010/main" val="42059298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25603" name="2 Marcador de notas"/>
          <p:cNvSpPr>
            <a:spLocks noGrp="1"/>
          </p:cNvSpPr>
          <p:nvPr>
            <p:ph type="body" idx="1"/>
          </p:nvPr>
        </p:nvSpPr>
        <p:spPr bwMode="auto">
          <a:noFill/>
        </p:spPr>
        <p:txBody>
          <a:bodyPr/>
          <a:lstStyle/>
          <a:p>
            <a:pPr eaLnBrk="1" hangingPunct="1">
              <a:spcBef>
                <a:spcPct val="0"/>
              </a:spcBef>
            </a:pPr>
            <a:r>
              <a:rPr lang="en-US" altLang="ja-JP" dirty="0"/>
              <a:t>Agriculture is the most important consumer of fresh water in Egypt. It consumes about 95% of its natural water resources. With the increase of Egypt’s population from 66.1 million in 2000 to 83.4 million in 2014 (FAO, 2015), sustainable development of agricultural areas has become a strategic priority to satisfy growing food demands. Traditionally Egypt has relied on water from the River Nile as the main source for irrigated agriculture. However, Egypt’s allocated Nile water share is fixed at 55.5 billion cubic meters per year. Furthermore, natural fertile land encompasses only 5% of the country and is increasingly being subjected to soil degradation (soil pollution) and urban encroachment due to population pressure.</a:t>
            </a:r>
            <a:endParaRPr lang="ja-JP" altLang="ja-JP" dirty="0"/>
          </a:p>
        </p:txBody>
      </p:sp>
      <p:sp>
        <p:nvSpPr>
          <p:cNvPr id="25604" name="3 Marcador de número de diapositiva"/>
          <p:cNvSpPr>
            <a:spLocks noGrp="1"/>
          </p:cNvSpPr>
          <p:nvPr>
            <p:ph type="sldNum" sz="quarter" idx="5"/>
          </p:nvPr>
        </p:nvSpPr>
        <p:spPr bwMode="auto">
          <a:noFill/>
          <a:ln>
            <a:miter lim="800000"/>
            <a:headEnd/>
            <a:tailEnd/>
          </a:ln>
        </p:spPr>
        <p:txBody>
          <a:bodyPr/>
          <a:lstStyle/>
          <a:p>
            <a:fld id="{DF71775A-B217-4555-98B8-06A1DEF9E3DC}" type="slidenum">
              <a:rPr lang="en-US" altLang="ja-JP">
                <a:solidFill>
                  <a:prstClr val="black"/>
                </a:solidFill>
              </a:rPr>
              <a:pPr/>
              <a:t>24</a:t>
            </a:fld>
            <a:endParaRPr lang="en-US" altLang="ja-JP">
              <a:solidFill>
                <a:prstClr val="black"/>
              </a:solidFill>
            </a:endParaRPr>
          </a:p>
        </p:txBody>
      </p:sp>
    </p:spTree>
    <p:extLst>
      <p:ext uri="{BB962C8B-B14F-4D97-AF65-F5344CB8AC3E}">
        <p14:creationId xmlns:p14="http://schemas.microsoft.com/office/powerpoint/2010/main" val="3939494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n-US"/>
          </a:p>
        </p:txBody>
      </p:sp>
      <p:sp>
        <p:nvSpPr>
          <p:cNvPr id="4" name="3 Marcador de número de diapositiva"/>
          <p:cNvSpPr>
            <a:spLocks noGrp="1"/>
          </p:cNvSpPr>
          <p:nvPr>
            <p:ph type="sldNum" sz="quarter" idx="10"/>
          </p:nvPr>
        </p:nvSpPr>
        <p:spPr/>
        <p:txBody>
          <a:bodyPr/>
          <a:lstStyle/>
          <a:p>
            <a:fld id="{6B87228D-9034-44A8-BA6A-7B6312E561DC}"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19761499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Cultivation trends in Egypt have changed dramatically in recent decades. The FAO agricultural statistics (2015) report that Egypt experienced a significant increase in grains, citrus/fruits and sugarcane starting in the 1980’s and a gradual decrease in cotton plantations around the same period.</a:t>
            </a:r>
          </a:p>
        </p:txBody>
      </p:sp>
      <p:sp>
        <p:nvSpPr>
          <p:cNvPr id="4" name="Slide Number Placeholder 3"/>
          <p:cNvSpPr>
            <a:spLocks noGrp="1"/>
          </p:cNvSpPr>
          <p:nvPr>
            <p:ph type="sldNum" sz="quarter" idx="10"/>
          </p:nvPr>
        </p:nvSpPr>
        <p:spPr/>
        <p:txBody>
          <a:bodyPr/>
          <a:lstStyle/>
          <a:p>
            <a:fld id="{B1E59F4C-06D8-42FB-878D-365E567ACE9B}"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4606669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ea typeface="MS Mincho" panose="02020609040205080304" pitchFamily="49" charset="-128"/>
              </a:rPr>
              <a:t>Changes in terrestrial water storages, termed anomalies, as observed from the GRACE satellites provide observations in storage changes related to the sum of changes in soil moisture, groundwater, surface water (rivers and reservoirs) and snowpack. Changes are measured in mm of water equivalent height (</a:t>
            </a:r>
            <a:r>
              <a:rPr lang="en-US" dirty="0" err="1">
                <a:latin typeface="Times New Roman" panose="02020603050405020304" pitchFamily="18" charset="0"/>
                <a:ea typeface="MS Mincho" panose="02020609040205080304" pitchFamily="49" charset="-128"/>
              </a:rPr>
              <a:t>weq</a:t>
            </a:r>
            <a:r>
              <a:rPr lang="en-US" dirty="0">
                <a:latin typeface="Times New Roman" panose="02020603050405020304" pitchFamily="18" charset="0"/>
                <a:ea typeface="MS Mincho" panose="02020609040205080304" pitchFamily="49" charset="-128"/>
              </a:rPr>
              <a:t>). This figure shows coherent TWSA dynamics, with a clear deviation in regional TWSA behaviors apparent starting in 2010; for example, a dry period in mid-2012 more negatively impacted TWSA in the Lower Nile as compared to the Upper Nile. An unknown influence in this behavior is the relationship between Lake Nasser storage and changes in agricultural water use. </a:t>
            </a:r>
            <a:endParaRPr lang="en-US" dirty="0"/>
          </a:p>
        </p:txBody>
      </p:sp>
      <p:sp>
        <p:nvSpPr>
          <p:cNvPr id="4" name="Slide Number Placeholder 3"/>
          <p:cNvSpPr>
            <a:spLocks noGrp="1"/>
          </p:cNvSpPr>
          <p:nvPr>
            <p:ph type="sldNum" sz="quarter" idx="10"/>
          </p:nvPr>
        </p:nvSpPr>
        <p:spPr/>
        <p:txBody>
          <a:bodyPr/>
          <a:lstStyle/>
          <a:p>
            <a:fld id="{4AE52B47-A914-4815-B478-BA9BD1D664A9}"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2510472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0823D12-2F75-4F32-B9F1-2E9A75D3ACCD}" type="slidenum">
              <a:rPr lang="en-US" smtClean="0"/>
              <a:pPr>
                <a:defRPr/>
              </a:pPr>
              <a:t>2</a:t>
            </a:fld>
            <a:endParaRPr lang="en-US"/>
          </a:p>
        </p:txBody>
      </p:sp>
    </p:spTree>
    <p:extLst>
      <p:ext uri="{BB962C8B-B14F-4D97-AF65-F5344CB8AC3E}">
        <p14:creationId xmlns:p14="http://schemas.microsoft.com/office/powerpoint/2010/main" val="4166192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Landsat time series of cropping patterns for </a:t>
            </a:r>
            <a:r>
              <a:rPr lang="en-US" dirty="0">
                <a:latin typeface="Times New Roman" panose="02020603050405020304" pitchFamily="18" charset="0"/>
                <a:ea typeface="MS Mincho" panose="02020609040205080304" pitchFamily="49" charset="-128"/>
              </a:rPr>
              <a:t>assessing agricultural activities in </a:t>
            </a:r>
            <a:r>
              <a:rPr lang="en-US" dirty="0" err="1">
                <a:latin typeface="Times New Roman" panose="02020603050405020304" pitchFamily="18" charset="0"/>
                <a:ea typeface="MS Mincho" panose="02020609040205080304" pitchFamily="49" charset="-128"/>
              </a:rPr>
              <a:t>Kom</a:t>
            </a:r>
            <a:r>
              <a:rPr lang="en-US" dirty="0">
                <a:latin typeface="Times New Roman" panose="02020603050405020304" pitchFamily="18" charset="0"/>
                <a:ea typeface="MS Mincho" panose="02020609040205080304" pitchFamily="49" charset="-128"/>
              </a:rPr>
              <a:t> </a:t>
            </a:r>
            <a:r>
              <a:rPr lang="en-US" dirty="0" err="1">
                <a:latin typeface="Times New Roman" panose="02020603050405020304" pitchFamily="18" charset="0"/>
                <a:ea typeface="MS Mincho" panose="02020609040205080304" pitchFamily="49" charset="-128"/>
              </a:rPr>
              <a:t>Ombo</a:t>
            </a:r>
            <a:r>
              <a:rPr lang="en-US" dirty="0">
                <a:latin typeface="Times New Roman" panose="02020603050405020304" pitchFamily="18" charset="0"/>
                <a:ea typeface="MS Mincho" panose="02020609040205080304" pitchFamily="49" charset="-128"/>
              </a:rPr>
              <a:t> region. A set of Landsat 8 images (at least one Landsat image per month) was used to extract NDVI time series, followed by a principal component analysis to increase inter-band variance before applying a clustering algorithm (unsupervised method) to obtain crop pattern classes. Classes were subsequently examined and labeled based on their corresponding NDVI time series profiles and spectral reflectance curves. Crop pattern clusters are not necessarily made up of the same type of crops but rather show crops with similar </a:t>
            </a:r>
            <a:r>
              <a:rPr lang="en-US" dirty="0" err="1">
                <a:latin typeface="Times New Roman" panose="02020603050405020304" pitchFamily="18" charset="0"/>
                <a:ea typeface="MS Mincho" panose="02020609040205080304" pitchFamily="49" charset="-128"/>
              </a:rPr>
              <a:t>phenological</a:t>
            </a:r>
            <a:r>
              <a:rPr lang="en-US" dirty="0">
                <a:latin typeface="Times New Roman" panose="02020603050405020304" pitchFamily="18" charset="0"/>
                <a:ea typeface="MS Mincho" panose="02020609040205080304" pitchFamily="49" charset="-128"/>
              </a:rPr>
              <a:t> behavior throughout an agricultural calendar year (starting in May and ending in April).</a:t>
            </a:r>
            <a:endParaRPr lang="en-US" dirty="0"/>
          </a:p>
        </p:txBody>
      </p:sp>
      <p:sp>
        <p:nvSpPr>
          <p:cNvPr id="4" name="Slide Number Placeholder 3"/>
          <p:cNvSpPr>
            <a:spLocks noGrp="1"/>
          </p:cNvSpPr>
          <p:nvPr>
            <p:ph type="sldNum" sz="quarter" idx="10"/>
          </p:nvPr>
        </p:nvSpPr>
        <p:spPr/>
        <p:txBody>
          <a:bodyPr/>
          <a:lstStyle/>
          <a:p>
            <a:fld id="{4AE52B47-A914-4815-B478-BA9BD1D664A9}"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2679599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ea typeface="MS Mincho" panose="02020609040205080304" pitchFamily="49" charset="-128"/>
              </a:rPr>
              <a:t>In other words, only relatively homogeneous and large crop fields are depicted in this figure. The class distribution confirms that (1) the summer-to-winter crop class of the time series cropping map (previous slide) spatially corresponds to sugarcane and maize fields in this figure and are largely confined to areas close to the Nile; (2) mixed crop fields (vegetables) are predominantly smaller in size and found along the Nile Valley as well as in new reclaimed areas.</a:t>
            </a:r>
            <a:endParaRPr lang="en-US" dirty="0"/>
          </a:p>
        </p:txBody>
      </p:sp>
      <p:sp>
        <p:nvSpPr>
          <p:cNvPr id="4" name="Slide Number Placeholder 3"/>
          <p:cNvSpPr>
            <a:spLocks noGrp="1"/>
          </p:cNvSpPr>
          <p:nvPr>
            <p:ph type="sldNum" sz="quarter" idx="10"/>
          </p:nvPr>
        </p:nvSpPr>
        <p:spPr/>
        <p:txBody>
          <a:bodyPr/>
          <a:lstStyle/>
          <a:p>
            <a:fld id="{4AE52B47-A914-4815-B478-BA9BD1D664A9}"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29190552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dirty="0">
                <a:latin typeface="+mn-lt"/>
              </a:rPr>
              <a:t>Normalized difference vegetation index (NDVI) time series derived from satellite data is capable of discriminating </a:t>
            </a:r>
            <a:r>
              <a:rPr lang="en-US" sz="1300" dirty="0" err="1">
                <a:latin typeface="+mn-lt"/>
              </a:rPr>
              <a:t>phenological</a:t>
            </a:r>
            <a:r>
              <a:rPr lang="en-US" sz="1300" dirty="0">
                <a:latin typeface="+mn-lt"/>
              </a:rPr>
              <a:t> characteristics of crops and other vegetation types.</a:t>
            </a:r>
            <a:endParaRPr lang="en-US" dirty="0"/>
          </a:p>
        </p:txBody>
      </p:sp>
      <p:sp>
        <p:nvSpPr>
          <p:cNvPr id="4" name="Slide Number Placeholder 3"/>
          <p:cNvSpPr>
            <a:spLocks noGrp="1"/>
          </p:cNvSpPr>
          <p:nvPr>
            <p:ph type="sldNum" sz="quarter" idx="10"/>
          </p:nvPr>
        </p:nvSpPr>
        <p:spPr/>
        <p:txBody>
          <a:bodyPr/>
          <a:lstStyle/>
          <a:p>
            <a:fld id="{B1E59F4C-06D8-42FB-878D-365E567ACE9B}"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41576251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Remotely sensed</a:t>
            </a:r>
            <a:r>
              <a:rPr lang="en-US" baseline="0" dirty="0"/>
              <a:t> </a:t>
            </a:r>
            <a:r>
              <a:rPr lang="en-US" dirty="0" err="1"/>
              <a:t>phenological</a:t>
            </a:r>
            <a:r>
              <a:rPr lang="en-US" dirty="0"/>
              <a:t> data are useful for assessing crop conditions, drought severity, and wildfire risk as well as tracking invasive species, infectious diseases, and insect pests. Ideally the NDVI temporal profile of a Landsat pixel is a smooth</a:t>
            </a:r>
            <a:r>
              <a:rPr lang="en-US" baseline="0" dirty="0"/>
              <a:t> </a:t>
            </a:r>
            <a:r>
              <a:rPr lang="en-US" dirty="0"/>
              <a:t>curve reflecting gradual transitions between growing stages. Due to error sources such</a:t>
            </a:r>
            <a:r>
              <a:rPr lang="en-US" baseline="0" dirty="0"/>
              <a:t> </a:t>
            </a:r>
            <a:r>
              <a:rPr lang="en-US" dirty="0"/>
              <a:t>as cloud cover, water, snow or shadow, noise with false low values are added to NDVI</a:t>
            </a:r>
            <a:r>
              <a:rPr lang="en-US" baseline="0" dirty="0"/>
              <a:t> </a:t>
            </a:r>
            <a:r>
              <a:rPr lang="en-US" dirty="0"/>
              <a:t>time series. </a:t>
            </a:r>
            <a:r>
              <a:rPr lang="en-US" dirty="0" err="1"/>
              <a:t>Phenological</a:t>
            </a:r>
            <a:r>
              <a:rPr lang="en-US" dirty="0"/>
              <a:t> metrics derived</a:t>
            </a:r>
            <a:r>
              <a:rPr lang="en-US" baseline="0" dirty="0"/>
              <a:t> </a:t>
            </a:r>
            <a:r>
              <a:rPr lang="en-US" dirty="0"/>
              <a:t>from remotely sensed data have</a:t>
            </a:r>
            <a:r>
              <a:rPr lang="en-US" baseline="0" dirty="0"/>
              <a:t> </a:t>
            </a:r>
            <a:r>
              <a:rPr lang="en-US" dirty="0"/>
              <a:t>great potential to characterize crop growth in a large area.</a:t>
            </a:r>
          </a:p>
          <a:p>
            <a:endParaRPr lang="en-US" dirty="0"/>
          </a:p>
        </p:txBody>
      </p:sp>
      <p:sp>
        <p:nvSpPr>
          <p:cNvPr id="4" name="Slide Number Placeholder 3"/>
          <p:cNvSpPr>
            <a:spLocks noGrp="1"/>
          </p:cNvSpPr>
          <p:nvPr>
            <p:ph type="sldNum" sz="quarter" idx="10"/>
          </p:nvPr>
        </p:nvSpPr>
        <p:spPr/>
        <p:txBody>
          <a:bodyPr/>
          <a:lstStyle/>
          <a:p>
            <a:fld id="{B1E59F4C-06D8-42FB-878D-365E567ACE9B}"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34954083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ea typeface="MS Mincho" panose="02020609040205080304" pitchFamily="49" charset="-128"/>
                <a:cs typeface="Times New Roman" panose="02020603050405020304" pitchFamily="18" charset="0"/>
              </a:rPr>
              <a:t>Monitoring the soil moisture level of crop fields is one of the most important thing to do for having an optimal crop yield. </a:t>
            </a:r>
            <a:r>
              <a:rPr lang="en-US" dirty="0"/>
              <a:t>Values range from -1, very bad moisture level, to 1 very high moisture level.</a:t>
            </a:r>
          </a:p>
        </p:txBody>
      </p:sp>
      <p:sp>
        <p:nvSpPr>
          <p:cNvPr id="4" name="Slide Number Placeholder 3"/>
          <p:cNvSpPr>
            <a:spLocks noGrp="1"/>
          </p:cNvSpPr>
          <p:nvPr>
            <p:ph type="sldNum" sz="quarter" idx="10"/>
          </p:nvPr>
        </p:nvSpPr>
        <p:spPr/>
        <p:txBody>
          <a:bodyPr/>
          <a:lstStyle/>
          <a:p>
            <a:fld id="{4AE52B47-A914-4815-B478-BA9BD1D664A9}"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21816372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monitoring not only cropping activities but also crop water consumptions from space, decision makers will be able to implement regulations to help reduce over-exploitation of aquifers, reduce soil and water salinization problems, and optimize the scheduling of irrigation. ET estimates from EEFLUX which uses the METRIC model </a:t>
            </a:r>
            <a:r>
              <a:rPr lang="en-US" dirty="0">
                <a:latin typeface="Times New Roman" panose="02020603050405020304" pitchFamily="18" charset="0"/>
                <a:ea typeface="Calibri" panose="020F0502020204030204" pitchFamily="34" charset="0"/>
              </a:rPr>
              <a:t>within the Google Earth Engine.</a:t>
            </a:r>
            <a:endParaRPr lang="en-US" dirty="0"/>
          </a:p>
        </p:txBody>
      </p:sp>
      <p:sp>
        <p:nvSpPr>
          <p:cNvPr id="4" name="Slide Number Placeholder 3"/>
          <p:cNvSpPr>
            <a:spLocks noGrp="1"/>
          </p:cNvSpPr>
          <p:nvPr>
            <p:ph type="sldNum" sz="quarter" idx="10"/>
          </p:nvPr>
        </p:nvSpPr>
        <p:spPr/>
        <p:txBody>
          <a:bodyPr/>
          <a:lstStyle/>
          <a:p>
            <a:fld id="{4AE52B47-A914-4815-B478-BA9BD1D664A9}"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24051327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0823D12-2F75-4F32-B9F1-2E9A75D3ACCD}" type="slidenum">
              <a:rPr lang="en-US" smtClean="0"/>
              <a:pPr>
                <a:defRPr/>
              </a:pPr>
              <a:t>39</a:t>
            </a:fld>
            <a:endParaRPr lang="en-US"/>
          </a:p>
        </p:txBody>
      </p:sp>
    </p:spTree>
    <p:extLst>
      <p:ext uri="{BB962C8B-B14F-4D97-AF65-F5344CB8AC3E}">
        <p14:creationId xmlns:p14="http://schemas.microsoft.com/office/powerpoint/2010/main" val="39359748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0823D12-2F75-4F32-B9F1-2E9A75D3ACCD}" type="slidenum">
              <a:rPr lang="en-US" smtClean="0"/>
              <a:pPr>
                <a:defRPr/>
              </a:pPr>
              <a:t>3</a:t>
            </a:fld>
            <a:endParaRPr lang="en-US"/>
          </a:p>
        </p:txBody>
      </p:sp>
    </p:spTree>
    <p:extLst>
      <p:ext uri="{BB962C8B-B14F-4D97-AF65-F5344CB8AC3E}">
        <p14:creationId xmlns:p14="http://schemas.microsoft.com/office/powerpoint/2010/main" val="2976415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0823D12-2F75-4F32-B9F1-2E9A75D3ACCD}" type="slidenum">
              <a:rPr lang="en-US" smtClean="0"/>
              <a:pPr>
                <a:defRPr/>
              </a:pPr>
              <a:t>4</a:t>
            </a:fld>
            <a:endParaRPr lang="en-US"/>
          </a:p>
        </p:txBody>
      </p:sp>
    </p:spTree>
    <p:extLst>
      <p:ext uri="{BB962C8B-B14F-4D97-AF65-F5344CB8AC3E}">
        <p14:creationId xmlns:p14="http://schemas.microsoft.com/office/powerpoint/2010/main" val="50922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0823D12-2F75-4F32-B9F1-2E9A75D3ACCD}" type="slidenum">
              <a:rPr lang="en-US" smtClean="0"/>
              <a:pPr>
                <a:defRPr/>
              </a:pPr>
              <a:t>5</a:t>
            </a:fld>
            <a:endParaRPr lang="en-US"/>
          </a:p>
        </p:txBody>
      </p:sp>
    </p:spTree>
    <p:extLst>
      <p:ext uri="{BB962C8B-B14F-4D97-AF65-F5344CB8AC3E}">
        <p14:creationId xmlns:p14="http://schemas.microsoft.com/office/powerpoint/2010/main" val="1462915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0823D12-2F75-4F32-B9F1-2E9A75D3ACCD}" type="slidenum">
              <a:rPr lang="en-US" smtClean="0"/>
              <a:pPr>
                <a:defRPr/>
              </a:pPr>
              <a:t>6</a:t>
            </a:fld>
            <a:endParaRPr lang="en-US"/>
          </a:p>
        </p:txBody>
      </p:sp>
    </p:spTree>
    <p:extLst>
      <p:ext uri="{BB962C8B-B14F-4D97-AF65-F5344CB8AC3E}">
        <p14:creationId xmlns:p14="http://schemas.microsoft.com/office/powerpoint/2010/main" val="41543357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0823D12-2F75-4F32-B9F1-2E9A75D3ACCD}" type="slidenum">
              <a:rPr lang="en-US" smtClean="0"/>
              <a:pPr>
                <a:defRPr/>
              </a:pPr>
              <a:t>12</a:t>
            </a:fld>
            <a:endParaRPr lang="en-US"/>
          </a:p>
        </p:txBody>
      </p:sp>
    </p:spTree>
    <p:extLst>
      <p:ext uri="{BB962C8B-B14F-4D97-AF65-F5344CB8AC3E}">
        <p14:creationId xmlns:p14="http://schemas.microsoft.com/office/powerpoint/2010/main" val="15112825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C0823D12-2F75-4F32-B9F1-2E9A75D3ACCD}" type="slidenum">
              <a:rPr lang="en-US" smtClean="0"/>
              <a:pPr>
                <a:defRPr/>
              </a:pPr>
              <a:t>13</a:t>
            </a:fld>
            <a:endParaRPr lang="en-US"/>
          </a:p>
        </p:txBody>
      </p:sp>
    </p:spTree>
    <p:extLst>
      <p:ext uri="{BB962C8B-B14F-4D97-AF65-F5344CB8AC3E}">
        <p14:creationId xmlns:p14="http://schemas.microsoft.com/office/powerpoint/2010/main" val="23463468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overall imaging system is a complex one involving the scattering or emission of energy from the surface, followed by transmission through the atmosphere to instruments mounted on the remote sensing platform. The data is then transmitted to the earth’s surface, after which it is processed into image products ready for application by the user.  The most significant characteristic of the image data provided by a remote sensing system is the wavelength, or range of wavelengths, used in the image acquisition process. </a:t>
            </a:r>
          </a:p>
        </p:txBody>
      </p:sp>
      <p:sp>
        <p:nvSpPr>
          <p:cNvPr id="4" name="Slide Number Placeholder 3"/>
          <p:cNvSpPr>
            <a:spLocks noGrp="1"/>
          </p:cNvSpPr>
          <p:nvPr>
            <p:ph type="sldNum" sz="quarter" idx="10"/>
          </p:nvPr>
        </p:nvSpPr>
        <p:spPr/>
        <p:txBody>
          <a:bodyPr/>
          <a:lstStyle/>
          <a:p>
            <a:pPr>
              <a:defRPr/>
            </a:pPr>
            <a:fld id="{C0823D12-2F75-4F32-B9F1-2E9A75D3ACCD}" type="slidenum">
              <a:rPr lang="en-US" smtClean="0"/>
              <a:pPr>
                <a:defRPr/>
              </a:pPr>
              <a:t>14</a:t>
            </a:fld>
            <a:endParaRPr lang="en-US"/>
          </a:p>
        </p:txBody>
      </p:sp>
    </p:spTree>
    <p:extLst>
      <p:ext uri="{BB962C8B-B14F-4D97-AF65-F5344CB8AC3E}">
        <p14:creationId xmlns:p14="http://schemas.microsoft.com/office/powerpoint/2010/main" val="5234989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n-U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a:t>Haga clic para modificar el estilo de subtítulo del patrón</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s-ES"/>
          </a:p>
        </p:txBody>
      </p:sp>
      <p:sp>
        <p:nvSpPr>
          <p:cNvPr id="5" name="Rectangle 4"/>
          <p:cNvSpPr>
            <a:spLocks noGrp="1" noChangeArrowheads="1"/>
          </p:cNvSpPr>
          <p:nvPr>
            <p:ph type="dt" sz="half" idx="11"/>
          </p:nvPr>
        </p:nvSpPr>
        <p:spPr>
          <a:ln/>
        </p:spPr>
        <p:txBody>
          <a:bodyPr/>
          <a:lstStyle>
            <a:lvl1pPr>
              <a:defRPr/>
            </a:lvl1pPr>
          </a:lstStyle>
          <a:p>
            <a:pPr>
              <a:defRPr/>
            </a:pPr>
            <a:endParaRPr lang="ru-RU"/>
          </a:p>
        </p:txBody>
      </p:sp>
      <p:sp>
        <p:nvSpPr>
          <p:cNvPr id="6" name="Rectangle 5"/>
          <p:cNvSpPr>
            <a:spLocks noGrp="1" noChangeArrowheads="1"/>
          </p:cNvSpPr>
          <p:nvPr>
            <p:ph type="ftr" sz="quarter" idx="12"/>
          </p:nvPr>
        </p:nvSpPr>
        <p:spPr>
          <a:ln/>
        </p:spPr>
        <p:txBody>
          <a:bodyPr/>
          <a:lstStyle>
            <a:lvl1pPr>
              <a:defRPr/>
            </a:lvl1pPr>
          </a:lstStyle>
          <a:p>
            <a:pPr>
              <a:defRPr/>
            </a:pPr>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s-ES"/>
          </a:p>
        </p:txBody>
      </p:sp>
      <p:sp>
        <p:nvSpPr>
          <p:cNvPr id="5" name="Rectangle 4"/>
          <p:cNvSpPr>
            <a:spLocks noGrp="1" noChangeArrowheads="1"/>
          </p:cNvSpPr>
          <p:nvPr>
            <p:ph type="dt" sz="half" idx="11"/>
          </p:nvPr>
        </p:nvSpPr>
        <p:spPr>
          <a:ln/>
        </p:spPr>
        <p:txBody>
          <a:bodyPr/>
          <a:lstStyle>
            <a:lvl1pPr>
              <a:defRPr/>
            </a:lvl1pPr>
          </a:lstStyle>
          <a:p>
            <a:pPr>
              <a:defRPr/>
            </a:pPr>
            <a:endParaRPr lang="ru-RU"/>
          </a:p>
        </p:txBody>
      </p:sp>
      <p:sp>
        <p:nvSpPr>
          <p:cNvPr id="6" name="Rectangle 5"/>
          <p:cNvSpPr>
            <a:spLocks noGrp="1" noChangeArrowheads="1"/>
          </p:cNvSpPr>
          <p:nvPr>
            <p:ph type="ftr" sz="quarter" idx="12"/>
          </p:nvPr>
        </p:nvSpPr>
        <p:spPr>
          <a:ln/>
        </p:spPr>
        <p:txBody>
          <a:bodyPr/>
          <a:lstStyle>
            <a:lvl1pPr>
              <a:defRPr/>
            </a:lvl1pPr>
          </a:lstStyle>
          <a:p>
            <a:pPr>
              <a:defRPr/>
            </a:pPr>
            <a:endParaRPr lang="ru-RU"/>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775D1EC2-A179-448D-810D-091ED9DDADA3}" type="datetimeFigureOut">
              <a:rPr lang="en-US" smtClean="0">
                <a:solidFill>
                  <a:prstClr val="black">
                    <a:tint val="75000"/>
                  </a:prstClr>
                </a:solidFill>
              </a:rPr>
              <a:pPr/>
              <a:t>10/13/2022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562DB0-B8D3-482E-A205-20CF3CB605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655069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5D1EC2-A179-448D-810D-091ED9DDADA3}" type="datetimeFigureOut">
              <a:rPr lang="en-US" smtClean="0">
                <a:solidFill>
                  <a:prstClr val="black">
                    <a:tint val="75000"/>
                  </a:prstClr>
                </a:solidFill>
              </a:rPr>
              <a:pPr/>
              <a:t>10/13/2022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562DB0-B8D3-482E-A205-20CF3CB605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854564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5D1EC2-A179-448D-810D-091ED9DDADA3}" type="datetimeFigureOut">
              <a:rPr lang="en-US" smtClean="0">
                <a:solidFill>
                  <a:prstClr val="black">
                    <a:tint val="75000"/>
                  </a:prstClr>
                </a:solidFill>
              </a:rPr>
              <a:pPr/>
              <a:t>10/13/2022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562DB0-B8D3-482E-A205-20CF3CB605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067059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5D1EC2-A179-448D-810D-091ED9DDADA3}" type="datetimeFigureOut">
              <a:rPr lang="en-US" smtClean="0">
                <a:solidFill>
                  <a:prstClr val="black">
                    <a:tint val="75000"/>
                  </a:prstClr>
                </a:solidFill>
              </a:rPr>
              <a:pPr/>
              <a:t>10/13/2022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4562DB0-B8D3-482E-A205-20CF3CB605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71395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5D1EC2-A179-448D-810D-091ED9DDADA3}" type="datetimeFigureOut">
              <a:rPr lang="en-US" smtClean="0">
                <a:solidFill>
                  <a:prstClr val="black">
                    <a:tint val="75000"/>
                  </a:prstClr>
                </a:solidFill>
              </a:rPr>
              <a:pPr/>
              <a:t>10/13/2022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4562DB0-B8D3-482E-A205-20CF3CB605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473519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5D1EC2-A179-448D-810D-091ED9DDADA3}" type="datetimeFigureOut">
              <a:rPr lang="en-US" smtClean="0">
                <a:solidFill>
                  <a:prstClr val="black">
                    <a:tint val="75000"/>
                  </a:prstClr>
                </a:solidFill>
              </a:rPr>
              <a:pPr/>
              <a:t>10/13/2022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4562DB0-B8D3-482E-A205-20CF3CB605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209222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5D1EC2-A179-448D-810D-091ED9DDADA3}" type="datetimeFigureOut">
              <a:rPr lang="en-US" smtClean="0">
                <a:solidFill>
                  <a:prstClr val="black">
                    <a:tint val="75000"/>
                  </a:prstClr>
                </a:solidFill>
              </a:rPr>
              <a:pPr/>
              <a:t>10/13/2022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4562DB0-B8D3-482E-A205-20CF3CB605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187240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75D1EC2-A179-448D-810D-091ED9DDADA3}" type="datetimeFigureOut">
              <a:rPr lang="en-US" smtClean="0">
                <a:solidFill>
                  <a:prstClr val="black">
                    <a:tint val="75000"/>
                  </a:prstClr>
                </a:solidFill>
              </a:rPr>
              <a:pPr/>
              <a:t>10/13/2022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4562DB0-B8D3-482E-A205-20CF3CB605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572630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75D1EC2-A179-448D-810D-091ED9DDADA3}" type="datetimeFigureOut">
              <a:rPr lang="en-US" smtClean="0">
                <a:solidFill>
                  <a:prstClr val="black">
                    <a:tint val="75000"/>
                  </a:prstClr>
                </a:solidFill>
              </a:rPr>
              <a:pPr/>
              <a:t>10/13/2022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4562DB0-B8D3-482E-A205-20CF3CB605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202225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5D1EC2-A179-448D-810D-091ED9DDADA3}" type="datetimeFigureOut">
              <a:rPr lang="en-US" smtClean="0">
                <a:solidFill>
                  <a:prstClr val="black">
                    <a:tint val="75000"/>
                  </a:prstClr>
                </a:solidFill>
              </a:rPr>
              <a:pPr/>
              <a:t>10/13/2022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562DB0-B8D3-482E-A205-20CF3CB605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2964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915150" y="0"/>
            <a:ext cx="2228850" cy="6126163"/>
          </a:xfrm>
        </p:spPr>
        <p:txBody>
          <a:bodyPr vert="eaVert"/>
          <a:lstStyle/>
          <a:p>
            <a:r>
              <a:rPr lang="es-ES"/>
              <a:t>Haga clic para modificar el estilo de título del patrón</a:t>
            </a:r>
            <a:endParaRPr lang="en-US"/>
          </a:p>
        </p:txBody>
      </p:sp>
      <p:sp>
        <p:nvSpPr>
          <p:cNvPr id="3" name="2 Marcador de texto vertical"/>
          <p:cNvSpPr>
            <a:spLocks noGrp="1"/>
          </p:cNvSpPr>
          <p:nvPr>
            <p:ph type="body" orient="vert" idx="1"/>
          </p:nvPr>
        </p:nvSpPr>
        <p:spPr>
          <a:xfrm>
            <a:off x="228600" y="0"/>
            <a:ext cx="6534150" cy="6126163"/>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s-ES"/>
          </a:p>
        </p:txBody>
      </p:sp>
      <p:sp>
        <p:nvSpPr>
          <p:cNvPr id="5" name="Rectangle 4"/>
          <p:cNvSpPr>
            <a:spLocks noGrp="1" noChangeArrowheads="1"/>
          </p:cNvSpPr>
          <p:nvPr>
            <p:ph type="dt" sz="half" idx="11"/>
          </p:nvPr>
        </p:nvSpPr>
        <p:spPr>
          <a:ln/>
        </p:spPr>
        <p:txBody>
          <a:bodyPr/>
          <a:lstStyle>
            <a:lvl1pPr>
              <a:defRPr/>
            </a:lvl1pPr>
          </a:lstStyle>
          <a:p>
            <a:pPr>
              <a:defRPr/>
            </a:pPr>
            <a:endParaRPr lang="ru-RU"/>
          </a:p>
        </p:txBody>
      </p:sp>
      <p:sp>
        <p:nvSpPr>
          <p:cNvPr id="6" name="Rectangle 5"/>
          <p:cNvSpPr>
            <a:spLocks noGrp="1" noChangeArrowheads="1"/>
          </p:cNvSpPr>
          <p:nvPr>
            <p:ph type="ftr" sz="quarter" idx="12"/>
          </p:nvPr>
        </p:nvSpPr>
        <p:spPr>
          <a:ln/>
        </p:spPr>
        <p:txBody>
          <a:bodyPr/>
          <a:lstStyle>
            <a:lvl1pPr>
              <a:defRPr/>
            </a:lvl1pPr>
          </a:lstStyle>
          <a:p>
            <a:pPr>
              <a:defRPr/>
            </a:pPr>
            <a:endParaRPr lang="ru-RU"/>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5D1EC2-A179-448D-810D-091ED9DDADA3}" type="datetimeFigureOut">
              <a:rPr lang="en-US" smtClean="0">
                <a:solidFill>
                  <a:prstClr val="black">
                    <a:tint val="75000"/>
                  </a:prstClr>
                </a:solidFill>
              </a:rPr>
              <a:pPr/>
              <a:t>10/13/2022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562DB0-B8D3-482E-A205-20CF3CB605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39874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n-U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a:t>Haga clic para modificar el estilo de subtítulo del patrón</a:t>
            </a:r>
            <a:endParaRPr lang="en-US"/>
          </a:p>
        </p:txBody>
      </p:sp>
      <p:sp>
        <p:nvSpPr>
          <p:cNvPr id="4" name="Rectangle 6"/>
          <p:cNvSpPr>
            <a:spLocks noGrp="1" noChangeArrowheads="1"/>
          </p:cNvSpPr>
          <p:nvPr>
            <p:ph type="sldNum" sz="quarter" idx="10"/>
          </p:nvPr>
        </p:nvSpPr>
        <p:spPr/>
        <p:txBody>
          <a:bodyPr/>
          <a:lstStyle>
            <a:lvl1pPr>
              <a:defRPr sz="1800"/>
            </a:lvl1pPr>
          </a:lstStyle>
          <a:p>
            <a:pPr>
              <a:defRPr/>
            </a:pPr>
            <a:endParaRPr lang="es-ES"/>
          </a:p>
        </p:txBody>
      </p:sp>
      <p:sp>
        <p:nvSpPr>
          <p:cNvPr id="5" name="Rectangle 4"/>
          <p:cNvSpPr>
            <a:spLocks noGrp="1" noChangeArrowheads="1"/>
          </p:cNvSpPr>
          <p:nvPr>
            <p:ph type="dt" sz="half" idx="11"/>
          </p:nvPr>
        </p:nvSpPr>
        <p:spPr/>
        <p:txBody>
          <a:bodyPr/>
          <a:lstStyle>
            <a:lvl1pPr>
              <a:defRPr sz="1800"/>
            </a:lvl1pPr>
          </a:lstStyle>
          <a:p>
            <a:pPr>
              <a:defRPr/>
            </a:pPr>
            <a:endParaRPr lang="en-US"/>
          </a:p>
        </p:txBody>
      </p:sp>
      <p:sp>
        <p:nvSpPr>
          <p:cNvPr id="6" name="Rectangle 5"/>
          <p:cNvSpPr>
            <a:spLocks noGrp="1" noChangeArrowheads="1"/>
          </p:cNvSpPr>
          <p:nvPr>
            <p:ph type="ftr" sz="quarter" idx="12"/>
          </p:nvPr>
        </p:nvSpPr>
        <p:spPr/>
        <p:txBody>
          <a:bodyPr/>
          <a:lstStyle>
            <a:lvl1pPr>
              <a:defRPr sz="1800"/>
            </a:lvl1pPr>
          </a:lstStyle>
          <a:p>
            <a:pPr>
              <a:defRPr/>
            </a:pPr>
            <a:endParaRPr lang="en-US"/>
          </a:p>
        </p:txBody>
      </p:sp>
    </p:spTree>
    <p:extLst>
      <p:ext uri="{BB962C8B-B14F-4D97-AF65-F5344CB8AC3E}">
        <p14:creationId xmlns:p14="http://schemas.microsoft.com/office/powerpoint/2010/main" val="16803462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Rectangle 6"/>
          <p:cNvSpPr>
            <a:spLocks noGrp="1" noChangeArrowheads="1"/>
          </p:cNvSpPr>
          <p:nvPr>
            <p:ph type="sldNum" sz="quarter" idx="10"/>
          </p:nvPr>
        </p:nvSpPr>
        <p:spPr/>
        <p:txBody>
          <a:bodyPr/>
          <a:lstStyle>
            <a:lvl1pPr>
              <a:defRPr sz="1800"/>
            </a:lvl1pPr>
          </a:lstStyle>
          <a:p>
            <a:pPr>
              <a:defRPr/>
            </a:pPr>
            <a:endParaRPr lang="es-ES"/>
          </a:p>
        </p:txBody>
      </p:sp>
      <p:sp>
        <p:nvSpPr>
          <p:cNvPr id="5" name="Rectangle 4"/>
          <p:cNvSpPr>
            <a:spLocks noGrp="1" noChangeArrowheads="1"/>
          </p:cNvSpPr>
          <p:nvPr>
            <p:ph type="dt" sz="half" idx="11"/>
          </p:nvPr>
        </p:nvSpPr>
        <p:spPr/>
        <p:txBody>
          <a:bodyPr/>
          <a:lstStyle>
            <a:lvl1pPr>
              <a:defRPr sz="1800"/>
            </a:lvl1pPr>
          </a:lstStyle>
          <a:p>
            <a:pPr>
              <a:defRPr/>
            </a:pPr>
            <a:endParaRPr lang="en-US"/>
          </a:p>
        </p:txBody>
      </p:sp>
      <p:sp>
        <p:nvSpPr>
          <p:cNvPr id="6" name="Rectangle 5"/>
          <p:cNvSpPr>
            <a:spLocks noGrp="1" noChangeArrowheads="1"/>
          </p:cNvSpPr>
          <p:nvPr>
            <p:ph type="ftr" sz="quarter" idx="12"/>
          </p:nvPr>
        </p:nvSpPr>
        <p:spPr/>
        <p:txBody>
          <a:bodyPr/>
          <a:lstStyle>
            <a:lvl1pPr>
              <a:defRPr sz="1800"/>
            </a:lvl1pPr>
          </a:lstStyle>
          <a:p>
            <a:pPr>
              <a:defRPr/>
            </a:pPr>
            <a:endParaRPr lang="en-US"/>
          </a:p>
        </p:txBody>
      </p:sp>
    </p:spTree>
    <p:extLst>
      <p:ext uri="{BB962C8B-B14F-4D97-AF65-F5344CB8AC3E}">
        <p14:creationId xmlns:p14="http://schemas.microsoft.com/office/powerpoint/2010/main" val="25642953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n-U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
        <p:nvSpPr>
          <p:cNvPr id="4" name="Rectangle 6"/>
          <p:cNvSpPr>
            <a:spLocks noGrp="1" noChangeArrowheads="1"/>
          </p:cNvSpPr>
          <p:nvPr>
            <p:ph type="sldNum" sz="quarter" idx="10"/>
          </p:nvPr>
        </p:nvSpPr>
        <p:spPr/>
        <p:txBody>
          <a:bodyPr/>
          <a:lstStyle>
            <a:lvl1pPr>
              <a:defRPr sz="1800"/>
            </a:lvl1pPr>
          </a:lstStyle>
          <a:p>
            <a:pPr>
              <a:defRPr/>
            </a:pPr>
            <a:endParaRPr lang="es-ES"/>
          </a:p>
        </p:txBody>
      </p:sp>
      <p:sp>
        <p:nvSpPr>
          <p:cNvPr id="5" name="Rectangle 4"/>
          <p:cNvSpPr>
            <a:spLocks noGrp="1" noChangeArrowheads="1"/>
          </p:cNvSpPr>
          <p:nvPr>
            <p:ph type="dt" sz="half" idx="11"/>
          </p:nvPr>
        </p:nvSpPr>
        <p:spPr/>
        <p:txBody>
          <a:bodyPr/>
          <a:lstStyle>
            <a:lvl1pPr>
              <a:defRPr sz="1800"/>
            </a:lvl1pPr>
          </a:lstStyle>
          <a:p>
            <a:pPr>
              <a:defRPr/>
            </a:pPr>
            <a:endParaRPr lang="en-US"/>
          </a:p>
        </p:txBody>
      </p:sp>
      <p:sp>
        <p:nvSpPr>
          <p:cNvPr id="6" name="Rectangle 5"/>
          <p:cNvSpPr>
            <a:spLocks noGrp="1" noChangeArrowheads="1"/>
          </p:cNvSpPr>
          <p:nvPr>
            <p:ph type="ftr" sz="quarter" idx="12"/>
          </p:nvPr>
        </p:nvSpPr>
        <p:spPr/>
        <p:txBody>
          <a:bodyPr/>
          <a:lstStyle>
            <a:lvl1pPr>
              <a:defRPr sz="1800"/>
            </a:lvl1pPr>
          </a:lstStyle>
          <a:p>
            <a:pPr>
              <a:defRPr/>
            </a:pPr>
            <a:endParaRPr lang="en-US"/>
          </a:p>
        </p:txBody>
      </p:sp>
    </p:spTree>
    <p:extLst>
      <p:ext uri="{BB962C8B-B14F-4D97-AF65-F5344CB8AC3E}">
        <p14:creationId xmlns:p14="http://schemas.microsoft.com/office/powerpoint/2010/main" val="24441061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contenido"/>
          <p:cNvSpPr>
            <a:spLocks noGrp="1"/>
          </p:cNvSpPr>
          <p:nvPr>
            <p:ph sz="half" idx="1"/>
          </p:nvPr>
        </p:nvSpPr>
        <p:spPr>
          <a:xfrm>
            <a:off x="228600" y="1066800"/>
            <a:ext cx="4381500" cy="5059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contenido"/>
          <p:cNvSpPr>
            <a:spLocks noGrp="1"/>
          </p:cNvSpPr>
          <p:nvPr>
            <p:ph sz="half" idx="2"/>
          </p:nvPr>
        </p:nvSpPr>
        <p:spPr>
          <a:xfrm>
            <a:off x="4762500" y="1066800"/>
            <a:ext cx="4381500" cy="5059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Rectangle 6"/>
          <p:cNvSpPr>
            <a:spLocks noGrp="1" noChangeArrowheads="1"/>
          </p:cNvSpPr>
          <p:nvPr>
            <p:ph type="sldNum" sz="quarter" idx="10"/>
          </p:nvPr>
        </p:nvSpPr>
        <p:spPr/>
        <p:txBody>
          <a:bodyPr/>
          <a:lstStyle>
            <a:lvl1pPr>
              <a:defRPr sz="1800"/>
            </a:lvl1pPr>
          </a:lstStyle>
          <a:p>
            <a:pPr>
              <a:defRPr/>
            </a:pPr>
            <a:endParaRPr lang="es-ES"/>
          </a:p>
        </p:txBody>
      </p:sp>
      <p:sp>
        <p:nvSpPr>
          <p:cNvPr id="6" name="Rectangle 4"/>
          <p:cNvSpPr>
            <a:spLocks noGrp="1" noChangeArrowheads="1"/>
          </p:cNvSpPr>
          <p:nvPr>
            <p:ph type="dt" sz="half" idx="11"/>
          </p:nvPr>
        </p:nvSpPr>
        <p:spPr/>
        <p:txBody>
          <a:bodyPr/>
          <a:lstStyle>
            <a:lvl1pPr>
              <a:defRPr sz="1800"/>
            </a:lvl1pPr>
          </a:lstStyle>
          <a:p>
            <a:pPr>
              <a:defRPr/>
            </a:pPr>
            <a:endParaRPr lang="en-US"/>
          </a:p>
        </p:txBody>
      </p:sp>
      <p:sp>
        <p:nvSpPr>
          <p:cNvPr id="7" name="Rectangle 5"/>
          <p:cNvSpPr>
            <a:spLocks noGrp="1" noChangeArrowheads="1"/>
          </p:cNvSpPr>
          <p:nvPr>
            <p:ph type="ftr" sz="quarter" idx="12"/>
          </p:nvPr>
        </p:nvSpPr>
        <p:spPr/>
        <p:txBody>
          <a:bodyPr/>
          <a:lstStyle>
            <a:lvl1pPr>
              <a:defRPr sz="1800"/>
            </a:lvl1pPr>
          </a:lstStyle>
          <a:p>
            <a:pPr>
              <a:defRPr/>
            </a:pPr>
            <a:endParaRPr lang="en-US"/>
          </a:p>
        </p:txBody>
      </p:sp>
    </p:spTree>
    <p:extLst>
      <p:ext uri="{BB962C8B-B14F-4D97-AF65-F5344CB8AC3E}">
        <p14:creationId xmlns:p14="http://schemas.microsoft.com/office/powerpoint/2010/main" val="24931074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a:t>Haga clic para modificar el estilo de título del patrón</a:t>
            </a:r>
            <a:endParaRPr lang="en-U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Rectangle 6"/>
          <p:cNvSpPr>
            <a:spLocks noGrp="1" noChangeArrowheads="1"/>
          </p:cNvSpPr>
          <p:nvPr>
            <p:ph type="sldNum" sz="quarter" idx="10"/>
          </p:nvPr>
        </p:nvSpPr>
        <p:spPr/>
        <p:txBody>
          <a:bodyPr/>
          <a:lstStyle>
            <a:lvl1pPr>
              <a:defRPr sz="1800"/>
            </a:lvl1pPr>
          </a:lstStyle>
          <a:p>
            <a:pPr>
              <a:defRPr/>
            </a:pPr>
            <a:endParaRPr lang="es-ES"/>
          </a:p>
        </p:txBody>
      </p:sp>
      <p:sp>
        <p:nvSpPr>
          <p:cNvPr id="8" name="Rectangle 4"/>
          <p:cNvSpPr>
            <a:spLocks noGrp="1" noChangeArrowheads="1"/>
          </p:cNvSpPr>
          <p:nvPr>
            <p:ph type="dt" sz="half" idx="11"/>
          </p:nvPr>
        </p:nvSpPr>
        <p:spPr/>
        <p:txBody>
          <a:bodyPr/>
          <a:lstStyle>
            <a:lvl1pPr>
              <a:defRPr sz="1800"/>
            </a:lvl1pPr>
          </a:lstStyle>
          <a:p>
            <a:pPr>
              <a:defRPr/>
            </a:pPr>
            <a:endParaRPr lang="en-US"/>
          </a:p>
        </p:txBody>
      </p:sp>
      <p:sp>
        <p:nvSpPr>
          <p:cNvPr id="9" name="Rectangle 5"/>
          <p:cNvSpPr>
            <a:spLocks noGrp="1" noChangeArrowheads="1"/>
          </p:cNvSpPr>
          <p:nvPr>
            <p:ph type="ftr" sz="quarter" idx="12"/>
          </p:nvPr>
        </p:nvSpPr>
        <p:spPr/>
        <p:txBody>
          <a:bodyPr/>
          <a:lstStyle>
            <a:lvl1pPr>
              <a:defRPr sz="1800"/>
            </a:lvl1pPr>
          </a:lstStyle>
          <a:p>
            <a:pPr>
              <a:defRPr/>
            </a:pPr>
            <a:endParaRPr lang="en-US"/>
          </a:p>
        </p:txBody>
      </p:sp>
    </p:spTree>
    <p:extLst>
      <p:ext uri="{BB962C8B-B14F-4D97-AF65-F5344CB8AC3E}">
        <p14:creationId xmlns:p14="http://schemas.microsoft.com/office/powerpoint/2010/main" val="25474648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Rectangle 6"/>
          <p:cNvSpPr>
            <a:spLocks noGrp="1" noChangeArrowheads="1"/>
          </p:cNvSpPr>
          <p:nvPr>
            <p:ph type="sldNum" sz="quarter" idx="10"/>
          </p:nvPr>
        </p:nvSpPr>
        <p:spPr/>
        <p:txBody>
          <a:bodyPr/>
          <a:lstStyle>
            <a:lvl1pPr>
              <a:defRPr sz="1800"/>
            </a:lvl1pPr>
          </a:lstStyle>
          <a:p>
            <a:pPr>
              <a:defRPr/>
            </a:pPr>
            <a:endParaRPr lang="es-ES"/>
          </a:p>
        </p:txBody>
      </p:sp>
      <p:sp>
        <p:nvSpPr>
          <p:cNvPr id="4" name="Rectangle 4"/>
          <p:cNvSpPr>
            <a:spLocks noGrp="1" noChangeArrowheads="1"/>
          </p:cNvSpPr>
          <p:nvPr>
            <p:ph type="dt" sz="half" idx="11"/>
          </p:nvPr>
        </p:nvSpPr>
        <p:spPr/>
        <p:txBody>
          <a:bodyPr/>
          <a:lstStyle>
            <a:lvl1pPr>
              <a:defRPr sz="1800"/>
            </a:lvl1pPr>
          </a:lstStyle>
          <a:p>
            <a:pPr>
              <a:defRPr/>
            </a:pPr>
            <a:endParaRPr lang="en-US"/>
          </a:p>
        </p:txBody>
      </p:sp>
      <p:sp>
        <p:nvSpPr>
          <p:cNvPr id="5" name="Rectangle 5"/>
          <p:cNvSpPr>
            <a:spLocks noGrp="1" noChangeArrowheads="1"/>
          </p:cNvSpPr>
          <p:nvPr>
            <p:ph type="ftr" sz="quarter" idx="12"/>
          </p:nvPr>
        </p:nvSpPr>
        <p:spPr/>
        <p:txBody>
          <a:bodyPr/>
          <a:lstStyle>
            <a:lvl1pPr>
              <a:defRPr sz="1800"/>
            </a:lvl1pPr>
          </a:lstStyle>
          <a:p>
            <a:pPr>
              <a:defRPr/>
            </a:pPr>
            <a:endParaRPr lang="en-US"/>
          </a:p>
        </p:txBody>
      </p:sp>
    </p:spTree>
    <p:extLst>
      <p:ext uri="{BB962C8B-B14F-4D97-AF65-F5344CB8AC3E}">
        <p14:creationId xmlns:p14="http://schemas.microsoft.com/office/powerpoint/2010/main" val="30775957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p:txBody>
          <a:bodyPr/>
          <a:lstStyle>
            <a:lvl1pPr>
              <a:defRPr sz="1800"/>
            </a:lvl1pPr>
          </a:lstStyle>
          <a:p>
            <a:pPr>
              <a:defRPr/>
            </a:pPr>
            <a:endParaRPr lang="es-ES"/>
          </a:p>
        </p:txBody>
      </p:sp>
      <p:sp>
        <p:nvSpPr>
          <p:cNvPr id="3" name="Rectangle 4"/>
          <p:cNvSpPr>
            <a:spLocks noGrp="1" noChangeArrowheads="1"/>
          </p:cNvSpPr>
          <p:nvPr>
            <p:ph type="dt" sz="half" idx="11"/>
          </p:nvPr>
        </p:nvSpPr>
        <p:spPr/>
        <p:txBody>
          <a:bodyPr/>
          <a:lstStyle>
            <a:lvl1pPr>
              <a:defRPr sz="1800"/>
            </a:lvl1pPr>
          </a:lstStyle>
          <a:p>
            <a:pPr>
              <a:defRPr/>
            </a:pPr>
            <a:endParaRPr lang="en-US"/>
          </a:p>
        </p:txBody>
      </p:sp>
      <p:sp>
        <p:nvSpPr>
          <p:cNvPr id="4" name="Rectangle 5"/>
          <p:cNvSpPr>
            <a:spLocks noGrp="1" noChangeArrowheads="1"/>
          </p:cNvSpPr>
          <p:nvPr>
            <p:ph type="ftr" sz="quarter" idx="12"/>
          </p:nvPr>
        </p:nvSpPr>
        <p:spPr/>
        <p:txBody>
          <a:bodyPr/>
          <a:lstStyle>
            <a:lvl1pPr>
              <a:defRPr sz="1800"/>
            </a:lvl1pPr>
          </a:lstStyle>
          <a:p>
            <a:pPr>
              <a:defRPr/>
            </a:pPr>
            <a:endParaRPr lang="en-US"/>
          </a:p>
        </p:txBody>
      </p:sp>
    </p:spTree>
    <p:extLst>
      <p:ext uri="{BB962C8B-B14F-4D97-AF65-F5344CB8AC3E}">
        <p14:creationId xmlns:p14="http://schemas.microsoft.com/office/powerpoint/2010/main" val="20719438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n-U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6"/>
          <p:cNvSpPr>
            <a:spLocks noGrp="1" noChangeArrowheads="1"/>
          </p:cNvSpPr>
          <p:nvPr>
            <p:ph type="sldNum" sz="quarter" idx="10"/>
          </p:nvPr>
        </p:nvSpPr>
        <p:spPr/>
        <p:txBody>
          <a:bodyPr/>
          <a:lstStyle>
            <a:lvl1pPr>
              <a:defRPr sz="1800"/>
            </a:lvl1pPr>
          </a:lstStyle>
          <a:p>
            <a:pPr>
              <a:defRPr/>
            </a:pPr>
            <a:endParaRPr lang="es-ES"/>
          </a:p>
        </p:txBody>
      </p:sp>
      <p:sp>
        <p:nvSpPr>
          <p:cNvPr id="6" name="Rectangle 4"/>
          <p:cNvSpPr>
            <a:spLocks noGrp="1" noChangeArrowheads="1"/>
          </p:cNvSpPr>
          <p:nvPr>
            <p:ph type="dt" sz="half" idx="11"/>
          </p:nvPr>
        </p:nvSpPr>
        <p:spPr/>
        <p:txBody>
          <a:bodyPr/>
          <a:lstStyle>
            <a:lvl1pPr>
              <a:defRPr sz="1800"/>
            </a:lvl1pPr>
          </a:lstStyle>
          <a:p>
            <a:pPr>
              <a:defRPr/>
            </a:pPr>
            <a:endParaRPr lang="en-US"/>
          </a:p>
        </p:txBody>
      </p:sp>
      <p:sp>
        <p:nvSpPr>
          <p:cNvPr id="7" name="Rectangle 5"/>
          <p:cNvSpPr>
            <a:spLocks noGrp="1" noChangeArrowheads="1"/>
          </p:cNvSpPr>
          <p:nvPr>
            <p:ph type="ftr" sz="quarter" idx="12"/>
          </p:nvPr>
        </p:nvSpPr>
        <p:spPr/>
        <p:txBody>
          <a:bodyPr/>
          <a:lstStyle>
            <a:lvl1pPr>
              <a:defRPr sz="1800"/>
            </a:lvl1pPr>
          </a:lstStyle>
          <a:p>
            <a:pPr>
              <a:defRPr/>
            </a:pPr>
            <a:endParaRPr lang="en-US"/>
          </a:p>
        </p:txBody>
      </p:sp>
    </p:spTree>
    <p:extLst>
      <p:ext uri="{BB962C8B-B14F-4D97-AF65-F5344CB8AC3E}">
        <p14:creationId xmlns:p14="http://schemas.microsoft.com/office/powerpoint/2010/main" val="1736290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endParaRPr lang="es-ES"/>
          </a:p>
        </p:txBody>
      </p:sp>
      <p:sp>
        <p:nvSpPr>
          <p:cNvPr id="5" name="Rectangle 4"/>
          <p:cNvSpPr>
            <a:spLocks noGrp="1" noChangeArrowheads="1"/>
          </p:cNvSpPr>
          <p:nvPr>
            <p:ph type="dt" sz="half" idx="11"/>
          </p:nvPr>
        </p:nvSpPr>
        <p:spPr>
          <a:ln/>
        </p:spPr>
        <p:txBody>
          <a:bodyPr/>
          <a:lstStyle>
            <a:lvl1pPr>
              <a:defRPr/>
            </a:lvl1pPr>
          </a:lstStyle>
          <a:p>
            <a:pPr>
              <a:defRPr/>
            </a:pPr>
            <a:endParaRPr lang="ru-RU"/>
          </a:p>
        </p:txBody>
      </p:sp>
      <p:sp>
        <p:nvSpPr>
          <p:cNvPr id="6" name="Rectangle 5"/>
          <p:cNvSpPr>
            <a:spLocks noGrp="1" noChangeArrowheads="1"/>
          </p:cNvSpPr>
          <p:nvPr>
            <p:ph type="ftr" sz="quarter" idx="12"/>
          </p:nvPr>
        </p:nvSpPr>
        <p:spPr>
          <a:ln/>
        </p:spPr>
        <p:txBody>
          <a:bodyPr/>
          <a:lstStyle>
            <a:lvl1pPr>
              <a:defRPr/>
            </a:lvl1pPr>
          </a:lstStyle>
          <a:p>
            <a:pPr>
              <a:defRPr/>
            </a:pPr>
            <a:endParaRPr lang="ru-R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n-U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6"/>
          <p:cNvSpPr>
            <a:spLocks noGrp="1" noChangeArrowheads="1"/>
          </p:cNvSpPr>
          <p:nvPr>
            <p:ph type="sldNum" sz="quarter" idx="10"/>
          </p:nvPr>
        </p:nvSpPr>
        <p:spPr/>
        <p:txBody>
          <a:bodyPr/>
          <a:lstStyle>
            <a:lvl1pPr>
              <a:defRPr sz="1800"/>
            </a:lvl1pPr>
          </a:lstStyle>
          <a:p>
            <a:pPr>
              <a:defRPr/>
            </a:pPr>
            <a:endParaRPr lang="es-ES"/>
          </a:p>
        </p:txBody>
      </p:sp>
      <p:sp>
        <p:nvSpPr>
          <p:cNvPr id="6" name="Rectangle 4"/>
          <p:cNvSpPr>
            <a:spLocks noGrp="1" noChangeArrowheads="1"/>
          </p:cNvSpPr>
          <p:nvPr>
            <p:ph type="dt" sz="half" idx="11"/>
          </p:nvPr>
        </p:nvSpPr>
        <p:spPr/>
        <p:txBody>
          <a:bodyPr/>
          <a:lstStyle>
            <a:lvl1pPr>
              <a:defRPr sz="1800"/>
            </a:lvl1pPr>
          </a:lstStyle>
          <a:p>
            <a:pPr>
              <a:defRPr/>
            </a:pPr>
            <a:endParaRPr lang="en-US"/>
          </a:p>
        </p:txBody>
      </p:sp>
      <p:sp>
        <p:nvSpPr>
          <p:cNvPr id="7" name="Rectangle 5"/>
          <p:cNvSpPr>
            <a:spLocks noGrp="1" noChangeArrowheads="1"/>
          </p:cNvSpPr>
          <p:nvPr>
            <p:ph type="ftr" sz="quarter" idx="12"/>
          </p:nvPr>
        </p:nvSpPr>
        <p:spPr/>
        <p:txBody>
          <a:bodyPr/>
          <a:lstStyle>
            <a:lvl1pPr>
              <a:defRPr sz="1800"/>
            </a:lvl1pPr>
          </a:lstStyle>
          <a:p>
            <a:pPr>
              <a:defRPr/>
            </a:pPr>
            <a:endParaRPr lang="en-US"/>
          </a:p>
        </p:txBody>
      </p:sp>
    </p:spTree>
    <p:extLst>
      <p:ext uri="{BB962C8B-B14F-4D97-AF65-F5344CB8AC3E}">
        <p14:creationId xmlns:p14="http://schemas.microsoft.com/office/powerpoint/2010/main" val="31284571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Rectangle 6"/>
          <p:cNvSpPr>
            <a:spLocks noGrp="1" noChangeArrowheads="1"/>
          </p:cNvSpPr>
          <p:nvPr>
            <p:ph type="sldNum" sz="quarter" idx="10"/>
          </p:nvPr>
        </p:nvSpPr>
        <p:spPr/>
        <p:txBody>
          <a:bodyPr/>
          <a:lstStyle>
            <a:lvl1pPr>
              <a:defRPr sz="1800"/>
            </a:lvl1pPr>
          </a:lstStyle>
          <a:p>
            <a:pPr>
              <a:defRPr/>
            </a:pPr>
            <a:endParaRPr lang="es-ES"/>
          </a:p>
        </p:txBody>
      </p:sp>
      <p:sp>
        <p:nvSpPr>
          <p:cNvPr id="5" name="Rectangle 4"/>
          <p:cNvSpPr>
            <a:spLocks noGrp="1" noChangeArrowheads="1"/>
          </p:cNvSpPr>
          <p:nvPr>
            <p:ph type="dt" sz="half" idx="11"/>
          </p:nvPr>
        </p:nvSpPr>
        <p:spPr/>
        <p:txBody>
          <a:bodyPr/>
          <a:lstStyle>
            <a:lvl1pPr>
              <a:defRPr sz="1800"/>
            </a:lvl1pPr>
          </a:lstStyle>
          <a:p>
            <a:pPr>
              <a:defRPr/>
            </a:pPr>
            <a:endParaRPr lang="en-US"/>
          </a:p>
        </p:txBody>
      </p:sp>
      <p:sp>
        <p:nvSpPr>
          <p:cNvPr id="6" name="Rectangle 5"/>
          <p:cNvSpPr>
            <a:spLocks noGrp="1" noChangeArrowheads="1"/>
          </p:cNvSpPr>
          <p:nvPr>
            <p:ph type="ftr" sz="quarter" idx="12"/>
          </p:nvPr>
        </p:nvSpPr>
        <p:spPr/>
        <p:txBody>
          <a:bodyPr/>
          <a:lstStyle>
            <a:lvl1pPr>
              <a:defRPr sz="1800"/>
            </a:lvl1pPr>
          </a:lstStyle>
          <a:p>
            <a:pPr>
              <a:defRPr/>
            </a:pPr>
            <a:endParaRPr lang="en-US"/>
          </a:p>
        </p:txBody>
      </p:sp>
    </p:spTree>
    <p:extLst>
      <p:ext uri="{BB962C8B-B14F-4D97-AF65-F5344CB8AC3E}">
        <p14:creationId xmlns:p14="http://schemas.microsoft.com/office/powerpoint/2010/main" val="21940015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915150" y="0"/>
            <a:ext cx="2228850" cy="6126163"/>
          </a:xfrm>
        </p:spPr>
        <p:txBody>
          <a:bodyPr vert="eaVert"/>
          <a:lstStyle/>
          <a:p>
            <a:r>
              <a:rPr lang="es-ES"/>
              <a:t>Haga clic para modificar el estilo de título del patrón</a:t>
            </a:r>
            <a:endParaRPr lang="en-US"/>
          </a:p>
        </p:txBody>
      </p:sp>
      <p:sp>
        <p:nvSpPr>
          <p:cNvPr id="3" name="2 Marcador de texto vertical"/>
          <p:cNvSpPr>
            <a:spLocks noGrp="1"/>
          </p:cNvSpPr>
          <p:nvPr>
            <p:ph type="body" orient="vert" idx="1"/>
          </p:nvPr>
        </p:nvSpPr>
        <p:spPr>
          <a:xfrm>
            <a:off x="228600" y="0"/>
            <a:ext cx="6534150" cy="6126163"/>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Rectangle 6"/>
          <p:cNvSpPr>
            <a:spLocks noGrp="1" noChangeArrowheads="1"/>
          </p:cNvSpPr>
          <p:nvPr>
            <p:ph type="sldNum" sz="quarter" idx="10"/>
          </p:nvPr>
        </p:nvSpPr>
        <p:spPr/>
        <p:txBody>
          <a:bodyPr/>
          <a:lstStyle>
            <a:lvl1pPr>
              <a:defRPr sz="1800"/>
            </a:lvl1pPr>
          </a:lstStyle>
          <a:p>
            <a:pPr>
              <a:defRPr/>
            </a:pPr>
            <a:endParaRPr lang="es-ES"/>
          </a:p>
        </p:txBody>
      </p:sp>
      <p:sp>
        <p:nvSpPr>
          <p:cNvPr id="5" name="Rectangle 4"/>
          <p:cNvSpPr>
            <a:spLocks noGrp="1" noChangeArrowheads="1"/>
          </p:cNvSpPr>
          <p:nvPr>
            <p:ph type="dt" sz="half" idx="11"/>
          </p:nvPr>
        </p:nvSpPr>
        <p:spPr/>
        <p:txBody>
          <a:bodyPr/>
          <a:lstStyle>
            <a:lvl1pPr>
              <a:defRPr sz="1800"/>
            </a:lvl1pPr>
          </a:lstStyle>
          <a:p>
            <a:pPr>
              <a:defRPr/>
            </a:pPr>
            <a:endParaRPr lang="en-US"/>
          </a:p>
        </p:txBody>
      </p:sp>
      <p:sp>
        <p:nvSpPr>
          <p:cNvPr id="6" name="Rectangle 5"/>
          <p:cNvSpPr>
            <a:spLocks noGrp="1" noChangeArrowheads="1"/>
          </p:cNvSpPr>
          <p:nvPr>
            <p:ph type="ftr" sz="quarter" idx="12"/>
          </p:nvPr>
        </p:nvSpPr>
        <p:spPr/>
        <p:txBody>
          <a:bodyPr/>
          <a:lstStyle>
            <a:lvl1pPr>
              <a:defRPr sz="1800"/>
            </a:lvl1pPr>
          </a:lstStyle>
          <a:p>
            <a:pPr>
              <a:defRPr/>
            </a:pPr>
            <a:endParaRPr lang="en-US"/>
          </a:p>
        </p:txBody>
      </p:sp>
    </p:spTree>
    <p:extLst>
      <p:ext uri="{BB962C8B-B14F-4D97-AF65-F5344CB8AC3E}">
        <p14:creationId xmlns:p14="http://schemas.microsoft.com/office/powerpoint/2010/main" val="31059803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n-U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a:t>Haga clic para modificar el estilo de subtítulo del patrón</a:t>
            </a:r>
            <a:endParaRPr lang="en-US"/>
          </a:p>
        </p:txBody>
      </p:sp>
      <p:sp>
        <p:nvSpPr>
          <p:cNvPr id="4" name="Rectangle 6"/>
          <p:cNvSpPr>
            <a:spLocks noGrp="1" noChangeArrowheads="1"/>
          </p:cNvSpPr>
          <p:nvPr>
            <p:ph type="sldNum" sz="quarter" idx="10"/>
          </p:nvPr>
        </p:nvSpPr>
        <p:spPr/>
        <p:txBody>
          <a:bodyPr/>
          <a:lstStyle>
            <a:lvl1pPr>
              <a:defRPr sz="1800"/>
            </a:lvl1pPr>
          </a:lstStyle>
          <a:p>
            <a:pPr>
              <a:defRPr/>
            </a:pPr>
            <a:endParaRPr lang="es-ES"/>
          </a:p>
        </p:txBody>
      </p:sp>
      <p:sp>
        <p:nvSpPr>
          <p:cNvPr id="5" name="Rectangle 4"/>
          <p:cNvSpPr>
            <a:spLocks noGrp="1" noChangeArrowheads="1"/>
          </p:cNvSpPr>
          <p:nvPr>
            <p:ph type="dt" sz="half" idx="11"/>
          </p:nvPr>
        </p:nvSpPr>
        <p:spPr/>
        <p:txBody>
          <a:bodyPr/>
          <a:lstStyle>
            <a:lvl1pPr>
              <a:defRPr sz="1800"/>
            </a:lvl1pPr>
          </a:lstStyle>
          <a:p>
            <a:pPr>
              <a:defRPr/>
            </a:pPr>
            <a:endParaRPr lang="en-US"/>
          </a:p>
        </p:txBody>
      </p:sp>
      <p:sp>
        <p:nvSpPr>
          <p:cNvPr id="6" name="Rectangle 5"/>
          <p:cNvSpPr>
            <a:spLocks noGrp="1" noChangeArrowheads="1"/>
          </p:cNvSpPr>
          <p:nvPr>
            <p:ph type="ftr" sz="quarter" idx="12"/>
          </p:nvPr>
        </p:nvSpPr>
        <p:spPr/>
        <p:txBody>
          <a:bodyPr/>
          <a:lstStyle>
            <a:lvl1pPr>
              <a:defRPr sz="1800"/>
            </a:lvl1pPr>
          </a:lstStyle>
          <a:p>
            <a:pPr>
              <a:defRPr/>
            </a:pPr>
            <a:endParaRPr lang="en-US"/>
          </a:p>
        </p:txBody>
      </p:sp>
    </p:spTree>
    <p:extLst>
      <p:ext uri="{BB962C8B-B14F-4D97-AF65-F5344CB8AC3E}">
        <p14:creationId xmlns:p14="http://schemas.microsoft.com/office/powerpoint/2010/main" val="28182090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Rectangle 6"/>
          <p:cNvSpPr>
            <a:spLocks noGrp="1" noChangeArrowheads="1"/>
          </p:cNvSpPr>
          <p:nvPr>
            <p:ph type="sldNum" sz="quarter" idx="10"/>
          </p:nvPr>
        </p:nvSpPr>
        <p:spPr/>
        <p:txBody>
          <a:bodyPr/>
          <a:lstStyle>
            <a:lvl1pPr>
              <a:defRPr sz="1800"/>
            </a:lvl1pPr>
          </a:lstStyle>
          <a:p>
            <a:pPr>
              <a:defRPr/>
            </a:pPr>
            <a:endParaRPr lang="es-ES"/>
          </a:p>
        </p:txBody>
      </p:sp>
      <p:sp>
        <p:nvSpPr>
          <p:cNvPr id="5" name="Rectangle 4"/>
          <p:cNvSpPr>
            <a:spLocks noGrp="1" noChangeArrowheads="1"/>
          </p:cNvSpPr>
          <p:nvPr>
            <p:ph type="dt" sz="half" idx="11"/>
          </p:nvPr>
        </p:nvSpPr>
        <p:spPr/>
        <p:txBody>
          <a:bodyPr/>
          <a:lstStyle>
            <a:lvl1pPr>
              <a:defRPr sz="1800"/>
            </a:lvl1pPr>
          </a:lstStyle>
          <a:p>
            <a:pPr>
              <a:defRPr/>
            </a:pPr>
            <a:endParaRPr lang="en-US"/>
          </a:p>
        </p:txBody>
      </p:sp>
      <p:sp>
        <p:nvSpPr>
          <p:cNvPr id="6" name="Rectangle 5"/>
          <p:cNvSpPr>
            <a:spLocks noGrp="1" noChangeArrowheads="1"/>
          </p:cNvSpPr>
          <p:nvPr>
            <p:ph type="ftr" sz="quarter" idx="12"/>
          </p:nvPr>
        </p:nvSpPr>
        <p:spPr/>
        <p:txBody>
          <a:bodyPr/>
          <a:lstStyle>
            <a:lvl1pPr>
              <a:defRPr sz="1800"/>
            </a:lvl1pPr>
          </a:lstStyle>
          <a:p>
            <a:pPr>
              <a:defRPr/>
            </a:pPr>
            <a:endParaRPr lang="en-US"/>
          </a:p>
        </p:txBody>
      </p:sp>
    </p:spTree>
    <p:extLst>
      <p:ext uri="{BB962C8B-B14F-4D97-AF65-F5344CB8AC3E}">
        <p14:creationId xmlns:p14="http://schemas.microsoft.com/office/powerpoint/2010/main" val="32237056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n-U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
        <p:nvSpPr>
          <p:cNvPr id="4" name="Rectangle 6"/>
          <p:cNvSpPr>
            <a:spLocks noGrp="1" noChangeArrowheads="1"/>
          </p:cNvSpPr>
          <p:nvPr>
            <p:ph type="sldNum" sz="quarter" idx="10"/>
          </p:nvPr>
        </p:nvSpPr>
        <p:spPr/>
        <p:txBody>
          <a:bodyPr/>
          <a:lstStyle>
            <a:lvl1pPr>
              <a:defRPr sz="1800"/>
            </a:lvl1pPr>
          </a:lstStyle>
          <a:p>
            <a:pPr>
              <a:defRPr/>
            </a:pPr>
            <a:endParaRPr lang="es-ES"/>
          </a:p>
        </p:txBody>
      </p:sp>
      <p:sp>
        <p:nvSpPr>
          <p:cNvPr id="5" name="Rectangle 4"/>
          <p:cNvSpPr>
            <a:spLocks noGrp="1" noChangeArrowheads="1"/>
          </p:cNvSpPr>
          <p:nvPr>
            <p:ph type="dt" sz="half" idx="11"/>
          </p:nvPr>
        </p:nvSpPr>
        <p:spPr/>
        <p:txBody>
          <a:bodyPr/>
          <a:lstStyle>
            <a:lvl1pPr>
              <a:defRPr sz="1800"/>
            </a:lvl1pPr>
          </a:lstStyle>
          <a:p>
            <a:pPr>
              <a:defRPr/>
            </a:pPr>
            <a:endParaRPr lang="en-US"/>
          </a:p>
        </p:txBody>
      </p:sp>
      <p:sp>
        <p:nvSpPr>
          <p:cNvPr id="6" name="Rectangle 5"/>
          <p:cNvSpPr>
            <a:spLocks noGrp="1" noChangeArrowheads="1"/>
          </p:cNvSpPr>
          <p:nvPr>
            <p:ph type="ftr" sz="quarter" idx="12"/>
          </p:nvPr>
        </p:nvSpPr>
        <p:spPr/>
        <p:txBody>
          <a:bodyPr/>
          <a:lstStyle>
            <a:lvl1pPr>
              <a:defRPr sz="1800"/>
            </a:lvl1pPr>
          </a:lstStyle>
          <a:p>
            <a:pPr>
              <a:defRPr/>
            </a:pPr>
            <a:endParaRPr lang="en-US"/>
          </a:p>
        </p:txBody>
      </p:sp>
    </p:spTree>
    <p:extLst>
      <p:ext uri="{BB962C8B-B14F-4D97-AF65-F5344CB8AC3E}">
        <p14:creationId xmlns:p14="http://schemas.microsoft.com/office/powerpoint/2010/main" val="18511429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contenido"/>
          <p:cNvSpPr>
            <a:spLocks noGrp="1"/>
          </p:cNvSpPr>
          <p:nvPr>
            <p:ph sz="half" idx="1"/>
          </p:nvPr>
        </p:nvSpPr>
        <p:spPr>
          <a:xfrm>
            <a:off x="228600" y="1066800"/>
            <a:ext cx="4381500" cy="5059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contenido"/>
          <p:cNvSpPr>
            <a:spLocks noGrp="1"/>
          </p:cNvSpPr>
          <p:nvPr>
            <p:ph sz="half" idx="2"/>
          </p:nvPr>
        </p:nvSpPr>
        <p:spPr>
          <a:xfrm>
            <a:off x="4762500" y="1066800"/>
            <a:ext cx="4381500" cy="5059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Rectangle 6"/>
          <p:cNvSpPr>
            <a:spLocks noGrp="1" noChangeArrowheads="1"/>
          </p:cNvSpPr>
          <p:nvPr>
            <p:ph type="sldNum" sz="quarter" idx="10"/>
          </p:nvPr>
        </p:nvSpPr>
        <p:spPr/>
        <p:txBody>
          <a:bodyPr/>
          <a:lstStyle>
            <a:lvl1pPr>
              <a:defRPr sz="1800"/>
            </a:lvl1pPr>
          </a:lstStyle>
          <a:p>
            <a:pPr>
              <a:defRPr/>
            </a:pPr>
            <a:endParaRPr lang="es-ES"/>
          </a:p>
        </p:txBody>
      </p:sp>
      <p:sp>
        <p:nvSpPr>
          <p:cNvPr id="6" name="Rectangle 4"/>
          <p:cNvSpPr>
            <a:spLocks noGrp="1" noChangeArrowheads="1"/>
          </p:cNvSpPr>
          <p:nvPr>
            <p:ph type="dt" sz="half" idx="11"/>
          </p:nvPr>
        </p:nvSpPr>
        <p:spPr/>
        <p:txBody>
          <a:bodyPr/>
          <a:lstStyle>
            <a:lvl1pPr>
              <a:defRPr sz="1800"/>
            </a:lvl1pPr>
          </a:lstStyle>
          <a:p>
            <a:pPr>
              <a:defRPr/>
            </a:pPr>
            <a:endParaRPr lang="en-US"/>
          </a:p>
        </p:txBody>
      </p:sp>
      <p:sp>
        <p:nvSpPr>
          <p:cNvPr id="7" name="Rectangle 5"/>
          <p:cNvSpPr>
            <a:spLocks noGrp="1" noChangeArrowheads="1"/>
          </p:cNvSpPr>
          <p:nvPr>
            <p:ph type="ftr" sz="quarter" idx="12"/>
          </p:nvPr>
        </p:nvSpPr>
        <p:spPr/>
        <p:txBody>
          <a:bodyPr/>
          <a:lstStyle>
            <a:lvl1pPr>
              <a:defRPr sz="1800"/>
            </a:lvl1pPr>
          </a:lstStyle>
          <a:p>
            <a:pPr>
              <a:defRPr/>
            </a:pPr>
            <a:endParaRPr lang="en-US"/>
          </a:p>
        </p:txBody>
      </p:sp>
    </p:spTree>
    <p:extLst>
      <p:ext uri="{BB962C8B-B14F-4D97-AF65-F5344CB8AC3E}">
        <p14:creationId xmlns:p14="http://schemas.microsoft.com/office/powerpoint/2010/main" val="18346617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a:t>Haga clic para modificar el estilo de título del patrón</a:t>
            </a:r>
            <a:endParaRPr lang="en-U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Rectangle 6"/>
          <p:cNvSpPr>
            <a:spLocks noGrp="1" noChangeArrowheads="1"/>
          </p:cNvSpPr>
          <p:nvPr>
            <p:ph type="sldNum" sz="quarter" idx="10"/>
          </p:nvPr>
        </p:nvSpPr>
        <p:spPr/>
        <p:txBody>
          <a:bodyPr/>
          <a:lstStyle>
            <a:lvl1pPr>
              <a:defRPr sz="1800"/>
            </a:lvl1pPr>
          </a:lstStyle>
          <a:p>
            <a:pPr>
              <a:defRPr/>
            </a:pPr>
            <a:endParaRPr lang="es-ES"/>
          </a:p>
        </p:txBody>
      </p:sp>
      <p:sp>
        <p:nvSpPr>
          <p:cNvPr id="8" name="Rectangle 4"/>
          <p:cNvSpPr>
            <a:spLocks noGrp="1" noChangeArrowheads="1"/>
          </p:cNvSpPr>
          <p:nvPr>
            <p:ph type="dt" sz="half" idx="11"/>
          </p:nvPr>
        </p:nvSpPr>
        <p:spPr/>
        <p:txBody>
          <a:bodyPr/>
          <a:lstStyle>
            <a:lvl1pPr>
              <a:defRPr sz="1800"/>
            </a:lvl1pPr>
          </a:lstStyle>
          <a:p>
            <a:pPr>
              <a:defRPr/>
            </a:pPr>
            <a:endParaRPr lang="en-US"/>
          </a:p>
        </p:txBody>
      </p:sp>
      <p:sp>
        <p:nvSpPr>
          <p:cNvPr id="9" name="Rectangle 5"/>
          <p:cNvSpPr>
            <a:spLocks noGrp="1" noChangeArrowheads="1"/>
          </p:cNvSpPr>
          <p:nvPr>
            <p:ph type="ftr" sz="quarter" idx="12"/>
          </p:nvPr>
        </p:nvSpPr>
        <p:spPr/>
        <p:txBody>
          <a:bodyPr/>
          <a:lstStyle>
            <a:lvl1pPr>
              <a:defRPr sz="1800"/>
            </a:lvl1pPr>
          </a:lstStyle>
          <a:p>
            <a:pPr>
              <a:defRPr/>
            </a:pPr>
            <a:endParaRPr lang="en-US"/>
          </a:p>
        </p:txBody>
      </p:sp>
    </p:spTree>
    <p:extLst>
      <p:ext uri="{BB962C8B-B14F-4D97-AF65-F5344CB8AC3E}">
        <p14:creationId xmlns:p14="http://schemas.microsoft.com/office/powerpoint/2010/main" val="18834946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Rectangle 6"/>
          <p:cNvSpPr>
            <a:spLocks noGrp="1" noChangeArrowheads="1"/>
          </p:cNvSpPr>
          <p:nvPr>
            <p:ph type="sldNum" sz="quarter" idx="10"/>
          </p:nvPr>
        </p:nvSpPr>
        <p:spPr/>
        <p:txBody>
          <a:bodyPr/>
          <a:lstStyle>
            <a:lvl1pPr>
              <a:defRPr sz="1800"/>
            </a:lvl1pPr>
          </a:lstStyle>
          <a:p>
            <a:pPr>
              <a:defRPr/>
            </a:pPr>
            <a:endParaRPr lang="es-ES"/>
          </a:p>
        </p:txBody>
      </p:sp>
      <p:sp>
        <p:nvSpPr>
          <p:cNvPr id="4" name="Rectangle 4"/>
          <p:cNvSpPr>
            <a:spLocks noGrp="1" noChangeArrowheads="1"/>
          </p:cNvSpPr>
          <p:nvPr>
            <p:ph type="dt" sz="half" idx="11"/>
          </p:nvPr>
        </p:nvSpPr>
        <p:spPr/>
        <p:txBody>
          <a:bodyPr/>
          <a:lstStyle>
            <a:lvl1pPr>
              <a:defRPr sz="1800"/>
            </a:lvl1pPr>
          </a:lstStyle>
          <a:p>
            <a:pPr>
              <a:defRPr/>
            </a:pPr>
            <a:endParaRPr lang="en-US"/>
          </a:p>
        </p:txBody>
      </p:sp>
      <p:sp>
        <p:nvSpPr>
          <p:cNvPr id="5" name="Rectangle 5"/>
          <p:cNvSpPr>
            <a:spLocks noGrp="1" noChangeArrowheads="1"/>
          </p:cNvSpPr>
          <p:nvPr>
            <p:ph type="ftr" sz="quarter" idx="12"/>
          </p:nvPr>
        </p:nvSpPr>
        <p:spPr/>
        <p:txBody>
          <a:bodyPr/>
          <a:lstStyle>
            <a:lvl1pPr>
              <a:defRPr sz="1800"/>
            </a:lvl1pPr>
          </a:lstStyle>
          <a:p>
            <a:pPr>
              <a:defRPr/>
            </a:pPr>
            <a:endParaRPr lang="en-US"/>
          </a:p>
        </p:txBody>
      </p:sp>
    </p:spTree>
    <p:extLst>
      <p:ext uri="{BB962C8B-B14F-4D97-AF65-F5344CB8AC3E}">
        <p14:creationId xmlns:p14="http://schemas.microsoft.com/office/powerpoint/2010/main" val="18224640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p:txBody>
          <a:bodyPr/>
          <a:lstStyle>
            <a:lvl1pPr>
              <a:defRPr sz="1800"/>
            </a:lvl1pPr>
          </a:lstStyle>
          <a:p>
            <a:pPr>
              <a:defRPr/>
            </a:pPr>
            <a:endParaRPr lang="es-ES"/>
          </a:p>
        </p:txBody>
      </p:sp>
      <p:sp>
        <p:nvSpPr>
          <p:cNvPr id="3" name="Rectangle 4"/>
          <p:cNvSpPr>
            <a:spLocks noGrp="1" noChangeArrowheads="1"/>
          </p:cNvSpPr>
          <p:nvPr>
            <p:ph type="dt" sz="half" idx="11"/>
          </p:nvPr>
        </p:nvSpPr>
        <p:spPr/>
        <p:txBody>
          <a:bodyPr/>
          <a:lstStyle>
            <a:lvl1pPr>
              <a:defRPr sz="1800"/>
            </a:lvl1pPr>
          </a:lstStyle>
          <a:p>
            <a:pPr>
              <a:defRPr/>
            </a:pPr>
            <a:endParaRPr lang="en-US"/>
          </a:p>
        </p:txBody>
      </p:sp>
      <p:sp>
        <p:nvSpPr>
          <p:cNvPr id="4" name="Rectangle 5"/>
          <p:cNvSpPr>
            <a:spLocks noGrp="1" noChangeArrowheads="1"/>
          </p:cNvSpPr>
          <p:nvPr>
            <p:ph type="ftr" sz="quarter" idx="12"/>
          </p:nvPr>
        </p:nvSpPr>
        <p:spPr/>
        <p:txBody>
          <a:bodyPr/>
          <a:lstStyle>
            <a:lvl1pPr>
              <a:defRPr sz="1800"/>
            </a:lvl1pPr>
          </a:lstStyle>
          <a:p>
            <a:pPr>
              <a:defRPr/>
            </a:pPr>
            <a:endParaRPr lang="en-US"/>
          </a:p>
        </p:txBody>
      </p:sp>
    </p:spTree>
    <p:extLst>
      <p:ext uri="{BB962C8B-B14F-4D97-AF65-F5344CB8AC3E}">
        <p14:creationId xmlns:p14="http://schemas.microsoft.com/office/powerpoint/2010/main" val="21685731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n-U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
        <p:nvSpPr>
          <p:cNvPr id="4" name="Rectangle 6"/>
          <p:cNvSpPr>
            <a:spLocks noGrp="1" noChangeArrowheads="1"/>
          </p:cNvSpPr>
          <p:nvPr>
            <p:ph type="sldNum" sz="quarter" idx="10"/>
          </p:nvPr>
        </p:nvSpPr>
        <p:spPr>
          <a:ln/>
        </p:spPr>
        <p:txBody>
          <a:bodyPr/>
          <a:lstStyle>
            <a:lvl1pPr>
              <a:defRPr/>
            </a:lvl1pPr>
          </a:lstStyle>
          <a:p>
            <a:pPr>
              <a:defRPr/>
            </a:pPr>
            <a:endParaRPr lang="es-ES"/>
          </a:p>
        </p:txBody>
      </p:sp>
      <p:sp>
        <p:nvSpPr>
          <p:cNvPr id="5" name="Rectangle 4"/>
          <p:cNvSpPr>
            <a:spLocks noGrp="1" noChangeArrowheads="1"/>
          </p:cNvSpPr>
          <p:nvPr>
            <p:ph type="dt" sz="half" idx="11"/>
          </p:nvPr>
        </p:nvSpPr>
        <p:spPr>
          <a:ln/>
        </p:spPr>
        <p:txBody>
          <a:bodyPr/>
          <a:lstStyle>
            <a:lvl1pPr>
              <a:defRPr/>
            </a:lvl1pPr>
          </a:lstStyle>
          <a:p>
            <a:pPr>
              <a:defRPr/>
            </a:pPr>
            <a:endParaRPr lang="ru-RU"/>
          </a:p>
        </p:txBody>
      </p:sp>
      <p:sp>
        <p:nvSpPr>
          <p:cNvPr id="6" name="Rectangle 5"/>
          <p:cNvSpPr>
            <a:spLocks noGrp="1" noChangeArrowheads="1"/>
          </p:cNvSpPr>
          <p:nvPr>
            <p:ph type="ftr" sz="quarter" idx="12"/>
          </p:nvPr>
        </p:nvSpPr>
        <p:spPr>
          <a:ln/>
        </p:spPr>
        <p:txBody>
          <a:bodyPr/>
          <a:lstStyle>
            <a:lvl1pPr>
              <a:defRPr/>
            </a:lvl1pPr>
          </a:lstStyle>
          <a:p>
            <a:pPr>
              <a:defRPr/>
            </a:pPr>
            <a:endParaRPr lang="ru-RU"/>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n-U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6"/>
          <p:cNvSpPr>
            <a:spLocks noGrp="1" noChangeArrowheads="1"/>
          </p:cNvSpPr>
          <p:nvPr>
            <p:ph type="sldNum" sz="quarter" idx="10"/>
          </p:nvPr>
        </p:nvSpPr>
        <p:spPr/>
        <p:txBody>
          <a:bodyPr/>
          <a:lstStyle>
            <a:lvl1pPr>
              <a:defRPr sz="1800"/>
            </a:lvl1pPr>
          </a:lstStyle>
          <a:p>
            <a:pPr>
              <a:defRPr/>
            </a:pPr>
            <a:endParaRPr lang="es-ES"/>
          </a:p>
        </p:txBody>
      </p:sp>
      <p:sp>
        <p:nvSpPr>
          <p:cNvPr id="6" name="Rectangle 4"/>
          <p:cNvSpPr>
            <a:spLocks noGrp="1" noChangeArrowheads="1"/>
          </p:cNvSpPr>
          <p:nvPr>
            <p:ph type="dt" sz="half" idx="11"/>
          </p:nvPr>
        </p:nvSpPr>
        <p:spPr/>
        <p:txBody>
          <a:bodyPr/>
          <a:lstStyle>
            <a:lvl1pPr>
              <a:defRPr sz="1800"/>
            </a:lvl1pPr>
          </a:lstStyle>
          <a:p>
            <a:pPr>
              <a:defRPr/>
            </a:pPr>
            <a:endParaRPr lang="en-US"/>
          </a:p>
        </p:txBody>
      </p:sp>
      <p:sp>
        <p:nvSpPr>
          <p:cNvPr id="7" name="Rectangle 5"/>
          <p:cNvSpPr>
            <a:spLocks noGrp="1" noChangeArrowheads="1"/>
          </p:cNvSpPr>
          <p:nvPr>
            <p:ph type="ftr" sz="quarter" idx="12"/>
          </p:nvPr>
        </p:nvSpPr>
        <p:spPr/>
        <p:txBody>
          <a:bodyPr/>
          <a:lstStyle>
            <a:lvl1pPr>
              <a:defRPr sz="1800"/>
            </a:lvl1pPr>
          </a:lstStyle>
          <a:p>
            <a:pPr>
              <a:defRPr/>
            </a:pPr>
            <a:endParaRPr lang="en-US"/>
          </a:p>
        </p:txBody>
      </p:sp>
    </p:spTree>
    <p:extLst>
      <p:ext uri="{BB962C8B-B14F-4D97-AF65-F5344CB8AC3E}">
        <p14:creationId xmlns:p14="http://schemas.microsoft.com/office/powerpoint/2010/main" val="23522790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n-U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6"/>
          <p:cNvSpPr>
            <a:spLocks noGrp="1" noChangeArrowheads="1"/>
          </p:cNvSpPr>
          <p:nvPr>
            <p:ph type="sldNum" sz="quarter" idx="10"/>
          </p:nvPr>
        </p:nvSpPr>
        <p:spPr/>
        <p:txBody>
          <a:bodyPr/>
          <a:lstStyle>
            <a:lvl1pPr>
              <a:defRPr sz="1800"/>
            </a:lvl1pPr>
          </a:lstStyle>
          <a:p>
            <a:pPr>
              <a:defRPr/>
            </a:pPr>
            <a:endParaRPr lang="es-ES"/>
          </a:p>
        </p:txBody>
      </p:sp>
      <p:sp>
        <p:nvSpPr>
          <p:cNvPr id="6" name="Rectangle 4"/>
          <p:cNvSpPr>
            <a:spLocks noGrp="1" noChangeArrowheads="1"/>
          </p:cNvSpPr>
          <p:nvPr>
            <p:ph type="dt" sz="half" idx="11"/>
          </p:nvPr>
        </p:nvSpPr>
        <p:spPr/>
        <p:txBody>
          <a:bodyPr/>
          <a:lstStyle>
            <a:lvl1pPr>
              <a:defRPr sz="1800"/>
            </a:lvl1pPr>
          </a:lstStyle>
          <a:p>
            <a:pPr>
              <a:defRPr/>
            </a:pPr>
            <a:endParaRPr lang="en-US"/>
          </a:p>
        </p:txBody>
      </p:sp>
      <p:sp>
        <p:nvSpPr>
          <p:cNvPr id="7" name="Rectangle 5"/>
          <p:cNvSpPr>
            <a:spLocks noGrp="1" noChangeArrowheads="1"/>
          </p:cNvSpPr>
          <p:nvPr>
            <p:ph type="ftr" sz="quarter" idx="12"/>
          </p:nvPr>
        </p:nvSpPr>
        <p:spPr/>
        <p:txBody>
          <a:bodyPr/>
          <a:lstStyle>
            <a:lvl1pPr>
              <a:defRPr sz="1800"/>
            </a:lvl1pPr>
          </a:lstStyle>
          <a:p>
            <a:pPr>
              <a:defRPr/>
            </a:pPr>
            <a:endParaRPr lang="en-US"/>
          </a:p>
        </p:txBody>
      </p:sp>
    </p:spTree>
    <p:extLst>
      <p:ext uri="{BB962C8B-B14F-4D97-AF65-F5344CB8AC3E}">
        <p14:creationId xmlns:p14="http://schemas.microsoft.com/office/powerpoint/2010/main" val="5751517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Rectangle 6"/>
          <p:cNvSpPr>
            <a:spLocks noGrp="1" noChangeArrowheads="1"/>
          </p:cNvSpPr>
          <p:nvPr>
            <p:ph type="sldNum" sz="quarter" idx="10"/>
          </p:nvPr>
        </p:nvSpPr>
        <p:spPr/>
        <p:txBody>
          <a:bodyPr/>
          <a:lstStyle>
            <a:lvl1pPr>
              <a:defRPr sz="1800"/>
            </a:lvl1pPr>
          </a:lstStyle>
          <a:p>
            <a:pPr>
              <a:defRPr/>
            </a:pPr>
            <a:endParaRPr lang="es-ES"/>
          </a:p>
        </p:txBody>
      </p:sp>
      <p:sp>
        <p:nvSpPr>
          <p:cNvPr id="5" name="Rectangle 4"/>
          <p:cNvSpPr>
            <a:spLocks noGrp="1" noChangeArrowheads="1"/>
          </p:cNvSpPr>
          <p:nvPr>
            <p:ph type="dt" sz="half" idx="11"/>
          </p:nvPr>
        </p:nvSpPr>
        <p:spPr/>
        <p:txBody>
          <a:bodyPr/>
          <a:lstStyle>
            <a:lvl1pPr>
              <a:defRPr sz="1800"/>
            </a:lvl1pPr>
          </a:lstStyle>
          <a:p>
            <a:pPr>
              <a:defRPr/>
            </a:pPr>
            <a:endParaRPr lang="en-US"/>
          </a:p>
        </p:txBody>
      </p:sp>
      <p:sp>
        <p:nvSpPr>
          <p:cNvPr id="6" name="Rectangle 5"/>
          <p:cNvSpPr>
            <a:spLocks noGrp="1" noChangeArrowheads="1"/>
          </p:cNvSpPr>
          <p:nvPr>
            <p:ph type="ftr" sz="quarter" idx="12"/>
          </p:nvPr>
        </p:nvSpPr>
        <p:spPr/>
        <p:txBody>
          <a:bodyPr/>
          <a:lstStyle>
            <a:lvl1pPr>
              <a:defRPr sz="1800"/>
            </a:lvl1pPr>
          </a:lstStyle>
          <a:p>
            <a:pPr>
              <a:defRPr/>
            </a:pPr>
            <a:endParaRPr lang="en-US"/>
          </a:p>
        </p:txBody>
      </p:sp>
    </p:spTree>
    <p:extLst>
      <p:ext uri="{BB962C8B-B14F-4D97-AF65-F5344CB8AC3E}">
        <p14:creationId xmlns:p14="http://schemas.microsoft.com/office/powerpoint/2010/main" val="8361383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915150" y="0"/>
            <a:ext cx="2228850" cy="6126163"/>
          </a:xfrm>
        </p:spPr>
        <p:txBody>
          <a:bodyPr vert="eaVert"/>
          <a:lstStyle/>
          <a:p>
            <a:r>
              <a:rPr lang="es-ES"/>
              <a:t>Haga clic para modificar el estilo de título del patrón</a:t>
            </a:r>
            <a:endParaRPr lang="en-US"/>
          </a:p>
        </p:txBody>
      </p:sp>
      <p:sp>
        <p:nvSpPr>
          <p:cNvPr id="3" name="2 Marcador de texto vertical"/>
          <p:cNvSpPr>
            <a:spLocks noGrp="1"/>
          </p:cNvSpPr>
          <p:nvPr>
            <p:ph type="body" orient="vert" idx="1"/>
          </p:nvPr>
        </p:nvSpPr>
        <p:spPr>
          <a:xfrm>
            <a:off x="228600" y="0"/>
            <a:ext cx="6534150" cy="6126163"/>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Rectangle 6"/>
          <p:cNvSpPr>
            <a:spLocks noGrp="1" noChangeArrowheads="1"/>
          </p:cNvSpPr>
          <p:nvPr>
            <p:ph type="sldNum" sz="quarter" idx="10"/>
          </p:nvPr>
        </p:nvSpPr>
        <p:spPr/>
        <p:txBody>
          <a:bodyPr/>
          <a:lstStyle>
            <a:lvl1pPr>
              <a:defRPr sz="1800"/>
            </a:lvl1pPr>
          </a:lstStyle>
          <a:p>
            <a:pPr>
              <a:defRPr/>
            </a:pPr>
            <a:endParaRPr lang="es-ES"/>
          </a:p>
        </p:txBody>
      </p:sp>
      <p:sp>
        <p:nvSpPr>
          <p:cNvPr id="5" name="Rectangle 4"/>
          <p:cNvSpPr>
            <a:spLocks noGrp="1" noChangeArrowheads="1"/>
          </p:cNvSpPr>
          <p:nvPr>
            <p:ph type="dt" sz="half" idx="11"/>
          </p:nvPr>
        </p:nvSpPr>
        <p:spPr/>
        <p:txBody>
          <a:bodyPr/>
          <a:lstStyle>
            <a:lvl1pPr>
              <a:defRPr sz="1800"/>
            </a:lvl1pPr>
          </a:lstStyle>
          <a:p>
            <a:pPr>
              <a:defRPr/>
            </a:pPr>
            <a:endParaRPr lang="en-US"/>
          </a:p>
        </p:txBody>
      </p:sp>
      <p:sp>
        <p:nvSpPr>
          <p:cNvPr id="6" name="Rectangle 5"/>
          <p:cNvSpPr>
            <a:spLocks noGrp="1" noChangeArrowheads="1"/>
          </p:cNvSpPr>
          <p:nvPr>
            <p:ph type="ftr" sz="quarter" idx="12"/>
          </p:nvPr>
        </p:nvSpPr>
        <p:spPr/>
        <p:txBody>
          <a:bodyPr/>
          <a:lstStyle>
            <a:lvl1pPr>
              <a:defRPr sz="1800"/>
            </a:lvl1pPr>
          </a:lstStyle>
          <a:p>
            <a:pPr>
              <a:defRPr/>
            </a:pPr>
            <a:endParaRPr lang="en-US"/>
          </a:p>
        </p:txBody>
      </p:sp>
    </p:spTree>
    <p:extLst>
      <p:ext uri="{BB962C8B-B14F-4D97-AF65-F5344CB8AC3E}">
        <p14:creationId xmlns:p14="http://schemas.microsoft.com/office/powerpoint/2010/main" val="6947432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FAF4B1E-FA82-46A7-A8B8-7F49D2D59C2A}" type="datetimeFigureOut">
              <a:rPr lang="en-US" smtClean="0">
                <a:solidFill>
                  <a:prstClr val="black">
                    <a:tint val="75000"/>
                  </a:prstClr>
                </a:solidFill>
              </a:rPr>
              <a:pPr/>
              <a:t>10/13/2022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758C35B-6839-4D87-9C32-930C3063E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16194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AF4B1E-FA82-46A7-A8B8-7F49D2D59C2A}" type="datetimeFigureOut">
              <a:rPr lang="en-US" smtClean="0">
                <a:solidFill>
                  <a:prstClr val="black">
                    <a:tint val="75000"/>
                  </a:prstClr>
                </a:solidFill>
              </a:rPr>
              <a:pPr/>
              <a:t>10/13/2022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758C35B-6839-4D87-9C32-930C3063E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32576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FAF4B1E-FA82-46A7-A8B8-7F49D2D59C2A}" type="datetimeFigureOut">
              <a:rPr lang="en-US" smtClean="0">
                <a:solidFill>
                  <a:prstClr val="black">
                    <a:tint val="75000"/>
                  </a:prstClr>
                </a:solidFill>
              </a:rPr>
              <a:pPr/>
              <a:t>10/13/2022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758C35B-6839-4D87-9C32-930C3063E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20024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FAF4B1E-FA82-46A7-A8B8-7F49D2D59C2A}" type="datetimeFigureOut">
              <a:rPr lang="en-US" smtClean="0">
                <a:solidFill>
                  <a:prstClr val="black">
                    <a:tint val="75000"/>
                  </a:prstClr>
                </a:solidFill>
              </a:rPr>
              <a:pPr/>
              <a:t>10/13/2022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758C35B-6839-4D87-9C32-930C3063E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62852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FAF4B1E-FA82-46A7-A8B8-7F49D2D59C2A}" type="datetimeFigureOut">
              <a:rPr lang="en-US" smtClean="0">
                <a:solidFill>
                  <a:prstClr val="black">
                    <a:tint val="75000"/>
                  </a:prstClr>
                </a:solidFill>
              </a:rPr>
              <a:pPr/>
              <a:t>10/13/2022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758C35B-6839-4D87-9C32-930C3063E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31475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FAF4B1E-FA82-46A7-A8B8-7F49D2D59C2A}" type="datetimeFigureOut">
              <a:rPr lang="en-US" smtClean="0">
                <a:solidFill>
                  <a:prstClr val="black">
                    <a:tint val="75000"/>
                  </a:prstClr>
                </a:solidFill>
              </a:rPr>
              <a:pPr/>
              <a:t>10/13/2022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758C35B-6839-4D87-9C32-930C3063E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5175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2 Marcador de contenido"/>
          <p:cNvSpPr>
            <a:spLocks noGrp="1"/>
          </p:cNvSpPr>
          <p:nvPr>
            <p:ph sz="half" idx="1"/>
          </p:nvPr>
        </p:nvSpPr>
        <p:spPr>
          <a:xfrm>
            <a:off x="228600" y="1066800"/>
            <a:ext cx="4381500" cy="5059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contenido"/>
          <p:cNvSpPr>
            <a:spLocks noGrp="1"/>
          </p:cNvSpPr>
          <p:nvPr>
            <p:ph sz="half" idx="2"/>
          </p:nvPr>
        </p:nvSpPr>
        <p:spPr>
          <a:xfrm>
            <a:off x="4762500" y="1066800"/>
            <a:ext cx="4381500" cy="5059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endParaRPr lang="es-ES"/>
          </a:p>
        </p:txBody>
      </p:sp>
      <p:sp>
        <p:nvSpPr>
          <p:cNvPr id="6" name="Rectangle 4"/>
          <p:cNvSpPr>
            <a:spLocks noGrp="1" noChangeArrowheads="1"/>
          </p:cNvSpPr>
          <p:nvPr>
            <p:ph type="dt" sz="half" idx="11"/>
          </p:nvPr>
        </p:nvSpPr>
        <p:spPr>
          <a:ln/>
        </p:spPr>
        <p:txBody>
          <a:bodyPr/>
          <a:lstStyle>
            <a:lvl1pPr>
              <a:defRPr/>
            </a:lvl1pPr>
          </a:lstStyle>
          <a:p>
            <a:pPr>
              <a:defRPr/>
            </a:pPr>
            <a:endParaRPr lang="ru-RU"/>
          </a:p>
        </p:txBody>
      </p:sp>
      <p:sp>
        <p:nvSpPr>
          <p:cNvPr id="7" name="Rectangle 5"/>
          <p:cNvSpPr>
            <a:spLocks noGrp="1" noChangeArrowheads="1"/>
          </p:cNvSpPr>
          <p:nvPr>
            <p:ph type="ftr" sz="quarter" idx="12"/>
          </p:nvPr>
        </p:nvSpPr>
        <p:spPr>
          <a:ln/>
        </p:spPr>
        <p:txBody>
          <a:bodyPr/>
          <a:lstStyle>
            <a:lvl1pPr>
              <a:defRPr/>
            </a:lvl1pPr>
          </a:lstStyle>
          <a:p>
            <a:pPr>
              <a:defRPr/>
            </a:pPr>
            <a:endParaRPr lang="ru-RU"/>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AF4B1E-FA82-46A7-A8B8-7F49D2D59C2A}" type="datetimeFigureOut">
              <a:rPr lang="en-US" smtClean="0">
                <a:solidFill>
                  <a:prstClr val="black">
                    <a:tint val="75000"/>
                  </a:prstClr>
                </a:solidFill>
              </a:rPr>
              <a:pPr/>
              <a:t>10/13/2022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758C35B-6839-4D87-9C32-930C3063E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78424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FAF4B1E-FA82-46A7-A8B8-7F49D2D59C2A}" type="datetimeFigureOut">
              <a:rPr lang="en-US" smtClean="0">
                <a:solidFill>
                  <a:prstClr val="black">
                    <a:tint val="75000"/>
                  </a:prstClr>
                </a:solidFill>
              </a:rPr>
              <a:pPr/>
              <a:t>10/13/2022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758C35B-6839-4D87-9C32-930C3063E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10569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FAF4B1E-FA82-46A7-A8B8-7F49D2D59C2A}" type="datetimeFigureOut">
              <a:rPr lang="en-US" smtClean="0">
                <a:solidFill>
                  <a:prstClr val="black">
                    <a:tint val="75000"/>
                  </a:prstClr>
                </a:solidFill>
              </a:rPr>
              <a:pPr/>
              <a:t>10/13/2022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758C35B-6839-4D87-9C32-930C3063E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19154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AF4B1E-FA82-46A7-A8B8-7F49D2D59C2A}" type="datetimeFigureOut">
              <a:rPr lang="en-US" smtClean="0">
                <a:solidFill>
                  <a:prstClr val="black">
                    <a:tint val="75000"/>
                  </a:prstClr>
                </a:solidFill>
              </a:rPr>
              <a:pPr/>
              <a:t>10/13/2022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758C35B-6839-4D87-9C32-930C3063E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51554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FAF4B1E-FA82-46A7-A8B8-7F49D2D59C2A}" type="datetimeFigureOut">
              <a:rPr lang="en-US" smtClean="0">
                <a:solidFill>
                  <a:prstClr val="black">
                    <a:tint val="75000"/>
                  </a:prstClr>
                </a:solidFill>
              </a:rPr>
              <a:pPr/>
              <a:t>10/13/2022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758C35B-6839-4D87-9C32-930C3063E2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13519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775D1EC2-A179-448D-810D-091ED9DDADA3}" type="datetimeFigureOut">
              <a:rPr lang="en-US" smtClean="0">
                <a:solidFill>
                  <a:prstClr val="black">
                    <a:tint val="75000"/>
                  </a:prstClr>
                </a:solidFill>
              </a:rPr>
              <a:pPr/>
              <a:t>10/13/2022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562DB0-B8D3-482E-A205-20CF3CB605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21682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5D1EC2-A179-448D-810D-091ED9DDADA3}" type="datetimeFigureOut">
              <a:rPr lang="en-US" smtClean="0">
                <a:solidFill>
                  <a:prstClr val="black">
                    <a:tint val="75000"/>
                  </a:prstClr>
                </a:solidFill>
              </a:rPr>
              <a:pPr/>
              <a:t>10/13/2022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562DB0-B8D3-482E-A205-20CF3CB605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7923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5D1EC2-A179-448D-810D-091ED9DDADA3}" type="datetimeFigureOut">
              <a:rPr lang="en-US" smtClean="0">
                <a:solidFill>
                  <a:prstClr val="black">
                    <a:tint val="75000"/>
                  </a:prstClr>
                </a:solidFill>
              </a:rPr>
              <a:pPr/>
              <a:t>10/13/2022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562DB0-B8D3-482E-A205-20CF3CB605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25951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5D1EC2-A179-448D-810D-091ED9DDADA3}" type="datetimeFigureOut">
              <a:rPr lang="en-US" smtClean="0">
                <a:solidFill>
                  <a:prstClr val="black">
                    <a:tint val="75000"/>
                  </a:prstClr>
                </a:solidFill>
              </a:rPr>
              <a:pPr/>
              <a:t>10/13/2022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4562DB0-B8D3-482E-A205-20CF3CB605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7213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5D1EC2-A179-448D-810D-091ED9DDADA3}" type="datetimeFigureOut">
              <a:rPr lang="en-US" smtClean="0">
                <a:solidFill>
                  <a:prstClr val="black">
                    <a:tint val="75000"/>
                  </a:prstClr>
                </a:solidFill>
              </a:rPr>
              <a:pPr/>
              <a:t>10/13/2022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4562DB0-B8D3-482E-A205-20CF3CB605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9284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a:t>Haga clic para modificar el estilo de título del patrón</a:t>
            </a:r>
            <a:endParaRPr lang="en-U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endParaRPr lang="es-ES"/>
          </a:p>
        </p:txBody>
      </p:sp>
      <p:sp>
        <p:nvSpPr>
          <p:cNvPr id="8" name="Rectangle 4"/>
          <p:cNvSpPr>
            <a:spLocks noGrp="1" noChangeArrowheads="1"/>
          </p:cNvSpPr>
          <p:nvPr>
            <p:ph type="dt" sz="half" idx="11"/>
          </p:nvPr>
        </p:nvSpPr>
        <p:spPr>
          <a:ln/>
        </p:spPr>
        <p:txBody>
          <a:bodyPr/>
          <a:lstStyle>
            <a:lvl1pPr>
              <a:defRPr/>
            </a:lvl1pPr>
          </a:lstStyle>
          <a:p>
            <a:pPr>
              <a:defRPr/>
            </a:pPr>
            <a:endParaRPr lang="ru-RU"/>
          </a:p>
        </p:txBody>
      </p:sp>
      <p:sp>
        <p:nvSpPr>
          <p:cNvPr id="9" name="Rectangle 5"/>
          <p:cNvSpPr>
            <a:spLocks noGrp="1" noChangeArrowheads="1"/>
          </p:cNvSpPr>
          <p:nvPr>
            <p:ph type="ftr" sz="quarter" idx="12"/>
          </p:nvPr>
        </p:nvSpPr>
        <p:spPr>
          <a:ln/>
        </p:spPr>
        <p:txBody>
          <a:bodyPr/>
          <a:lstStyle>
            <a:lvl1pPr>
              <a:defRPr/>
            </a:lvl1pPr>
          </a:lstStyle>
          <a:p>
            <a:pPr>
              <a:defRPr/>
            </a:pPr>
            <a:endParaRPr lang="ru-RU"/>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5D1EC2-A179-448D-810D-091ED9DDADA3}" type="datetimeFigureOut">
              <a:rPr lang="en-US" smtClean="0">
                <a:solidFill>
                  <a:prstClr val="black">
                    <a:tint val="75000"/>
                  </a:prstClr>
                </a:solidFill>
              </a:rPr>
              <a:pPr/>
              <a:t>10/13/2022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4562DB0-B8D3-482E-A205-20CF3CB605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92837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5D1EC2-A179-448D-810D-091ED9DDADA3}" type="datetimeFigureOut">
              <a:rPr lang="en-US" smtClean="0">
                <a:solidFill>
                  <a:prstClr val="black">
                    <a:tint val="75000"/>
                  </a:prstClr>
                </a:solidFill>
              </a:rPr>
              <a:pPr/>
              <a:t>10/13/2022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4562DB0-B8D3-482E-A205-20CF3CB605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51050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75D1EC2-A179-448D-810D-091ED9DDADA3}" type="datetimeFigureOut">
              <a:rPr lang="en-US" smtClean="0">
                <a:solidFill>
                  <a:prstClr val="black">
                    <a:tint val="75000"/>
                  </a:prstClr>
                </a:solidFill>
              </a:rPr>
              <a:pPr/>
              <a:t>10/13/2022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4562DB0-B8D3-482E-A205-20CF3CB605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46206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75D1EC2-A179-448D-810D-091ED9DDADA3}" type="datetimeFigureOut">
              <a:rPr lang="en-US" smtClean="0">
                <a:solidFill>
                  <a:prstClr val="black">
                    <a:tint val="75000"/>
                  </a:prstClr>
                </a:solidFill>
              </a:rPr>
              <a:pPr/>
              <a:t>10/13/2022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4562DB0-B8D3-482E-A205-20CF3CB605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45047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5D1EC2-A179-448D-810D-091ED9DDADA3}" type="datetimeFigureOut">
              <a:rPr lang="en-US" smtClean="0">
                <a:solidFill>
                  <a:prstClr val="black">
                    <a:tint val="75000"/>
                  </a:prstClr>
                </a:solidFill>
              </a:rPr>
              <a:pPr/>
              <a:t>10/13/2022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562DB0-B8D3-482E-A205-20CF3CB605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062763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5D1EC2-A179-448D-810D-091ED9DDADA3}" type="datetimeFigureOut">
              <a:rPr lang="en-US" smtClean="0">
                <a:solidFill>
                  <a:prstClr val="black">
                    <a:tint val="75000"/>
                  </a:prstClr>
                </a:solidFill>
              </a:rPr>
              <a:pPr/>
              <a:t>10/13/2022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562DB0-B8D3-482E-A205-20CF3CB605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06960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775D1EC2-A179-448D-810D-091ED9DDADA3}" type="datetimeFigureOut">
              <a:rPr lang="en-US" smtClean="0">
                <a:solidFill>
                  <a:prstClr val="black">
                    <a:tint val="75000"/>
                  </a:prstClr>
                </a:solidFill>
              </a:rPr>
              <a:pPr/>
              <a:t>10/13/2022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562DB0-B8D3-482E-A205-20CF3CB605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197937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5D1EC2-A179-448D-810D-091ED9DDADA3}" type="datetimeFigureOut">
              <a:rPr lang="en-US" smtClean="0">
                <a:solidFill>
                  <a:prstClr val="black">
                    <a:tint val="75000"/>
                  </a:prstClr>
                </a:solidFill>
              </a:rPr>
              <a:pPr/>
              <a:t>10/13/2022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562DB0-B8D3-482E-A205-20CF3CB605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877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5D1EC2-A179-448D-810D-091ED9DDADA3}" type="datetimeFigureOut">
              <a:rPr lang="en-US" smtClean="0">
                <a:solidFill>
                  <a:prstClr val="black">
                    <a:tint val="75000"/>
                  </a:prstClr>
                </a:solidFill>
              </a:rPr>
              <a:pPr/>
              <a:t>10/13/2022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562DB0-B8D3-482E-A205-20CF3CB605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700687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5D1EC2-A179-448D-810D-091ED9DDADA3}" type="datetimeFigureOut">
              <a:rPr lang="en-US" smtClean="0">
                <a:solidFill>
                  <a:prstClr val="black">
                    <a:tint val="75000"/>
                  </a:prstClr>
                </a:solidFill>
              </a:rPr>
              <a:pPr/>
              <a:t>10/13/2022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4562DB0-B8D3-482E-A205-20CF3CB605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9887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endParaRPr lang="es-ES"/>
          </a:p>
        </p:txBody>
      </p:sp>
      <p:sp>
        <p:nvSpPr>
          <p:cNvPr id="4" name="Rectangle 4"/>
          <p:cNvSpPr>
            <a:spLocks noGrp="1" noChangeArrowheads="1"/>
          </p:cNvSpPr>
          <p:nvPr>
            <p:ph type="dt" sz="half" idx="11"/>
          </p:nvPr>
        </p:nvSpPr>
        <p:spPr>
          <a:ln/>
        </p:spPr>
        <p:txBody>
          <a:bodyPr/>
          <a:lstStyle>
            <a:lvl1pPr>
              <a:defRPr/>
            </a:lvl1pPr>
          </a:lstStyle>
          <a:p>
            <a:pPr>
              <a:defRPr/>
            </a:pPr>
            <a:endParaRPr lang="ru-RU"/>
          </a:p>
        </p:txBody>
      </p:sp>
      <p:sp>
        <p:nvSpPr>
          <p:cNvPr id="5" name="Rectangle 5"/>
          <p:cNvSpPr>
            <a:spLocks noGrp="1" noChangeArrowheads="1"/>
          </p:cNvSpPr>
          <p:nvPr>
            <p:ph type="ftr" sz="quarter" idx="12"/>
          </p:nvPr>
        </p:nvSpPr>
        <p:spPr>
          <a:ln/>
        </p:spPr>
        <p:txBody>
          <a:bodyPr/>
          <a:lstStyle>
            <a:lvl1pPr>
              <a:defRPr/>
            </a:lvl1pPr>
          </a:lstStyle>
          <a:p>
            <a:pPr>
              <a:defRPr/>
            </a:pPr>
            <a:endParaRPr lang="ru-RU"/>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5D1EC2-A179-448D-810D-091ED9DDADA3}" type="datetimeFigureOut">
              <a:rPr lang="en-US" smtClean="0">
                <a:solidFill>
                  <a:prstClr val="black">
                    <a:tint val="75000"/>
                  </a:prstClr>
                </a:solidFill>
              </a:rPr>
              <a:pPr/>
              <a:t>10/13/2022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4562DB0-B8D3-482E-A205-20CF3CB605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28611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5D1EC2-A179-448D-810D-091ED9DDADA3}" type="datetimeFigureOut">
              <a:rPr lang="en-US" smtClean="0">
                <a:solidFill>
                  <a:prstClr val="black">
                    <a:tint val="75000"/>
                  </a:prstClr>
                </a:solidFill>
              </a:rPr>
              <a:pPr/>
              <a:t>10/13/2022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4562DB0-B8D3-482E-A205-20CF3CB605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79084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5D1EC2-A179-448D-810D-091ED9DDADA3}" type="datetimeFigureOut">
              <a:rPr lang="en-US" smtClean="0">
                <a:solidFill>
                  <a:prstClr val="black">
                    <a:tint val="75000"/>
                  </a:prstClr>
                </a:solidFill>
              </a:rPr>
              <a:pPr/>
              <a:t>10/13/2022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4562DB0-B8D3-482E-A205-20CF3CB605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196148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75D1EC2-A179-448D-810D-091ED9DDADA3}" type="datetimeFigureOut">
              <a:rPr lang="en-US" smtClean="0">
                <a:solidFill>
                  <a:prstClr val="black">
                    <a:tint val="75000"/>
                  </a:prstClr>
                </a:solidFill>
              </a:rPr>
              <a:pPr/>
              <a:t>10/13/2022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4562DB0-B8D3-482E-A205-20CF3CB605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99443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75D1EC2-A179-448D-810D-091ED9DDADA3}" type="datetimeFigureOut">
              <a:rPr lang="en-US" smtClean="0">
                <a:solidFill>
                  <a:prstClr val="black">
                    <a:tint val="75000"/>
                  </a:prstClr>
                </a:solidFill>
              </a:rPr>
              <a:pPr/>
              <a:t>10/13/2022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4562DB0-B8D3-482E-A205-20CF3CB605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199084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5D1EC2-A179-448D-810D-091ED9DDADA3}" type="datetimeFigureOut">
              <a:rPr lang="en-US" smtClean="0">
                <a:solidFill>
                  <a:prstClr val="black">
                    <a:tint val="75000"/>
                  </a:prstClr>
                </a:solidFill>
              </a:rPr>
              <a:pPr/>
              <a:t>10/13/2022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562DB0-B8D3-482E-A205-20CF3CB605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44448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5D1EC2-A179-448D-810D-091ED9DDADA3}" type="datetimeFigureOut">
              <a:rPr lang="en-US" smtClean="0">
                <a:solidFill>
                  <a:prstClr val="black">
                    <a:tint val="75000"/>
                  </a:prstClr>
                </a:solidFill>
              </a:rPr>
              <a:pPr/>
              <a:t>10/13/2022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562DB0-B8D3-482E-A205-20CF3CB605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14138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775D1EC2-A179-448D-810D-091ED9DDADA3}" type="datetimeFigureOut">
              <a:rPr lang="en-US" smtClean="0">
                <a:solidFill>
                  <a:prstClr val="black">
                    <a:tint val="75000"/>
                  </a:prstClr>
                </a:solidFill>
              </a:rPr>
              <a:pPr/>
              <a:t>10/13/2022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562DB0-B8D3-482E-A205-20CF3CB605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97583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5D1EC2-A179-448D-810D-091ED9DDADA3}" type="datetimeFigureOut">
              <a:rPr lang="en-US" smtClean="0">
                <a:solidFill>
                  <a:prstClr val="black">
                    <a:tint val="75000"/>
                  </a:prstClr>
                </a:solidFill>
              </a:rPr>
              <a:pPr/>
              <a:t>10/13/2022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562DB0-B8D3-482E-A205-20CF3CB605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550606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5D1EC2-A179-448D-810D-091ED9DDADA3}" type="datetimeFigureOut">
              <a:rPr lang="en-US" smtClean="0">
                <a:solidFill>
                  <a:prstClr val="black">
                    <a:tint val="75000"/>
                  </a:prstClr>
                </a:solidFill>
              </a:rPr>
              <a:pPr/>
              <a:t>10/13/2022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562DB0-B8D3-482E-A205-20CF3CB605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8079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endParaRPr lang="es-ES"/>
          </a:p>
        </p:txBody>
      </p:sp>
      <p:sp>
        <p:nvSpPr>
          <p:cNvPr id="3" name="Rectangle 4"/>
          <p:cNvSpPr>
            <a:spLocks noGrp="1" noChangeArrowheads="1"/>
          </p:cNvSpPr>
          <p:nvPr>
            <p:ph type="dt" sz="half" idx="11"/>
          </p:nvPr>
        </p:nvSpPr>
        <p:spPr>
          <a:ln/>
        </p:spPr>
        <p:txBody>
          <a:bodyPr/>
          <a:lstStyle>
            <a:lvl1pPr>
              <a:defRPr/>
            </a:lvl1pPr>
          </a:lstStyle>
          <a:p>
            <a:pPr>
              <a:defRPr/>
            </a:pPr>
            <a:endParaRPr lang="ru-RU"/>
          </a:p>
        </p:txBody>
      </p:sp>
      <p:sp>
        <p:nvSpPr>
          <p:cNvPr id="4" name="Rectangle 5"/>
          <p:cNvSpPr>
            <a:spLocks noGrp="1" noChangeArrowheads="1"/>
          </p:cNvSpPr>
          <p:nvPr>
            <p:ph type="ftr" sz="quarter" idx="12"/>
          </p:nvPr>
        </p:nvSpPr>
        <p:spPr>
          <a:ln/>
        </p:spPr>
        <p:txBody>
          <a:bodyPr/>
          <a:lstStyle>
            <a:lvl1pPr>
              <a:defRPr/>
            </a:lvl1pPr>
          </a:lstStyle>
          <a:p>
            <a:pPr>
              <a:defRPr/>
            </a:pPr>
            <a:endParaRPr lang="ru-RU"/>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5D1EC2-A179-448D-810D-091ED9DDADA3}" type="datetimeFigureOut">
              <a:rPr lang="en-US" smtClean="0">
                <a:solidFill>
                  <a:prstClr val="black">
                    <a:tint val="75000"/>
                  </a:prstClr>
                </a:solidFill>
              </a:rPr>
              <a:pPr/>
              <a:t>10/13/2022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4562DB0-B8D3-482E-A205-20CF3CB605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89152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5D1EC2-A179-448D-810D-091ED9DDADA3}" type="datetimeFigureOut">
              <a:rPr lang="en-US" smtClean="0">
                <a:solidFill>
                  <a:prstClr val="black">
                    <a:tint val="75000"/>
                  </a:prstClr>
                </a:solidFill>
              </a:rPr>
              <a:pPr/>
              <a:t>10/13/2022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4562DB0-B8D3-482E-A205-20CF3CB605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34429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5D1EC2-A179-448D-810D-091ED9DDADA3}" type="datetimeFigureOut">
              <a:rPr lang="en-US" smtClean="0">
                <a:solidFill>
                  <a:prstClr val="black">
                    <a:tint val="75000"/>
                  </a:prstClr>
                </a:solidFill>
              </a:rPr>
              <a:pPr/>
              <a:t>10/13/2022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4562DB0-B8D3-482E-A205-20CF3CB605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154598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5D1EC2-A179-448D-810D-091ED9DDADA3}" type="datetimeFigureOut">
              <a:rPr lang="en-US" smtClean="0">
                <a:solidFill>
                  <a:prstClr val="black">
                    <a:tint val="75000"/>
                  </a:prstClr>
                </a:solidFill>
              </a:rPr>
              <a:pPr/>
              <a:t>10/13/2022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4562DB0-B8D3-482E-A205-20CF3CB605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81835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75D1EC2-A179-448D-810D-091ED9DDADA3}" type="datetimeFigureOut">
              <a:rPr lang="en-US" smtClean="0">
                <a:solidFill>
                  <a:prstClr val="black">
                    <a:tint val="75000"/>
                  </a:prstClr>
                </a:solidFill>
              </a:rPr>
              <a:pPr/>
              <a:t>10/13/2022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4562DB0-B8D3-482E-A205-20CF3CB605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024894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75D1EC2-A179-448D-810D-091ED9DDADA3}" type="datetimeFigureOut">
              <a:rPr lang="en-US" smtClean="0">
                <a:solidFill>
                  <a:prstClr val="black">
                    <a:tint val="75000"/>
                  </a:prstClr>
                </a:solidFill>
              </a:rPr>
              <a:pPr/>
              <a:t>10/13/2022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4562DB0-B8D3-482E-A205-20CF3CB605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274491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5D1EC2-A179-448D-810D-091ED9DDADA3}" type="datetimeFigureOut">
              <a:rPr lang="en-US" smtClean="0">
                <a:solidFill>
                  <a:prstClr val="black">
                    <a:tint val="75000"/>
                  </a:prstClr>
                </a:solidFill>
              </a:rPr>
              <a:pPr/>
              <a:t>10/13/2022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562DB0-B8D3-482E-A205-20CF3CB605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024284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5D1EC2-A179-448D-810D-091ED9DDADA3}" type="datetimeFigureOut">
              <a:rPr lang="en-US" smtClean="0">
                <a:solidFill>
                  <a:prstClr val="black">
                    <a:tint val="75000"/>
                  </a:prstClr>
                </a:solidFill>
              </a:rPr>
              <a:pPr/>
              <a:t>10/13/2022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562DB0-B8D3-482E-A205-20CF3CB605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801180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775D1EC2-A179-448D-810D-091ED9DDADA3}" type="datetimeFigureOut">
              <a:rPr lang="en-US" smtClean="0">
                <a:solidFill>
                  <a:prstClr val="black">
                    <a:tint val="75000"/>
                  </a:prstClr>
                </a:solidFill>
              </a:rPr>
              <a:pPr/>
              <a:t>10/13/2022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562DB0-B8D3-482E-A205-20CF3CB605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301867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5D1EC2-A179-448D-810D-091ED9DDADA3}" type="datetimeFigureOut">
              <a:rPr lang="en-US" smtClean="0">
                <a:solidFill>
                  <a:prstClr val="black">
                    <a:tint val="75000"/>
                  </a:prstClr>
                </a:solidFill>
              </a:rPr>
              <a:pPr/>
              <a:t>10/13/2022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562DB0-B8D3-482E-A205-20CF3CB605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69714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n-U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6"/>
          <p:cNvSpPr>
            <a:spLocks noGrp="1" noChangeArrowheads="1"/>
          </p:cNvSpPr>
          <p:nvPr>
            <p:ph type="sldNum" sz="quarter" idx="10"/>
          </p:nvPr>
        </p:nvSpPr>
        <p:spPr>
          <a:ln/>
        </p:spPr>
        <p:txBody>
          <a:bodyPr/>
          <a:lstStyle>
            <a:lvl1pPr>
              <a:defRPr/>
            </a:lvl1pPr>
          </a:lstStyle>
          <a:p>
            <a:pPr>
              <a:defRPr/>
            </a:pPr>
            <a:endParaRPr lang="es-ES"/>
          </a:p>
        </p:txBody>
      </p:sp>
      <p:sp>
        <p:nvSpPr>
          <p:cNvPr id="6" name="Rectangle 4"/>
          <p:cNvSpPr>
            <a:spLocks noGrp="1" noChangeArrowheads="1"/>
          </p:cNvSpPr>
          <p:nvPr>
            <p:ph type="dt" sz="half" idx="11"/>
          </p:nvPr>
        </p:nvSpPr>
        <p:spPr>
          <a:ln/>
        </p:spPr>
        <p:txBody>
          <a:bodyPr/>
          <a:lstStyle>
            <a:lvl1pPr>
              <a:defRPr/>
            </a:lvl1pPr>
          </a:lstStyle>
          <a:p>
            <a:pPr>
              <a:defRPr/>
            </a:pPr>
            <a:endParaRPr lang="ru-RU"/>
          </a:p>
        </p:txBody>
      </p:sp>
      <p:sp>
        <p:nvSpPr>
          <p:cNvPr id="7" name="Rectangle 5"/>
          <p:cNvSpPr>
            <a:spLocks noGrp="1" noChangeArrowheads="1"/>
          </p:cNvSpPr>
          <p:nvPr>
            <p:ph type="ftr" sz="quarter" idx="12"/>
          </p:nvPr>
        </p:nvSpPr>
        <p:spPr>
          <a:ln/>
        </p:spPr>
        <p:txBody>
          <a:bodyPr/>
          <a:lstStyle>
            <a:lvl1pPr>
              <a:defRPr/>
            </a:lvl1pPr>
          </a:lstStyle>
          <a:p>
            <a:pPr>
              <a:defRPr/>
            </a:pPr>
            <a:endParaRPr lang="ru-RU"/>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5D1EC2-A179-448D-810D-091ED9DDADA3}" type="datetimeFigureOut">
              <a:rPr lang="en-US" smtClean="0">
                <a:solidFill>
                  <a:prstClr val="black">
                    <a:tint val="75000"/>
                  </a:prstClr>
                </a:solidFill>
              </a:rPr>
              <a:pPr/>
              <a:t>10/13/2022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562DB0-B8D3-482E-A205-20CF3CB605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612393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5D1EC2-A179-448D-810D-091ED9DDADA3}" type="datetimeFigureOut">
              <a:rPr lang="en-US" smtClean="0">
                <a:solidFill>
                  <a:prstClr val="black">
                    <a:tint val="75000"/>
                  </a:prstClr>
                </a:solidFill>
              </a:rPr>
              <a:pPr/>
              <a:t>10/13/2022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4562DB0-B8D3-482E-A205-20CF3CB605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120932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5D1EC2-A179-448D-810D-091ED9DDADA3}" type="datetimeFigureOut">
              <a:rPr lang="en-US" smtClean="0">
                <a:solidFill>
                  <a:prstClr val="black">
                    <a:tint val="75000"/>
                  </a:prstClr>
                </a:solidFill>
              </a:rPr>
              <a:pPr/>
              <a:t>10/13/2022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4562DB0-B8D3-482E-A205-20CF3CB605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9638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5D1EC2-A179-448D-810D-091ED9DDADA3}" type="datetimeFigureOut">
              <a:rPr lang="en-US" smtClean="0">
                <a:solidFill>
                  <a:prstClr val="black">
                    <a:tint val="75000"/>
                  </a:prstClr>
                </a:solidFill>
              </a:rPr>
              <a:pPr/>
              <a:t>10/13/2022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4562DB0-B8D3-482E-A205-20CF3CB605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531855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5D1EC2-A179-448D-810D-091ED9DDADA3}" type="datetimeFigureOut">
              <a:rPr lang="en-US" smtClean="0">
                <a:solidFill>
                  <a:prstClr val="black">
                    <a:tint val="75000"/>
                  </a:prstClr>
                </a:solidFill>
              </a:rPr>
              <a:pPr/>
              <a:t>10/13/2022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4562DB0-B8D3-482E-A205-20CF3CB605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141788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75D1EC2-A179-448D-810D-091ED9DDADA3}" type="datetimeFigureOut">
              <a:rPr lang="en-US" smtClean="0">
                <a:solidFill>
                  <a:prstClr val="black">
                    <a:tint val="75000"/>
                  </a:prstClr>
                </a:solidFill>
              </a:rPr>
              <a:pPr/>
              <a:t>10/13/2022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4562DB0-B8D3-482E-A205-20CF3CB605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614554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75D1EC2-A179-448D-810D-091ED9DDADA3}" type="datetimeFigureOut">
              <a:rPr lang="en-US" smtClean="0">
                <a:solidFill>
                  <a:prstClr val="black">
                    <a:tint val="75000"/>
                  </a:prstClr>
                </a:solidFill>
              </a:rPr>
              <a:pPr/>
              <a:t>10/13/2022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4562DB0-B8D3-482E-A205-20CF3CB605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98378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5D1EC2-A179-448D-810D-091ED9DDADA3}" type="datetimeFigureOut">
              <a:rPr lang="en-US" smtClean="0">
                <a:solidFill>
                  <a:prstClr val="black">
                    <a:tint val="75000"/>
                  </a:prstClr>
                </a:solidFill>
              </a:rPr>
              <a:pPr/>
              <a:t>10/13/2022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562DB0-B8D3-482E-A205-20CF3CB605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687244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5D1EC2-A179-448D-810D-091ED9DDADA3}" type="datetimeFigureOut">
              <a:rPr lang="en-US" smtClean="0">
                <a:solidFill>
                  <a:prstClr val="black">
                    <a:tint val="75000"/>
                  </a:prstClr>
                </a:solidFill>
              </a:rPr>
              <a:pPr/>
              <a:t>10/13/2022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4562DB0-B8D3-482E-A205-20CF3CB605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791835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037B5D8-8110-4181-B581-A8DE5957F346}" type="datetimeFigureOut">
              <a:rPr lang="en-US" smtClean="0">
                <a:solidFill>
                  <a:prstClr val="black">
                    <a:tint val="75000"/>
                  </a:prstClr>
                </a:solidFill>
              </a:rPr>
              <a:pPr/>
              <a:t>10/13/2022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559FCD-CAE0-44F8-A94C-7660A0FA5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36822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n-U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Rectangle 6"/>
          <p:cNvSpPr>
            <a:spLocks noGrp="1" noChangeArrowheads="1"/>
          </p:cNvSpPr>
          <p:nvPr>
            <p:ph type="sldNum" sz="quarter" idx="10"/>
          </p:nvPr>
        </p:nvSpPr>
        <p:spPr>
          <a:ln/>
        </p:spPr>
        <p:txBody>
          <a:bodyPr/>
          <a:lstStyle>
            <a:lvl1pPr>
              <a:defRPr/>
            </a:lvl1pPr>
          </a:lstStyle>
          <a:p>
            <a:pPr>
              <a:defRPr/>
            </a:pPr>
            <a:endParaRPr lang="es-ES"/>
          </a:p>
        </p:txBody>
      </p:sp>
      <p:sp>
        <p:nvSpPr>
          <p:cNvPr id="6" name="Rectangle 4"/>
          <p:cNvSpPr>
            <a:spLocks noGrp="1" noChangeArrowheads="1"/>
          </p:cNvSpPr>
          <p:nvPr>
            <p:ph type="dt" sz="half" idx="11"/>
          </p:nvPr>
        </p:nvSpPr>
        <p:spPr>
          <a:ln/>
        </p:spPr>
        <p:txBody>
          <a:bodyPr/>
          <a:lstStyle>
            <a:lvl1pPr>
              <a:defRPr/>
            </a:lvl1pPr>
          </a:lstStyle>
          <a:p>
            <a:pPr>
              <a:defRPr/>
            </a:pPr>
            <a:endParaRPr lang="ru-RU"/>
          </a:p>
        </p:txBody>
      </p:sp>
      <p:sp>
        <p:nvSpPr>
          <p:cNvPr id="7" name="Rectangle 5"/>
          <p:cNvSpPr>
            <a:spLocks noGrp="1" noChangeArrowheads="1"/>
          </p:cNvSpPr>
          <p:nvPr>
            <p:ph type="ftr" sz="quarter" idx="12"/>
          </p:nvPr>
        </p:nvSpPr>
        <p:spPr>
          <a:ln/>
        </p:spPr>
        <p:txBody>
          <a:bodyPr/>
          <a:lstStyle>
            <a:lvl1pPr>
              <a:defRPr/>
            </a:lvl1pPr>
          </a:lstStyle>
          <a:p>
            <a:pPr>
              <a:defRPr/>
            </a:pPr>
            <a:endParaRPr lang="ru-RU"/>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37B5D8-8110-4181-B581-A8DE5957F346}" type="datetimeFigureOut">
              <a:rPr lang="en-US" smtClean="0">
                <a:solidFill>
                  <a:prstClr val="black">
                    <a:tint val="75000"/>
                  </a:prstClr>
                </a:solidFill>
              </a:rPr>
              <a:pPr/>
              <a:t>10/13/2022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559FCD-CAE0-44F8-A94C-7660A0FA5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754474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037B5D8-8110-4181-B581-A8DE5957F346}" type="datetimeFigureOut">
              <a:rPr lang="en-US" smtClean="0">
                <a:solidFill>
                  <a:prstClr val="black">
                    <a:tint val="75000"/>
                  </a:prstClr>
                </a:solidFill>
              </a:rPr>
              <a:pPr/>
              <a:t>10/13/2022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559FCD-CAE0-44F8-A94C-7660A0FA5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577063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037B5D8-8110-4181-B581-A8DE5957F346}" type="datetimeFigureOut">
              <a:rPr lang="en-US" smtClean="0">
                <a:solidFill>
                  <a:prstClr val="black">
                    <a:tint val="75000"/>
                  </a:prstClr>
                </a:solidFill>
              </a:rPr>
              <a:pPr/>
              <a:t>10/13/2022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559FCD-CAE0-44F8-A94C-7660A0FA5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921081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037B5D8-8110-4181-B581-A8DE5957F346}" type="datetimeFigureOut">
              <a:rPr lang="en-US" smtClean="0">
                <a:solidFill>
                  <a:prstClr val="black">
                    <a:tint val="75000"/>
                  </a:prstClr>
                </a:solidFill>
              </a:rPr>
              <a:pPr/>
              <a:t>10/13/2022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E559FCD-CAE0-44F8-A94C-7660A0FA5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325012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037B5D8-8110-4181-B581-A8DE5957F346}" type="datetimeFigureOut">
              <a:rPr lang="en-US" smtClean="0">
                <a:solidFill>
                  <a:prstClr val="black">
                    <a:tint val="75000"/>
                  </a:prstClr>
                </a:solidFill>
              </a:rPr>
              <a:pPr/>
              <a:t>10/13/2022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E559FCD-CAE0-44F8-A94C-7660A0FA5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122571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37B5D8-8110-4181-B581-A8DE5957F346}" type="datetimeFigureOut">
              <a:rPr lang="en-US" smtClean="0">
                <a:solidFill>
                  <a:prstClr val="black">
                    <a:tint val="75000"/>
                  </a:prstClr>
                </a:solidFill>
              </a:rPr>
              <a:pPr/>
              <a:t>10/13/2022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E559FCD-CAE0-44F8-A94C-7660A0FA5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144503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037B5D8-8110-4181-B581-A8DE5957F346}" type="datetimeFigureOut">
              <a:rPr lang="en-US" smtClean="0">
                <a:solidFill>
                  <a:prstClr val="black">
                    <a:tint val="75000"/>
                  </a:prstClr>
                </a:solidFill>
              </a:rPr>
              <a:pPr/>
              <a:t>10/13/2022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559FCD-CAE0-44F8-A94C-7660A0FA5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694459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037B5D8-8110-4181-B581-A8DE5957F346}" type="datetimeFigureOut">
              <a:rPr lang="en-US" smtClean="0">
                <a:solidFill>
                  <a:prstClr val="black">
                    <a:tint val="75000"/>
                  </a:prstClr>
                </a:solidFill>
              </a:rPr>
              <a:pPr/>
              <a:t>10/13/2022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559FCD-CAE0-44F8-A94C-7660A0FA5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625159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37B5D8-8110-4181-B581-A8DE5957F346}" type="datetimeFigureOut">
              <a:rPr lang="en-US" smtClean="0">
                <a:solidFill>
                  <a:prstClr val="black">
                    <a:tint val="75000"/>
                  </a:prstClr>
                </a:solidFill>
              </a:rPr>
              <a:pPr/>
              <a:t>10/13/2022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559FCD-CAE0-44F8-A94C-7660A0FA5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054029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37B5D8-8110-4181-B581-A8DE5957F346}" type="datetimeFigureOut">
              <a:rPr lang="en-US" smtClean="0">
                <a:solidFill>
                  <a:prstClr val="black">
                    <a:tint val="75000"/>
                  </a:prstClr>
                </a:solidFill>
              </a:rPr>
              <a:pPr/>
              <a:t>10/13/2022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559FCD-CAE0-44F8-A94C-7660A0FA5E5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67001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57766" name="Rectangle 6"/>
          <p:cNvSpPr>
            <a:spLocks noGrp="1" noChangeArrowheads="1"/>
          </p:cNvSpPr>
          <p:nvPr>
            <p:ph type="sldNum" sz="quarter" idx="4"/>
          </p:nvPr>
        </p:nvSpPr>
        <p:spPr bwMode="auto">
          <a:xfrm>
            <a:off x="701040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mtClean="0"/>
            </a:lvl1pPr>
          </a:lstStyle>
          <a:p>
            <a:pPr>
              <a:defRPr/>
            </a:pPr>
            <a:endParaRPr lang="es-ES"/>
          </a:p>
        </p:txBody>
      </p:sp>
      <p:pic>
        <p:nvPicPr>
          <p:cNvPr id="1027" name="Picture 7" descr="banner"/>
          <p:cNvPicPr>
            <a:picLocks noChangeAspect="1" noChangeArrowheads="1"/>
          </p:cNvPicPr>
          <p:nvPr/>
        </p:nvPicPr>
        <p:blipFill>
          <a:blip r:embed="rId13" cstate="print"/>
          <a:srcRect/>
          <a:stretch>
            <a:fillRect/>
          </a:stretch>
        </p:blipFill>
        <p:spPr bwMode="auto">
          <a:xfrm>
            <a:off x="-9525" y="0"/>
            <a:ext cx="9153525" cy="685800"/>
          </a:xfrm>
          <a:prstGeom prst="rect">
            <a:avLst/>
          </a:prstGeom>
          <a:noFill/>
          <a:ln w="9525">
            <a:noFill/>
            <a:miter lim="800000"/>
            <a:headEnd/>
            <a:tailEnd/>
          </a:ln>
        </p:spPr>
      </p:pic>
      <p:sp>
        <p:nvSpPr>
          <p:cNvPr id="1028" name="Rectangle 2"/>
          <p:cNvSpPr>
            <a:spLocks noGrp="1" noChangeArrowheads="1"/>
          </p:cNvSpPr>
          <p:nvPr>
            <p:ph type="title"/>
          </p:nvPr>
        </p:nvSpPr>
        <p:spPr bwMode="auto">
          <a:xfrm>
            <a:off x="457200" y="0"/>
            <a:ext cx="82296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9" name="Rectangle 3"/>
          <p:cNvSpPr>
            <a:spLocks noGrp="1" noChangeArrowheads="1"/>
          </p:cNvSpPr>
          <p:nvPr>
            <p:ph type="body" idx="1"/>
          </p:nvPr>
        </p:nvSpPr>
        <p:spPr bwMode="auto">
          <a:xfrm>
            <a:off x="228600" y="1066800"/>
            <a:ext cx="8915400" cy="5059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7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mtClean="0"/>
            </a:lvl1pPr>
          </a:lstStyle>
          <a:p>
            <a:pPr>
              <a:defRPr/>
            </a:pPr>
            <a:endParaRPr lang="ru-RU"/>
          </a:p>
        </p:txBody>
      </p:sp>
      <p:sp>
        <p:nvSpPr>
          <p:cNvPr id="7577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mtClean="0"/>
            </a:lvl1pPr>
          </a:lstStyle>
          <a:p>
            <a:pPr>
              <a:defRPr/>
            </a:pPr>
            <a:endParaRPr lang="ru-RU"/>
          </a:p>
        </p:txBody>
      </p:sp>
      <p:sp>
        <p:nvSpPr>
          <p:cNvPr id="1032" name="Line 8"/>
          <p:cNvSpPr>
            <a:spLocks noChangeShapeType="1"/>
          </p:cNvSpPr>
          <p:nvPr/>
        </p:nvSpPr>
        <p:spPr bwMode="auto">
          <a:xfrm>
            <a:off x="-25400" y="685800"/>
            <a:ext cx="9169400" cy="0"/>
          </a:xfrm>
          <a:prstGeom prst="line">
            <a:avLst/>
          </a:prstGeom>
          <a:noFill/>
          <a:ln w="25400">
            <a:solidFill>
              <a:srgbClr val="3366FF"/>
            </a:solidFill>
            <a:round/>
            <a:headEnd/>
            <a:tailEnd/>
          </a:ln>
        </p:spPr>
        <p:txBody>
          <a:bodyPr/>
          <a:lstStyle/>
          <a:p>
            <a:pPr>
              <a:defRPr/>
            </a:pPr>
            <a:endParaRPr lang="ru-RU"/>
          </a:p>
        </p:txBody>
      </p:sp>
      <p:sp>
        <p:nvSpPr>
          <p:cNvPr id="1033" name="Line 9"/>
          <p:cNvSpPr>
            <a:spLocks noChangeShapeType="1"/>
          </p:cNvSpPr>
          <p:nvPr/>
        </p:nvSpPr>
        <p:spPr bwMode="auto">
          <a:xfrm>
            <a:off x="0" y="711200"/>
            <a:ext cx="9144000" cy="0"/>
          </a:xfrm>
          <a:prstGeom prst="line">
            <a:avLst/>
          </a:prstGeom>
          <a:noFill/>
          <a:ln w="12700">
            <a:solidFill>
              <a:srgbClr val="6699FF"/>
            </a:solidFill>
            <a:round/>
            <a:headEnd/>
            <a:tailEnd/>
          </a:ln>
        </p:spPr>
        <p:txBody>
          <a:bodyPr/>
          <a:lstStyle/>
          <a:p>
            <a:pPr>
              <a:defRPr/>
            </a:pPr>
            <a:endParaRPr lang="ru-RU"/>
          </a:p>
        </p:txBody>
      </p:sp>
      <p:sp>
        <p:nvSpPr>
          <p:cNvPr id="1034" name="Line 11"/>
          <p:cNvSpPr>
            <a:spLocks noChangeShapeType="1"/>
          </p:cNvSpPr>
          <p:nvPr/>
        </p:nvSpPr>
        <p:spPr bwMode="auto">
          <a:xfrm>
            <a:off x="0" y="6248400"/>
            <a:ext cx="9140825" cy="0"/>
          </a:xfrm>
          <a:prstGeom prst="line">
            <a:avLst/>
          </a:prstGeom>
          <a:noFill/>
          <a:ln w="9525">
            <a:solidFill>
              <a:srgbClr val="3366FF"/>
            </a:solidFill>
            <a:round/>
            <a:headEnd/>
            <a:tailEnd/>
          </a:ln>
        </p:spPr>
        <p:txBody>
          <a:bodyPr/>
          <a:lstStyle/>
          <a:p>
            <a:pPr>
              <a:defRPr/>
            </a:pPr>
            <a:endParaRPr lang="ru-RU"/>
          </a:p>
        </p:txBody>
      </p:sp>
      <p:sp>
        <p:nvSpPr>
          <p:cNvPr id="1035" name="Line 13"/>
          <p:cNvSpPr>
            <a:spLocks noChangeShapeType="1"/>
          </p:cNvSpPr>
          <p:nvPr/>
        </p:nvSpPr>
        <p:spPr bwMode="auto">
          <a:xfrm>
            <a:off x="0" y="6273800"/>
            <a:ext cx="9140825" cy="0"/>
          </a:xfrm>
          <a:prstGeom prst="line">
            <a:avLst/>
          </a:prstGeom>
          <a:noFill/>
          <a:ln w="25400">
            <a:solidFill>
              <a:srgbClr val="3366FF"/>
            </a:solidFill>
            <a:round/>
            <a:headEnd/>
            <a:tailEnd/>
          </a:ln>
        </p:spPr>
        <p:txBody>
          <a:bodyPr/>
          <a:lstStyle/>
          <a:p>
            <a:pPr>
              <a:defRPr/>
            </a:pPr>
            <a:endParaRPr lang="ru-RU"/>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txStyles>
    <p:titleStyle>
      <a:lvl1pPr algn="ctr" rtl="0" eaLnBrk="0" fontAlgn="base" hangingPunct="0">
        <a:spcBef>
          <a:spcPct val="0"/>
        </a:spcBef>
        <a:spcAft>
          <a:spcPct val="0"/>
        </a:spcAft>
        <a:defRPr sz="2400" b="1">
          <a:solidFill>
            <a:schemeClr val="tx2"/>
          </a:solidFill>
          <a:latin typeface="+mj-lt"/>
          <a:ea typeface="+mj-ea"/>
          <a:cs typeface="+mj-cs"/>
        </a:defRPr>
      </a:lvl1pPr>
      <a:lvl2pPr algn="ctr" rtl="0" eaLnBrk="0" fontAlgn="base" hangingPunct="0">
        <a:spcBef>
          <a:spcPct val="0"/>
        </a:spcBef>
        <a:spcAft>
          <a:spcPct val="0"/>
        </a:spcAft>
        <a:defRPr sz="2400" b="1">
          <a:solidFill>
            <a:schemeClr val="tx2"/>
          </a:solidFill>
          <a:latin typeface="Arial" charset="0"/>
        </a:defRPr>
      </a:lvl2pPr>
      <a:lvl3pPr algn="ctr" rtl="0" eaLnBrk="0" fontAlgn="base" hangingPunct="0">
        <a:spcBef>
          <a:spcPct val="0"/>
        </a:spcBef>
        <a:spcAft>
          <a:spcPct val="0"/>
        </a:spcAft>
        <a:defRPr sz="2400" b="1">
          <a:solidFill>
            <a:schemeClr val="tx2"/>
          </a:solidFill>
          <a:latin typeface="Arial" charset="0"/>
        </a:defRPr>
      </a:lvl3pPr>
      <a:lvl4pPr algn="ctr" rtl="0" eaLnBrk="0" fontAlgn="base" hangingPunct="0">
        <a:spcBef>
          <a:spcPct val="0"/>
        </a:spcBef>
        <a:spcAft>
          <a:spcPct val="0"/>
        </a:spcAft>
        <a:defRPr sz="2400" b="1">
          <a:solidFill>
            <a:schemeClr val="tx2"/>
          </a:solidFill>
          <a:latin typeface="Arial" charset="0"/>
        </a:defRPr>
      </a:lvl4pPr>
      <a:lvl5pPr algn="ctr" rtl="0" eaLnBrk="0" fontAlgn="base" hangingPunct="0">
        <a:spcBef>
          <a:spcPct val="0"/>
        </a:spcBef>
        <a:spcAft>
          <a:spcPct val="0"/>
        </a:spcAft>
        <a:defRPr sz="2400" b="1">
          <a:solidFill>
            <a:schemeClr val="tx2"/>
          </a:solidFill>
          <a:latin typeface="Arial" charset="0"/>
        </a:defRPr>
      </a:lvl5pPr>
      <a:lvl6pPr marL="457200" algn="ctr" rtl="0" fontAlgn="base">
        <a:spcBef>
          <a:spcPct val="0"/>
        </a:spcBef>
        <a:spcAft>
          <a:spcPct val="0"/>
        </a:spcAft>
        <a:defRPr sz="2400" b="1">
          <a:solidFill>
            <a:schemeClr val="tx2"/>
          </a:solidFill>
          <a:latin typeface="Arial" charset="0"/>
        </a:defRPr>
      </a:lvl6pPr>
      <a:lvl7pPr marL="914400" algn="ctr" rtl="0" fontAlgn="base">
        <a:spcBef>
          <a:spcPct val="0"/>
        </a:spcBef>
        <a:spcAft>
          <a:spcPct val="0"/>
        </a:spcAft>
        <a:defRPr sz="2400" b="1">
          <a:solidFill>
            <a:schemeClr val="tx2"/>
          </a:solidFill>
          <a:latin typeface="Arial" charset="0"/>
        </a:defRPr>
      </a:lvl7pPr>
      <a:lvl8pPr marL="1371600" algn="ctr" rtl="0" fontAlgn="base">
        <a:spcBef>
          <a:spcPct val="0"/>
        </a:spcBef>
        <a:spcAft>
          <a:spcPct val="0"/>
        </a:spcAft>
        <a:defRPr sz="2400" b="1">
          <a:solidFill>
            <a:schemeClr val="tx2"/>
          </a:solidFill>
          <a:latin typeface="Arial" charset="0"/>
        </a:defRPr>
      </a:lvl8pPr>
      <a:lvl9pPr marL="1828800" algn="ctr" rtl="0" fontAlgn="base">
        <a:spcBef>
          <a:spcPct val="0"/>
        </a:spcBef>
        <a:spcAft>
          <a:spcPct val="0"/>
        </a:spcAft>
        <a:defRPr sz="24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775D1EC2-A179-448D-810D-091ED9DDADA3}" type="datetimeFigureOut">
              <a:rPr lang="en-US" smtClean="0">
                <a:solidFill>
                  <a:prstClr val="black">
                    <a:tint val="75000"/>
                  </a:prstClr>
                </a:solidFill>
                <a:latin typeface="Calibri" panose="020F0502020204030204"/>
              </a:rPr>
              <a:pPr fontAlgn="auto">
                <a:spcBef>
                  <a:spcPts val="0"/>
                </a:spcBef>
                <a:spcAft>
                  <a:spcPts val="0"/>
                </a:spcAft>
              </a:pPr>
              <a:t>10/13/2022</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B4562DB0-B8D3-482E-A205-20CF3CB6053F}" type="slidenum">
              <a:rPr lang="en-US" smtClean="0">
                <a:solidFill>
                  <a:prstClr val="black">
                    <a:tint val="75000"/>
                  </a:prstClr>
                </a:solidFill>
                <a:latin typeface="Calibri" panose="020F0502020204030204"/>
              </a:rPr>
              <a:pPr fontAlgn="auto">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260281712"/>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57766" name="Rectangle 6"/>
          <p:cNvSpPr>
            <a:spLocks noGrp="1" noChangeArrowheads="1"/>
          </p:cNvSpPr>
          <p:nvPr>
            <p:ph type="sldNum" sz="quarter" idx="4"/>
          </p:nvPr>
        </p:nvSpPr>
        <p:spPr bwMode="auto">
          <a:xfrm>
            <a:off x="701040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endParaRPr lang="es-ES"/>
          </a:p>
        </p:txBody>
      </p:sp>
      <p:pic>
        <p:nvPicPr>
          <p:cNvPr id="1027" name="Picture 7" descr="bann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525" y="0"/>
            <a:ext cx="915352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2"/>
          <p:cNvSpPr>
            <a:spLocks noGrp="1" noChangeArrowheads="1"/>
          </p:cNvSpPr>
          <p:nvPr>
            <p:ph type="title"/>
          </p:nvPr>
        </p:nvSpPr>
        <p:spPr bwMode="auto">
          <a:xfrm>
            <a:off x="457200" y="0"/>
            <a:ext cx="8229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9" name="Rectangle 3"/>
          <p:cNvSpPr>
            <a:spLocks noGrp="1" noChangeArrowheads="1"/>
          </p:cNvSpPr>
          <p:nvPr>
            <p:ph type="body" idx="1"/>
          </p:nvPr>
        </p:nvSpPr>
        <p:spPr bwMode="auto">
          <a:xfrm>
            <a:off x="228600" y="1066800"/>
            <a:ext cx="8915400" cy="505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7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en-US"/>
          </a:p>
        </p:txBody>
      </p:sp>
      <p:sp>
        <p:nvSpPr>
          <p:cNvPr id="7577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n-US"/>
          </a:p>
        </p:txBody>
      </p:sp>
      <p:sp>
        <p:nvSpPr>
          <p:cNvPr id="1032" name="Line 8"/>
          <p:cNvSpPr>
            <a:spLocks noChangeShapeType="1"/>
          </p:cNvSpPr>
          <p:nvPr/>
        </p:nvSpPr>
        <p:spPr bwMode="auto">
          <a:xfrm>
            <a:off x="-25400" y="685800"/>
            <a:ext cx="9169400" cy="0"/>
          </a:xfrm>
          <a:prstGeom prst="line">
            <a:avLst/>
          </a:prstGeom>
          <a:noFill/>
          <a:ln w="25400">
            <a:solidFill>
              <a:srgbClr val="3366FF"/>
            </a:solidFill>
            <a:round/>
            <a:headEnd/>
            <a:tailEnd/>
          </a:ln>
          <a:extLst>
            <a:ext uri="{909E8E84-426E-40DD-AFC4-6F175D3DCCD1}">
              <a14:hiddenFill xmlns:a14="http://schemas.microsoft.com/office/drawing/2010/main">
                <a:noFill/>
              </a14:hiddenFill>
            </a:ext>
          </a:extLst>
        </p:spPr>
        <p:txBody>
          <a:bodyPr/>
          <a:lstStyle/>
          <a:p>
            <a:endParaRPr lang="en-US" sz="1800">
              <a:solidFill>
                <a:srgbClr val="000000"/>
              </a:solidFill>
            </a:endParaRPr>
          </a:p>
        </p:txBody>
      </p:sp>
      <p:sp>
        <p:nvSpPr>
          <p:cNvPr id="1033" name="Line 9"/>
          <p:cNvSpPr>
            <a:spLocks noChangeShapeType="1"/>
          </p:cNvSpPr>
          <p:nvPr/>
        </p:nvSpPr>
        <p:spPr bwMode="auto">
          <a:xfrm>
            <a:off x="0" y="711200"/>
            <a:ext cx="9144000" cy="0"/>
          </a:xfrm>
          <a:prstGeom prst="line">
            <a:avLst/>
          </a:prstGeom>
          <a:noFill/>
          <a:ln w="12700">
            <a:solidFill>
              <a:srgbClr val="6699FF"/>
            </a:solidFill>
            <a:round/>
            <a:headEnd/>
            <a:tailEnd/>
          </a:ln>
          <a:extLst>
            <a:ext uri="{909E8E84-426E-40DD-AFC4-6F175D3DCCD1}">
              <a14:hiddenFill xmlns:a14="http://schemas.microsoft.com/office/drawing/2010/main">
                <a:noFill/>
              </a14:hiddenFill>
            </a:ext>
          </a:extLst>
        </p:spPr>
        <p:txBody>
          <a:bodyPr/>
          <a:lstStyle/>
          <a:p>
            <a:endParaRPr lang="en-US" sz="1800">
              <a:solidFill>
                <a:srgbClr val="000000"/>
              </a:solidFill>
            </a:endParaRPr>
          </a:p>
        </p:txBody>
      </p:sp>
      <p:sp>
        <p:nvSpPr>
          <p:cNvPr id="1034" name="Line 11"/>
          <p:cNvSpPr>
            <a:spLocks noChangeShapeType="1"/>
          </p:cNvSpPr>
          <p:nvPr/>
        </p:nvSpPr>
        <p:spPr bwMode="auto">
          <a:xfrm>
            <a:off x="0" y="6248400"/>
            <a:ext cx="9140825" cy="0"/>
          </a:xfrm>
          <a:prstGeom prst="line">
            <a:avLst/>
          </a:prstGeom>
          <a:noFill/>
          <a:ln w="9525">
            <a:solidFill>
              <a:srgbClr val="3366FF"/>
            </a:solidFill>
            <a:round/>
            <a:headEnd/>
            <a:tailEnd/>
          </a:ln>
          <a:extLst>
            <a:ext uri="{909E8E84-426E-40DD-AFC4-6F175D3DCCD1}">
              <a14:hiddenFill xmlns:a14="http://schemas.microsoft.com/office/drawing/2010/main">
                <a:noFill/>
              </a14:hiddenFill>
            </a:ext>
          </a:extLst>
        </p:spPr>
        <p:txBody>
          <a:bodyPr/>
          <a:lstStyle/>
          <a:p>
            <a:endParaRPr lang="en-US" sz="1800">
              <a:solidFill>
                <a:srgbClr val="000000"/>
              </a:solidFill>
            </a:endParaRPr>
          </a:p>
        </p:txBody>
      </p:sp>
      <p:sp>
        <p:nvSpPr>
          <p:cNvPr id="1035" name="Line 13"/>
          <p:cNvSpPr>
            <a:spLocks noChangeShapeType="1"/>
          </p:cNvSpPr>
          <p:nvPr/>
        </p:nvSpPr>
        <p:spPr bwMode="auto">
          <a:xfrm>
            <a:off x="0" y="6273800"/>
            <a:ext cx="9140825" cy="0"/>
          </a:xfrm>
          <a:prstGeom prst="line">
            <a:avLst/>
          </a:prstGeom>
          <a:noFill/>
          <a:ln w="25400">
            <a:solidFill>
              <a:srgbClr val="3366FF"/>
            </a:solidFill>
            <a:round/>
            <a:headEnd/>
            <a:tailEnd/>
          </a:ln>
          <a:extLst>
            <a:ext uri="{909E8E84-426E-40DD-AFC4-6F175D3DCCD1}">
              <a14:hiddenFill xmlns:a14="http://schemas.microsoft.com/office/drawing/2010/main">
                <a:noFill/>
              </a14:hiddenFill>
            </a:ext>
          </a:extLst>
        </p:spPr>
        <p:txBody>
          <a:bodyPr/>
          <a:lstStyle/>
          <a:p>
            <a:endParaRPr lang="en-US" sz="1800">
              <a:solidFill>
                <a:srgbClr val="000000"/>
              </a:solidFill>
            </a:endParaRPr>
          </a:p>
        </p:txBody>
      </p:sp>
    </p:spTree>
    <p:extLst>
      <p:ext uri="{BB962C8B-B14F-4D97-AF65-F5344CB8AC3E}">
        <p14:creationId xmlns:p14="http://schemas.microsoft.com/office/powerpoint/2010/main" val="896300732"/>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hf hdr="0" ftr="0" dt="0"/>
  <p:txStyles>
    <p:titleStyle>
      <a:lvl1pPr algn="ctr" rtl="0" eaLnBrk="0" fontAlgn="base" hangingPunct="0">
        <a:spcBef>
          <a:spcPct val="0"/>
        </a:spcBef>
        <a:spcAft>
          <a:spcPct val="0"/>
        </a:spcAft>
        <a:defRPr sz="2400" b="1">
          <a:solidFill>
            <a:schemeClr val="tx2"/>
          </a:solidFill>
          <a:latin typeface="+mj-lt"/>
          <a:ea typeface="+mj-ea"/>
          <a:cs typeface="+mj-cs"/>
        </a:defRPr>
      </a:lvl1pPr>
      <a:lvl2pPr algn="ctr" rtl="0" eaLnBrk="0" fontAlgn="base" hangingPunct="0">
        <a:spcBef>
          <a:spcPct val="0"/>
        </a:spcBef>
        <a:spcAft>
          <a:spcPct val="0"/>
        </a:spcAft>
        <a:defRPr sz="2400" b="1">
          <a:solidFill>
            <a:schemeClr val="tx2"/>
          </a:solidFill>
          <a:latin typeface="Arial" charset="0"/>
        </a:defRPr>
      </a:lvl2pPr>
      <a:lvl3pPr algn="ctr" rtl="0" eaLnBrk="0" fontAlgn="base" hangingPunct="0">
        <a:spcBef>
          <a:spcPct val="0"/>
        </a:spcBef>
        <a:spcAft>
          <a:spcPct val="0"/>
        </a:spcAft>
        <a:defRPr sz="2400" b="1">
          <a:solidFill>
            <a:schemeClr val="tx2"/>
          </a:solidFill>
          <a:latin typeface="Arial" charset="0"/>
        </a:defRPr>
      </a:lvl3pPr>
      <a:lvl4pPr algn="ctr" rtl="0" eaLnBrk="0" fontAlgn="base" hangingPunct="0">
        <a:spcBef>
          <a:spcPct val="0"/>
        </a:spcBef>
        <a:spcAft>
          <a:spcPct val="0"/>
        </a:spcAft>
        <a:defRPr sz="2400" b="1">
          <a:solidFill>
            <a:schemeClr val="tx2"/>
          </a:solidFill>
          <a:latin typeface="Arial" charset="0"/>
        </a:defRPr>
      </a:lvl4pPr>
      <a:lvl5pPr algn="ctr" rtl="0" eaLnBrk="0" fontAlgn="base" hangingPunct="0">
        <a:spcBef>
          <a:spcPct val="0"/>
        </a:spcBef>
        <a:spcAft>
          <a:spcPct val="0"/>
        </a:spcAft>
        <a:defRPr sz="2400" b="1">
          <a:solidFill>
            <a:schemeClr val="tx2"/>
          </a:solidFill>
          <a:latin typeface="Arial" charset="0"/>
        </a:defRPr>
      </a:lvl5pPr>
      <a:lvl6pPr marL="457200" algn="ctr" rtl="0" fontAlgn="base">
        <a:spcBef>
          <a:spcPct val="0"/>
        </a:spcBef>
        <a:spcAft>
          <a:spcPct val="0"/>
        </a:spcAft>
        <a:defRPr sz="2400" b="1">
          <a:solidFill>
            <a:schemeClr val="tx2"/>
          </a:solidFill>
          <a:latin typeface="Arial" charset="0"/>
        </a:defRPr>
      </a:lvl6pPr>
      <a:lvl7pPr marL="914400" algn="ctr" rtl="0" fontAlgn="base">
        <a:spcBef>
          <a:spcPct val="0"/>
        </a:spcBef>
        <a:spcAft>
          <a:spcPct val="0"/>
        </a:spcAft>
        <a:defRPr sz="2400" b="1">
          <a:solidFill>
            <a:schemeClr val="tx2"/>
          </a:solidFill>
          <a:latin typeface="Arial" charset="0"/>
        </a:defRPr>
      </a:lvl7pPr>
      <a:lvl8pPr marL="1371600" algn="ctr" rtl="0" fontAlgn="base">
        <a:spcBef>
          <a:spcPct val="0"/>
        </a:spcBef>
        <a:spcAft>
          <a:spcPct val="0"/>
        </a:spcAft>
        <a:defRPr sz="2400" b="1">
          <a:solidFill>
            <a:schemeClr val="tx2"/>
          </a:solidFill>
          <a:latin typeface="Arial" charset="0"/>
        </a:defRPr>
      </a:lvl8pPr>
      <a:lvl9pPr marL="1828800" algn="ctr" rtl="0" fontAlgn="base">
        <a:spcBef>
          <a:spcPct val="0"/>
        </a:spcBef>
        <a:spcAft>
          <a:spcPct val="0"/>
        </a:spcAft>
        <a:defRPr sz="24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57766" name="Rectangle 6"/>
          <p:cNvSpPr>
            <a:spLocks noGrp="1" noChangeArrowheads="1"/>
          </p:cNvSpPr>
          <p:nvPr>
            <p:ph type="sldNum" sz="quarter" idx="4"/>
          </p:nvPr>
        </p:nvSpPr>
        <p:spPr bwMode="auto">
          <a:xfrm>
            <a:off x="701040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endParaRPr lang="es-ES"/>
          </a:p>
        </p:txBody>
      </p:sp>
      <p:pic>
        <p:nvPicPr>
          <p:cNvPr id="1027" name="Picture 7" descr="bann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525" y="0"/>
            <a:ext cx="915352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Rectangle 2"/>
          <p:cNvSpPr>
            <a:spLocks noGrp="1" noChangeArrowheads="1"/>
          </p:cNvSpPr>
          <p:nvPr>
            <p:ph type="title"/>
          </p:nvPr>
        </p:nvSpPr>
        <p:spPr bwMode="auto">
          <a:xfrm>
            <a:off x="457200" y="0"/>
            <a:ext cx="8229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9" name="Rectangle 3"/>
          <p:cNvSpPr>
            <a:spLocks noGrp="1" noChangeArrowheads="1"/>
          </p:cNvSpPr>
          <p:nvPr>
            <p:ph type="body" idx="1"/>
          </p:nvPr>
        </p:nvSpPr>
        <p:spPr bwMode="auto">
          <a:xfrm>
            <a:off x="228600" y="1066800"/>
            <a:ext cx="8915400" cy="505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577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endParaRPr lang="en-US"/>
          </a:p>
        </p:txBody>
      </p:sp>
      <p:sp>
        <p:nvSpPr>
          <p:cNvPr id="7577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n-US"/>
          </a:p>
        </p:txBody>
      </p:sp>
      <p:sp>
        <p:nvSpPr>
          <p:cNvPr id="1032" name="Line 8"/>
          <p:cNvSpPr>
            <a:spLocks noChangeShapeType="1"/>
          </p:cNvSpPr>
          <p:nvPr/>
        </p:nvSpPr>
        <p:spPr bwMode="auto">
          <a:xfrm>
            <a:off x="-25400" y="685800"/>
            <a:ext cx="9169400" cy="0"/>
          </a:xfrm>
          <a:prstGeom prst="line">
            <a:avLst/>
          </a:prstGeom>
          <a:noFill/>
          <a:ln w="25400">
            <a:solidFill>
              <a:srgbClr val="3366FF"/>
            </a:solidFill>
            <a:round/>
            <a:headEnd/>
            <a:tailEnd/>
          </a:ln>
          <a:extLst>
            <a:ext uri="{909E8E84-426E-40DD-AFC4-6F175D3DCCD1}">
              <a14:hiddenFill xmlns:a14="http://schemas.microsoft.com/office/drawing/2010/main">
                <a:noFill/>
              </a14:hiddenFill>
            </a:ext>
          </a:extLst>
        </p:spPr>
        <p:txBody>
          <a:bodyPr/>
          <a:lstStyle/>
          <a:p>
            <a:endParaRPr lang="en-US" sz="1800">
              <a:solidFill>
                <a:srgbClr val="000000"/>
              </a:solidFill>
            </a:endParaRPr>
          </a:p>
        </p:txBody>
      </p:sp>
      <p:sp>
        <p:nvSpPr>
          <p:cNvPr id="1033" name="Line 9"/>
          <p:cNvSpPr>
            <a:spLocks noChangeShapeType="1"/>
          </p:cNvSpPr>
          <p:nvPr/>
        </p:nvSpPr>
        <p:spPr bwMode="auto">
          <a:xfrm>
            <a:off x="0" y="711200"/>
            <a:ext cx="9144000" cy="0"/>
          </a:xfrm>
          <a:prstGeom prst="line">
            <a:avLst/>
          </a:prstGeom>
          <a:noFill/>
          <a:ln w="12700">
            <a:solidFill>
              <a:srgbClr val="6699FF"/>
            </a:solidFill>
            <a:round/>
            <a:headEnd/>
            <a:tailEnd/>
          </a:ln>
          <a:extLst>
            <a:ext uri="{909E8E84-426E-40DD-AFC4-6F175D3DCCD1}">
              <a14:hiddenFill xmlns:a14="http://schemas.microsoft.com/office/drawing/2010/main">
                <a:noFill/>
              </a14:hiddenFill>
            </a:ext>
          </a:extLst>
        </p:spPr>
        <p:txBody>
          <a:bodyPr/>
          <a:lstStyle/>
          <a:p>
            <a:endParaRPr lang="en-US" sz="1800">
              <a:solidFill>
                <a:srgbClr val="000000"/>
              </a:solidFill>
            </a:endParaRPr>
          </a:p>
        </p:txBody>
      </p:sp>
      <p:sp>
        <p:nvSpPr>
          <p:cNvPr id="1034" name="Line 11"/>
          <p:cNvSpPr>
            <a:spLocks noChangeShapeType="1"/>
          </p:cNvSpPr>
          <p:nvPr/>
        </p:nvSpPr>
        <p:spPr bwMode="auto">
          <a:xfrm>
            <a:off x="0" y="6248400"/>
            <a:ext cx="9140825" cy="0"/>
          </a:xfrm>
          <a:prstGeom prst="line">
            <a:avLst/>
          </a:prstGeom>
          <a:noFill/>
          <a:ln w="9525">
            <a:solidFill>
              <a:srgbClr val="3366FF"/>
            </a:solidFill>
            <a:round/>
            <a:headEnd/>
            <a:tailEnd/>
          </a:ln>
          <a:extLst>
            <a:ext uri="{909E8E84-426E-40DD-AFC4-6F175D3DCCD1}">
              <a14:hiddenFill xmlns:a14="http://schemas.microsoft.com/office/drawing/2010/main">
                <a:noFill/>
              </a14:hiddenFill>
            </a:ext>
          </a:extLst>
        </p:spPr>
        <p:txBody>
          <a:bodyPr/>
          <a:lstStyle/>
          <a:p>
            <a:endParaRPr lang="en-US" sz="1800">
              <a:solidFill>
                <a:srgbClr val="000000"/>
              </a:solidFill>
            </a:endParaRPr>
          </a:p>
        </p:txBody>
      </p:sp>
      <p:sp>
        <p:nvSpPr>
          <p:cNvPr id="1035" name="Line 13"/>
          <p:cNvSpPr>
            <a:spLocks noChangeShapeType="1"/>
          </p:cNvSpPr>
          <p:nvPr/>
        </p:nvSpPr>
        <p:spPr bwMode="auto">
          <a:xfrm>
            <a:off x="0" y="6273800"/>
            <a:ext cx="9140825" cy="0"/>
          </a:xfrm>
          <a:prstGeom prst="line">
            <a:avLst/>
          </a:prstGeom>
          <a:noFill/>
          <a:ln w="25400">
            <a:solidFill>
              <a:srgbClr val="3366FF"/>
            </a:solidFill>
            <a:round/>
            <a:headEnd/>
            <a:tailEnd/>
          </a:ln>
          <a:extLst>
            <a:ext uri="{909E8E84-426E-40DD-AFC4-6F175D3DCCD1}">
              <a14:hiddenFill xmlns:a14="http://schemas.microsoft.com/office/drawing/2010/main">
                <a:noFill/>
              </a14:hiddenFill>
            </a:ext>
          </a:extLst>
        </p:spPr>
        <p:txBody>
          <a:bodyPr/>
          <a:lstStyle/>
          <a:p>
            <a:endParaRPr lang="en-US" sz="1800">
              <a:solidFill>
                <a:srgbClr val="000000"/>
              </a:solidFill>
            </a:endParaRPr>
          </a:p>
        </p:txBody>
      </p:sp>
    </p:spTree>
    <p:extLst>
      <p:ext uri="{BB962C8B-B14F-4D97-AF65-F5344CB8AC3E}">
        <p14:creationId xmlns:p14="http://schemas.microsoft.com/office/powerpoint/2010/main" val="3081625162"/>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ctr" rtl="0" eaLnBrk="0" fontAlgn="base" hangingPunct="0">
        <a:spcBef>
          <a:spcPct val="0"/>
        </a:spcBef>
        <a:spcAft>
          <a:spcPct val="0"/>
        </a:spcAft>
        <a:defRPr sz="2400" b="1">
          <a:solidFill>
            <a:schemeClr val="tx2"/>
          </a:solidFill>
          <a:latin typeface="+mj-lt"/>
          <a:ea typeface="+mj-ea"/>
          <a:cs typeface="+mj-cs"/>
        </a:defRPr>
      </a:lvl1pPr>
      <a:lvl2pPr algn="ctr" rtl="0" eaLnBrk="0" fontAlgn="base" hangingPunct="0">
        <a:spcBef>
          <a:spcPct val="0"/>
        </a:spcBef>
        <a:spcAft>
          <a:spcPct val="0"/>
        </a:spcAft>
        <a:defRPr sz="2400" b="1">
          <a:solidFill>
            <a:schemeClr val="tx2"/>
          </a:solidFill>
          <a:latin typeface="Arial" charset="0"/>
        </a:defRPr>
      </a:lvl2pPr>
      <a:lvl3pPr algn="ctr" rtl="0" eaLnBrk="0" fontAlgn="base" hangingPunct="0">
        <a:spcBef>
          <a:spcPct val="0"/>
        </a:spcBef>
        <a:spcAft>
          <a:spcPct val="0"/>
        </a:spcAft>
        <a:defRPr sz="2400" b="1">
          <a:solidFill>
            <a:schemeClr val="tx2"/>
          </a:solidFill>
          <a:latin typeface="Arial" charset="0"/>
        </a:defRPr>
      </a:lvl3pPr>
      <a:lvl4pPr algn="ctr" rtl="0" eaLnBrk="0" fontAlgn="base" hangingPunct="0">
        <a:spcBef>
          <a:spcPct val="0"/>
        </a:spcBef>
        <a:spcAft>
          <a:spcPct val="0"/>
        </a:spcAft>
        <a:defRPr sz="2400" b="1">
          <a:solidFill>
            <a:schemeClr val="tx2"/>
          </a:solidFill>
          <a:latin typeface="Arial" charset="0"/>
        </a:defRPr>
      </a:lvl4pPr>
      <a:lvl5pPr algn="ctr" rtl="0" eaLnBrk="0" fontAlgn="base" hangingPunct="0">
        <a:spcBef>
          <a:spcPct val="0"/>
        </a:spcBef>
        <a:spcAft>
          <a:spcPct val="0"/>
        </a:spcAft>
        <a:defRPr sz="2400" b="1">
          <a:solidFill>
            <a:schemeClr val="tx2"/>
          </a:solidFill>
          <a:latin typeface="Arial" charset="0"/>
        </a:defRPr>
      </a:lvl5pPr>
      <a:lvl6pPr marL="457200" algn="ctr" rtl="0" fontAlgn="base">
        <a:spcBef>
          <a:spcPct val="0"/>
        </a:spcBef>
        <a:spcAft>
          <a:spcPct val="0"/>
        </a:spcAft>
        <a:defRPr sz="2400" b="1">
          <a:solidFill>
            <a:schemeClr val="tx2"/>
          </a:solidFill>
          <a:latin typeface="Arial" charset="0"/>
        </a:defRPr>
      </a:lvl6pPr>
      <a:lvl7pPr marL="914400" algn="ctr" rtl="0" fontAlgn="base">
        <a:spcBef>
          <a:spcPct val="0"/>
        </a:spcBef>
        <a:spcAft>
          <a:spcPct val="0"/>
        </a:spcAft>
        <a:defRPr sz="2400" b="1">
          <a:solidFill>
            <a:schemeClr val="tx2"/>
          </a:solidFill>
          <a:latin typeface="Arial" charset="0"/>
        </a:defRPr>
      </a:lvl7pPr>
      <a:lvl8pPr marL="1371600" algn="ctr" rtl="0" fontAlgn="base">
        <a:spcBef>
          <a:spcPct val="0"/>
        </a:spcBef>
        <a:spcAft>
          <a:spcPct val="0"/>
        </a:spcAft>
        <a:defRPr sz="2400" b="1">
          <a:solidFill>
            <a:schemeClr val="tx2"/>
          </a:solidFill>
          <a:latin typeface="Arial" charset="0"/>
        </a:defRPr>
      </a:lvl8pPr>
      <a:lvl9pPr marL="1828800" algn="ctr" rtl="0" fontAlgn="base">
        <a:spcBef>
          <a:spcPct val="0"/>
        </a:spcBef>
        <a:spcAft>
          <a:spcPct val="0"/>
        </a:spcAft>
        <a:defRPr sz="2400" b="1">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6FAF4B1E-FA82-46A7-A8B8-7F49D2D59C2A}" type="datetimeFigureOut">
              <a:rPr lang="en-US" smtClean="0">
                <a:solidFill>
                  <a:prstClr val="black">
                    <a:tint val="75000"/>
                  </a:prstClr>
                </a:solidFill>
                <a:latin typeface="Calibri"/>
              </a:rPr>
              <a:pPr fontAlgn="auto">
                <a:spcBef>
                  <a:spcPts val="0"/>
                </a:spcBef>
                <a:spcAft>
                  <a:spcPts val="0"/>
                </a:spcAft>
              </a:pPr>
              <a:t>10/13/2022</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758C35B-6839-4D87-9C32-930C3063E236}"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08342469"/>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775D1EC2-A179-448D-810D-091ED9DDADA3}" type="datetimeFigureOut">
              <a:rPr lang="en-US" smtClean="0">
                <a:solidFill>
                  <a:prstClr val="black">
                    <a:tint val="75000"/>
                  </a:prstClr>
                </a:solidFill>
                <a:latin typeface="Calibri" panose="020F0502020204030204"/>
              </a:rPr>
              <a:pPr fontAlgn="auto">
                <a:spcBef>
                  <a:spcPts val="0"/>
                </a:spcBef>
                <a:spcAft>
                  <a:spcPts val="0"/>
                </a:spcAft>
              </a:pPr>
              <a:t>10/13/2022</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B4562DB0-B8D3-482E-A205-20CF3CB6053F}" type="slidenum">
              <a:rPr lang="en-US" smtClean="0">
                <a:solidFill>
                  <a:prstClr val="black">
                    <a:tint val="75000"/>
                  </a:prstClr>
                </a:solidFill>
                <a:latin typeface="Calibri" panose="020F0502020204030204"/>
              </a:rPr>
              <a:pPr fontAlgn="auto">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980170884"/>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775D1EC2-A179-448D-810D-091ED9DDADA3}" type="datetimeFigureOut">
              <a:rPr lang="en-US" smtClean="0">
                <a:solidFill>
                  <a:prstClr val="black">
                    <a:tint val="75000"/>
                  </a:prstClr>
                </a:solidFill>
                <a:latin typeface="Calibri" panose="020F0502020204030204"/>
              </a:rPr>
              <a:pPr fontAlgn="auto">
                <a:spcBef>
                  <a:spcPts val="0"/>
                </a:spcBef>
                <a:spcAft>
                  <a:spcPts val="0"/>
                </a:spcAft>
              </a:pPr>
              <a:t>10/13/2022</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B4562DB0-B8D3-482E-A205-20CF3CB6053F}" type="slidenum">
              <a:rPr lang="en-US" smtClean="0">
                <a:solidFill>
                  <a:prstClr val="black">
                    <a:tint val="75000"/>
                  </a:prstClr>
                </a:solidFill>
                <a:latin typeface="Calibri" panose="020F0502020204030204"/>
              </a:rPr>
              <a:pPr fontAlgn="auto">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30259857"/>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775D1EC2-A179-448D-810D-091ED9DDADA3}" type="datetimeFigureOut">
              <a:rPr lang="en-US" smtClean="0">
                <a:solidFill>
                  <a:prstClr val="black">
                    <a:tint val="75000"/>
                  </a:prstClr>
                </a:solidFill>
                <a:latin typeface="Calibri" panose="020F0502020204030204"/>
              </a:rPr>
              <a:pPr fontAlgn="auto">
                <a:spcBef>
                  <a:spcPts val="0"/>
                </a:spcBef>
                <a:spcAft>
                  <a:spcPts val="0"/>
                </a:spcAft>
              </a:pPr>
              <a:t>10/13/2022</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B4562DB0-B8D3-482E-A205-20CF3CB6053F}" type="slidenum">
              <a:rPr lang="en-US" smtClean="0">
                <a:solidFill>
                  <a:prstClr val="black">
                    <a:tint val="75000"/>
                  </a:prstClr>
                </a:solidFill>
                <a:latin typeface="Calibri" panose="020F0502020204030204"/>
              </a:rPr>
              <a:pPr fontAlgn="auto">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963809268"/>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fontAlgn="auto">
              <a:spcBef>
                <a:spcPts val="0"/>
              </a:spcBef>
              <a:spcAft>
                <a:spcPts val="0"/>
              </a:spcAft>
            </a:pPr>
            <a:fld id="{775D1EC2-A179-448D-810D-091ED9DDADA3}" type="datetimeFigureOut">
              <a:rPr lang="en-US" smtClean="0">
                <a:solidFill>
                  <a:prstClr val="black">
                    <a:tint val="75000"/>
                  </a:prstClr>
                </a:solidFill>
                <a:latin typeface="Calibri" panose="020F0502020204030204"/>
              </a:rPr>
              <a:pPr fontAlgn="auto">
                <a:spcBef>
                  <a:spcPts val="0"/>
                </a:spcBef>
                <a:spcAft>
                  <a:spcPts val="0"/>
                </a:spcAft>
              </a:pPr>
              <a:t>10/13/2022</a:t>
            </a:fld>
            <a:endParaRPr lang="en-US">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fontAlgn="auto">
              <a:spcBef>
                <a:spcPts val="0"/>
              </a:spcBef>
              <a:spcAft>
                <a:spcPts val="0"/>
              </a:spcAft>
            </a:pPr>
            <a:fld id="{B4562DB0-B8D3-482E-A205-20CF3CB6053F}" type="slidenum">
              <a:rPr lang="en-US" smtClean="0">
                <a:solidFill>
                  <a:prstClr val="black">
                    <a:tint val="75000"/>
                  </a:prstClr>
                </a:solidFill>
                <a:latin typeface="Calibri" panose="020F0502020204030204"/>
              </a:rPr>
              <a:pPr fontAlgn="auto">
                <a:spcBef>
                  <a:spcPts val="0"/>
                </a:spcBef>
                <a:spcAft>
                  <a:spcPts val="0"/>
                </a:spcAft>
              </a:pPr>
              <a:t>‹#›</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560012413"/>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4037B5D8-8110-4181-B581-A8DE5957F346}" type="datetimeFigureOut">
              <a:rPr lang="en-US" smtClean="0">
                <a:solidFill>
                  <a:prstClr val="black">
                    <a:tint val="75000"/>
                  </a:prstClr>
                </a:solidFill>
                <a:latin typeface="Calibri"/>
              </a:rPr>
              <a:pPr fontAlgn="auto">
                <a:spcBef>
                  <a:spcPts val="0"/>
                </a:spcBef>
                <a:spcAft>
                  <a:spcPts val="0"/>
                </a:spcAft>
              </a:pPr>
              <a:t>10/13/2022</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CE559FCD-CAE0-44F8-A94C-7660A0FA5E56}"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85536147"/>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hyperlink" Target="https://hls.gsfc.nasa.gov/" TargetMode="External"/><Relationship Id="rId1" Type="http://schemas.openxmlformats.org/officeDocument/2006/relationships/slideLayout" Target="../slideLayouts/slideLayout6.xml"/><Relationship Id="rId4" Type="http://schemas.openxmlformats.org/officeDocument/2006/relationships/hyperlink" Target="http://www.esa.int/ESA_Multimedia/Images/2020/01/Deforestation_in_Bolivia"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6.xml"/><Relationship Id="rId5" Type="http://schemas.openxmlformats.org/officeDocument/2006/relationships/hyperlink" Target="https://www.usgs.gov/centers/eros/science/usgs-eros-archive-earth-observing-one-eo-1-hyperion?qt-science_center_objects=0&amp;qt-science_center_objects" TargetMode="External"/><Relationship Id="rId4" Type="http://schemas.openxmlformats.org/officeDocument/2006/relationships/image" Target="../media/image19.jp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7.jpeg"/></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hyperlink" Target="https://glad.earthengine.app/view/global-forest-change" TargetMode="External"/><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5.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56.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56.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67.xml"/></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78.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3.xml"/><Relationship Id="rId1" Type="http://schemas.openxmlformats.org/officeDocument/2006/relationships/vmlDrawing" Target="../drawings/vmlDrawing1.vml"/><Relationship Id="rId5" Type="http://schemas.openxmlformats.org/officeDocument/2006/relationships/image" Target="../media/image37.wmf"/><Relationship Id="rId4" Type="http://schemas.openxmlformats.org/officeDocument/2006/relationships/oleObject" Target="../embeddings/oleObject1.bin"/></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89.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7.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100.xml"/><Relationship Id="rId5" Type="http://schemas.openxmlformats.org/officeDocument/2006/relationships/image" Target="../media/image44.png"/><Relationship Id="rId4" Type="http://schemas.openxmlformats.org/officeDocument/2006/relationships/image" Target="../media/image43.jpeg"/></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00.xml"/><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100.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100.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3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6.xml"/><Relationship Id="rId1" Type="http://schemas.openxmlformats.org/officeDocument/2006/relationships/slideLayout" Target="../slideLayouts/slideLayout9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6.xml"/><Relationship Id="rId5" Type="http://schemas.openxmlformats.org/officeDocument/2006/relationships/image" Target="../media/image15.jp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2035" y="2387025"/>
            <a:ext cx="8473795" cy="954107"/>
          </a:xfrm>
          <a:prstGeom prst="rect">
            <a:avLst/>
          </a:prstGeom>
        </p:spPr>
        <p:txBody>
          <a:bodyPr wrap="none">
            <a:spAutoFit/>
          </a:bodyPr>
          <a:lstStyle/>
          <a:p>
            <a:pPr algn="ctr"/>
            <a:r>
              <a:rPr lang="en-US" sz="2800" b="1" dirty="0">
                <a:solidFill>
                  <a:schemeClr val="accent2"/>
                </a:solidFill>
                <a:ea typeface="MS PGothic"/>
                <a:cs typeface="Arial"/>
              </a:rPr>
              <a:t>Applications of Geospatial and Remote Sensing </a:t>
            </a:r>
            <a:endParaRPr lang="en-US" sz="2800" b="1" dirty="0" smtClean="0">
              <a:solidFill>
                <a:schemeClr val="accent2"/>
              </a:solidFill>
              <a:ea typeface="MS PGothic"/>
              <a:cs typeface="Arial"/>
            </a:endParaRPr>
          </a:p>
          <a:p>
            <a:pPr algn="ctr"/>
            <a:r>
              <a:rPr lang="en-US" sz="2800" b="1" dirty="0" smtClean="0">
                <a:solidFill>
                  <a:schemeClr val="accent2"/>
                </a:solidFill>
                <a:ea typeface="MS PGothic"/>
                <a:cs typeface="Arial"/>
              </a:rPr>
              <a:t>Technology </a:t>
            </a:r>
            <a:r>
              <a:rPr lang="en-US" sz="2800" b="1" dirty="0">
                <a:solidFill>
                  <a:schemeClr val="accent2"/>
                </a:solidFill>
                <a:ea typeface="MS PGothic"/>
                <a:cs typeface="Arial"/>
              </a:rPr>
              <a:t>in Environmental Studies</a:t>
            </a:r>
            <a:endParaRPr lang="en-US" sz="2800" b="1" dirty="0">
              <a:solidFill>
                <a:schemeClr val="accent2"/>
              </a:solidFill>
              <a:ea typeface="MS PGothic"/>
              <a:cs typeface="Arial"/>
            </a:endParaRPr>
          </a:p>
        </p:txBody>
      </p:sp>
      <p:sp>
        <p:nvSpPr>
          <p:cNvPr id="5" name="TextBox 4"/>
          <p:cNvSpPr txBox="1"/>
          <p:nvPr/>
        </p:nvSpPr>
        <p:spPr>
          <a:xfrm>
            <a:off x="1752600" y="3962400"/>
            <a:ext cx="5638800" cy="2000548"/>
          </a:xfrm>
          <a:prstGeom prst="rect">
            <a:avLst/>
          </a:prstGeom>
          <a:noFill/>
        </p:spPr>
        <p:txBody>
          <a:bodyPr wrap="square" rtlCol="0">
            <a:spAutoFit/>
          </a:bodyPr>
          <a:lstStyle/>
          <a:p>
            <a:pPr algn="ctr">
              <a:spcAft>
                <a:spcPts val="2400"/>
              </a:spcAft>
            </a:pPr>
            <a:r>
              <a:rPr lang="en-US" sz="2400" dirty="0" err="1">
                <a:latin typeface="Arial" pitchFamily="34" charset="0"/>
                <a:cs typeface="Arial" pitchFamily="34" charset="0"/>
              </a:rPr>
              <a:t>Magaly</a:t>
            </a:r>
            <a:r>
              <a:rPr lang="en-US" sz="2400" dirty="0">
                <a:latin typeface="Arial" pitchFamily="34" charset="0"/>
                <a:cs typeface="Arial" pitchFamily="34" charset="0"/>
              </a:rPr>
              <a:t> Koch, PhD</a:t>
            </a:r>
          </a:p>
          <a:p>
            <a:pPr algn="ctr">
              <a:spcAft>
                <a:spcPts val="600"/>
              </a:spcAft>
            </a:pPr>
            <a:r>
              <a:rPr lang="en-US" sz="2000" dirty="0">
                <a:latin typeface="Arial" pitchFamily="34" charset="0"/>
                <a:cs typeface="Arial" pitchFamily="34" charset="0"/>
              </a:rPr>
              <a:t>Center for Remote Sensing</a:t>
            </a:r>
          </a:p>
          <a:p>
            <a:pPr algn="ctr">
              <a:spcAft>
                <a:spcPts val="1800"/>
              </a:spcAft>
            </a:pPr>
            <a:r>
              <a:rPr lang="en-US" sz="2000" dirty="0">
                <a:latin typeface="Arial" pitchFamily="34" charset="0"/>
                <a:cs typeface="Arial" pitchFamily="34" charset="0"/>
              </a:rPr>
              <a:t>Boston University</a:t>
            </a:r>
          </a:p>
          <a:p>
            <a:pPr algn="ctr"/>
            <a:r>
              <a:rPr lang="en-US" sz="2000" dirty="0">
                <a:latin typeface="Arial" pitchFamily="34" charset="0"/>
                <a:cs typeface="Arial" pitchFamily="34" charset="0"/>
              </a:rPr>
              <a:t>mkoch@bu.edu</a:t>
            </a:r>
          </a:p>
        </p:txBody>
      </p:sp>
      <p:sp>
        <p:nvSpPr>
          <p:cNvPr id="6" name="Rectangle 4"/>
          <p:cNvSpPr>
            <a:spLocks noChangeArrowheads="1"/>
          </p:cNvSpPr>
          <p:nvPr/>
        </p:nvSpPr>
        <p:spPr bwMode="auto">
          <a:xfrm>
            <a:off x="0" y="153507"/>
            <a:ext cx="914400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000000"/>
                </a:solidFill>
                <a:miter lim="800000"/>
                <a:headEnd/>
                <a:tailEnd/>
              </a14:hiddenLine>
            </a:ext>
          </a:extLst>
        </p:spPr>
        <p:txBody>
          <a:bodyPr wrap="square" tIns="91440">
            <a:spAutoFit/>
          </a:bodyPr>
          <a:lstStyle/>
          <a:p>
            <a:pPr>
              <a:tabLst>
                <a:tab pos="723900" algn="l"/>
                <a:tab pos="1447800" algn="l"/>
              </a:tabLst>
            </a:pPr>
            <a:r>
              <a:rPr lang="en-US" altLang="ja-JP" sz="1200" i="1" dirty="0">
                <a:latin typeface="Calibri" pitchFamily="34" charset="0"/>
              </a:rPr>
              <a:t>   </a:t>
            </a:r>
            <a:r>
              <a:rPr lang="en-US" altLang="ja-JP" sz="1200" i="1" dirty="0" smtClean="0">
                <a:latin typeface="Calibri" pitchFamily="34" charset="0"/>
              </a:rPr>
              <a:t>University of </a:t>
            </a:r>
            <a:r>
              <a:rPr lang="en-US" altLang="ja-JP" sz="1200" i="1" dirty="0" err="1" smtClean="0">
                <a:latin typeface="Calibri" pitchFamily="34" charset="0"/>
              </a:rPr>
              <a:t>Diponegoro</a:t>
            </a:r>
            <a:r>
              <a:rPr lang="en-US" sz="1200" i="1" dirty="0">
                <a:solidFill>
                  <a:srgbClr val="FFFFFF"/>
                </a:solidFill>
                <a:latin typeface="Calibri" pitchFamily="34" charset="0"/>
              </a:rPr>
              <a:t>		</a:t>
            </a:r>
            <a:r>
              <a:rPr lang="en-US" altLang="ja-JP" sz="1200" i="1" dirty="0">
                <a:solidFill>
                  <a:srgbClr val="FFFFFF"/>
                </a:solidFill>
                <a:latin typeface="Calibri" pitchFamily="34" charset="0"/>
              </a:rPr>
              <a:t>			</a:t>
            </a:r>
            <a:r>
              <a:rPr lang="en-US" altLang="ja-JP" sz="1200" i="1" dirty="0">
                <a:latin typeface="Calibri" pitchFamily="34" charset="0"/>
              </a:rPr>
              <a:t>     </a:t>
            </a:r>
            <a:r>
              <a:rPr lang="en-US" altLang="ja-JP" sz="1200" i="1" dirty="0" smtClean="0">
                <a:latin typeface="Calibri" pitchFamily="34" charset="0"/>
              </a:rPr>
              <a:t>		  </a:t>
            </a:r>
            <a:r>
              <a:rPr lang="en-US" altLang="ja-JP" sz="1200" dirty="0" smtClean="0">
                <a:latin typeface="Calibri" pitchFamily="34" charset="0"/>
              </a:rPr>
              <a:t>October</a:t>
            </a:r>
            <a:r>
              <a:rPr lang="en-US" altLang="ja-JP" sz="1200" dirty="0" smtClean="0">
                <a:latin typeface="Calibri" pitchFamily="34" charset="0"/>
              </a:rPr>
              <a:t> 14</a:t>
            </a:r>
            <a:r>
              <a:rPr lang="en-US" altLang="ja-JP" sz="1200" baseline="30000" dirty="0" smtClean="0">
                <a:latin typeface="Calibri" pitchFamily="34" charset="0"/>
              </a:rPr>
              <a:t>th</a:t>
            </a:r>
            <a:r>
              <a:rPr lang="en-US" altLang="ja-JP" sz="1200" dirty="0" smtClean="0">
                <a:latin typeface="Calibri" pitchFamily="34" charset="0"/>
              </a:rPr>
              <a:t> 2022</a:t>
            </a:r>
            <a:endParaRPr lang="en-US" altLang="ja-JP" sz="1200" dirty="0">
              <a:latin typeface="Calibri" pitchFamily="34" charset="0"/>
            </a:endParaRPr>
          </a:p>
        </p:txBody>
      </p:sp>
    </p:spTree>
    <p:extLst>
      <p:ext uri="{BB962C8B-B14F-4D97-AF65-F5344CB8AC3E}">
        <p14:creationId xmlns:p14="http://schemas.microsoft.com/office/powerpoint/2010/main" val="32231208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2"/>
                </a:solidFill>
              </a:rPr>
              <a:t>Sentinel-2</a:t>
            </a:r>
            <a:endParaRPr lang="en-US" dirty="0"/>
          </a:p>
        </p:txBody>
      </p:sp>
      <p:sp>
        <p:nvSpPr>
          <p:cNvPr id="3" name="object 3"/>
          <p:cNvSpPr txBox="1"/>
          <p:nvPr/>
        </p:nvSpPr>
        <p:spPr>
          <a:xfrm>
            <a:off x="318770" y="943406"/>
            <a:ext cx="5015230" cy="4680126"/>
          </a:xfrm>
          <a:prstGeom prst="rect">
            <a:avLst/>
          </a:prstGeom>
        </p:spPr>
        <p:txBody>
          <a:bodyPr vert="horz" wrap="square" lIns="0" tIns="113664" rIns="0" bIns="0" rtlCol="0">
            <a:spAutoFit/>
          </a:bodyPr>
          <a:lstStyle/>
          <a:p>
            <a:pPr marL="380365" indent="-368300">
              <a:lnSpc>
                <a:spcPct val="100000"/>
              </a:lnSpc>
              <a:spcBef>
                <a:spcPts val="894"/>
              </a:spcBef>
              <a:buSzPct val="110000"/>
              <a:buFont typeface="Arial"/>
              <a:buChar char="•"/>
              <a:tabLst>
                <a:tab pos="380365" algn="l"/>
                <a:tab pos="381000" algn="l"/>
              </a:tabLst>
            </a:pPr>
            <a:r>
              <a:rPr sz="2000" dirty="0">
                <a:latin typeface="+mn-lt"/>
                <a:cs typeface="Century Gothic"/>
              </a:rPr>
              <a:t>Launched</a:t>
            </a:r>
            <a:r>
              <a:rPr sz="2000" spc="-25" dirty="0">
                <a:latin typeface="+mn-lt"/>
                <a:cs typeface="Century Gothic"/>
              </a:rPr>
              <a:t> </a:t>
            </a:r>
            <a:r>
              <a:rPr sz="2000" dirty="0">
                <a:latin typeface="+mn-lt"/>
                <a:cs typeface="Century Gothic"/>
              </a:rPr>
              <a:t>in </a:t>
            </a:r>
            <a:r>
              <a:rPr sz="2000" spc="-20" dirty="0">
                <a:latin typeface="+mn-lt"/>
                <a:cs typeface="Century Gothic"/>
              </a:rPr>
              <a:t>2015</a:t>
            </a:r>
            <a:endParaRPr sz="2000" dirty="0">
              <a:latin typeface="+mn-lt"/>
              <a:cs typeface="Century Gothic"/>
            </a:endParaRPr>
          </a:p>
          <a:p>
            <a:pPr marL="380365" indent="-368300">
              <a:lnSpc>
                <a:spcPct val="100000"/>
              </a:lnSpc>
              <a:spcBef>
                <a:spcPts val="800"/>
              </a:spcBef>
              <a:buSzPct val="110000"/>
              <a:buFont typeface="Arial"/>
              <a:buChar char="•"/>
              <a:tabLst>
                <a:tab pos="380365" algn="l"/>
                <a:tab pos="381000" algn="l"/>
              </a:tabLst>
            </a:pPr>
            <a:r>
              <a:rPr sz="2000" dirty="0">
                <a:latin typeface="+mn-lt"/>
                <a:cs typeface="Century Gothic"/>
              </a:rPr>
              <a:t>13</a:t>
            </a:r>
            <a:r>
              <a:rPr sz="2000" spc="-15" dirty="0">
                <a:latin typeface="+mn-lt"/>
                <a:cs typeface="Century Gothic"/>
              </a:rPr>
              <a:t> </a:t>
            </a:r>
            <a:r>
              <a:rPr sz="2000" dirty="0">
                <a:latin typeface="+mn-lt"/>
                <a:cs typeface="Century Gothic"/>
              </a:rPr>
              <a:t>spectral</a:t>
            </a:r>
            <a:r>
              <a:rPr sz="2000" spc="-15" dirty="0">
                <a:latin typeface="+mn-lt"/>
                <a:cs typeface="Century Gothic"/>
              </a:rPr>
              <a:t> </a:t>
            </a:r>
            <a:r>
              <a:rPr sz="2000" spc="-10" dirty="0">
                <a:latin typeface="+mn-lt"/>
                <a:cs typeface="Century Gothic"/>
              </a:rPr>
              <a:t>bands</a:t>
            </a:r>
            <a:endParaRPr sz="2000" dirty="0">
              <a:latin typeface="+mn-lt"/>
              <a:cs typeface="Century Gothic"/>
            </a:endParaRPr>
          </a:p>
          <a:p>
            <a:pPr marL="380365" indent="-368300">
              <a:lnSpc>
                <a:spcPct val="100000"/>
              </a:lnSpc>
              <a:spcBef>
                <a:spcPts val="805"/>
              </a:spcBef>
              <a:buSzPct val="110000"/>
              <a:buFont typeface="Arial"/>
              <a:buChar char="•"/>
              <a:tabLst>
                <a:tab pos="380365" algn="l"/>
                <a:tab pos="381000" algn="l"/>
              </a:tabLst>
            </a:pPr>
            <a:r>
              <a:rPr sz="2000" dirty="0">
                <a:latin typeface="+mn-lt"/>
                <a:cs typeface="Century Gothic"/>
              </a:rPr>
              <a:t>Spatial</a:t>
            </a:r>
            <a:r>
              <a:rPr sz="2000" spc="-40" dirty="0">
                <a:latin typeface="+mn-lt"/>
                <a:cs typeface="Century Gothic"/>
              </a:rPr>
              <a:t> </a:t>
            </a:r>
            <a:r>
              <a:rPr sz="2000" spc="-10" dirty="0">
                <a:latin typeface="+mn-lt"/>
                <a:cs typeface="Century Gothic"/>
              </a:rPr>
              <a:t>Resolution:</a:t>
            </a:r>
            <a:endParaRPr sz="2000" dirty="0">
              <a:latin typeface="+mn-lt"/>
              <a:cs typeface="Century Gothic"/>
            </a:endParaRPr>
          </a:p>
          <a:p>
            <a:pPr marL="837565" lvl="1" indent="-368300">
              <a:lnSpc>
                <a:spcPct val="100000"/>
              </a:lnSpc>
              <a:spcBef>
                <a:spcPts val="395"/>
              </a:spcBef>
              <a:buFont typeface="Arial"/>
              <a:buChar char="–"/>
              <a:tabLst>
                <a:tab pos="837565" algn="l"/>
                <a:tab pos="838200" algn="l"/>
              </a:tabLst>
            </a:pPr>
            <a:r>
              <a:rPr sz="2000" dirty="0">
                <a:latin typeface="+mn-lt"/>
                <a:cs typeface="Century Gothic"/>
              </a:rPr>
              <a:t>Red,</a:t>
            </a:r>
            <a:r>
              <a:rPr sz="2000" spc="-15" dirty="0">
                <a:latin typeface="+mn-lt"/>
                <a:cs typeface="Century Gothic"/>
              </a:rPr>
              <a:t> </a:t>
            </a:r>
            <a:r>
              <a:rPr sz="2000" dirty="0">
                <a:latin typeface="+mn-lt"/>
                <a:cs typeface="Century Gothic"/>
              </a:rPr>
              <a:t>Green,</a:t>
            </a:r>
            <a:r>
              <a:rPr sz="2000" spc="-30" dirty="0">
                <a:latin typeface="+mn-lt"/>
                <a:cs typeface="Century Gothic"/>
              </a:rPr>
              <a:t> </a:t>
            </a:r>
            <a:r>
              <a:rPr sz="2000" dirty="0">
                <a:latin typeface="+mn-lt"/>
                <a:cs typeface="Century Gothic"/>
              </a:rPr>
              <a:t>Blue</a:t>
            </a:r>
            <a:r>
              <a:rPr sz="2000" spc="-20" dirty="0">
                <a:latin typeface="+mn-lt"/>
                <a:cs typeface="Century Gothic"/>
              </a:rPr>
              <a:t> </a:t>
            </a:r>
            <a:r>
              <a:rPr sz="2000" dirty="0">
                <a:latin typeface="+mn-lt"/>
                <a:cs typeface="Century Gothic"/>
              </a:rPr>
              <a:t>(RGB)</a:t>
            </a:r>
            <a:r>
              <a:rPr sz="2000" spc="-15" dirty="0">
                <a:latin typeface="+mn-lt"/>
                <a:cs typeface="Century Gothic"/>
              </a:rPr>
              <a:t> </a:t>
            </a:r>
            <a:r>
              <a:rPr sz="2000" dirty="0">
                <a:latin typeface="+mn-lt"/>
                <a:cs typeface="Century Gothic"/>
              </a:rPr>
              <a:t>at</a:t>
            </a:r>
            <a:r>
              <a:rPr sz="2000" spc="-10" dirty="0">
                <a:latin typeface="+mn-lt"/>
                <a:cs typeface="Century Gothic"/>
              </a:rPr>
              <a:t> </a:t>
            </a:r>
            <a:r>
              <a:rPr sz="2000" dirty="0">
                <a:latin typeface="+mn-lt"/>
                <a:cs typeface="Century Gothic"/>
              </a:rPr>
              <a:t>10</a:t>
            </a:r>
            <a:r>
              <a:rPr sz="2000" spc="-10" dirty="0">
                <a:latin typeface="+mn-lt"/>
                <a:cs typeface="Century Gothic"/>
              </a:rPr>
              <a:t> meters</a:t>
            </a:r>
            <a:endParaRPr sz="2000" dirty="0">
              <a:latin typeface="+mn-lt"/>
              <a:cs typeface="Century Gothic"/>
            </a:endParaRPr>
          </a:p>
          <a:p>
            <a:pPr marL="837565" marR="5080" lvl="1" indent="-368300">
              <a:lnSpc>
                <a:spcPct val="100000"/>
              </a:lnSpc>
              <a:spcBef>
                <a:spcPts val="405"/>
              </a:spcBef>
              <a:buFont typeface="Arial"/>
              <a:buChar char="–"/>
              <a:tabLst>
                <a:tab pos="837565" algn="l"/>
                <a:tab pos="838200" algn="l"/>
              </a:tabLst>
            </a:pPr>
            <a:r>
              <a:rPr sz="2000" spc="-10" dirty="0">
                <a:latin typeface="+mn-lt"/>
                <a:cs typeface="Century Gothic"/>
              </a:rPr>
              <a:t>Near-</a:t>
            </a:r>
            <a:r>
              <a:rPr sz="2000" dirty="0">
                <a:latin typeface="+mn-lt"/>
                <a:cs typeface="Century Gothic"/>
              </a:rPr>
              <a:t>Infrared</a:t>
            </a:r>
            <a:r>
              <a:rPr sz="2000" spc="-30" dirty="0">
                <a:latin typeface="+mn-lt"/>
                <a:cs typeface="Century Gothic"/>
              </a:rPr>
              <a:t> </a:t>
            </a:r>
            <a:r>
              <a:rPr sz="2000" dirty="0">
                <a:latin typeface="+mn-lt"/>
                <a:cs typeface="Century Gothic"/>
              </a:rPr>
              <a:t>and</a:t>
            </a:r>
            <a:r>
              <a:rPr sz="2000" spc="-15" dirty="0">
                <a:latin typeface="+mn-lt"/>
                <a:cs typeface="Century Gothic"/>
              </a:rPr>
              <a:t> </a:t>
            </a:r>
            <a:r>
              <a:rPr sz="2000" dirty="0">
                <a:latin typeface="+mn-lt"/>
                <a:cs typeface="Century Gothic"/>
              </a:rPr>
              <a:t>Shortwave</a:t>
            </a:r>
            <a:r>
              <a:rPr sz="2000" spc="-25" dirty="0">
                <a:latin typeface="+mn-lt"/>
                <a:cs typeface="Century Gothic"/>
              </a:rPr>
              <a:t> </a:t>
            </a:r>
            <a:r>
              <a:rPr sz="2000" spc="-10" dirty="0">
                <a:latin typeface="+mn-lt"/>
                <a:cs typeface="Century Gothic"/>
              </a:rPr>
              <a:t>Infrared </a:t>
            </a:r>
            <a:r>
              <a:rPr sz="2000" dirty="0">
                <a:latin typeface="+mn-lt"/>
                <a:cs typeface="Century Gothic"/>
              </a:rPr>
              <a:t>at</a:t>
            </a:r>
            <a:r>
              <a:rPr sz="2000" spc="-10" dirty="0">
                <a:latin typeface="+mn-lt"/>
                <a:cs typeface="Century Gothic"/>
              </a:rPr>
              <a:t> </a:t>
            </a:r>
            <a:r>
              <a:rPr sz="2000" dirty="0">
                <a:latin typeface="+mn-lt"/>
                <a:cs typeface="Century Gothic"/>
              </a:rPr>
              <a:t>20</a:t>
            </a:r>
            <a:r>
              <a:rPr sz="2000" spc="10" dirty="0">
                <a:latin typeface="+mn-lt"/>
                <a:cs typeface="Century Gothic"/>
              </a:rPr>
              <a:t> </a:t>
            </a:r>
            <a:r>
              <a:rPr sz="2000" dirty="0">
                <a:latin typeface="+mn-lt"/>
                <a:cs typeface="Century Gothic"/>
              </a:rPr>
              <a:t>and</a:t>
            </a:r>
            <a:r>
              <a:rPr sz="2000" spc="-5" dirty="0">
                <a:latin typeface="+mn-lt"/>
                <a:cs typeface="Century Gothic"/>
              </a:rPr>
              <a:t> </a:t>
            </a:r>
            <a:r>
              <a:rPr sz="2000" dirty="0">
                <a:latin typeface="+mn-lt"/>
                <a:cs typeface="Century Gothic"/>
              </a:rPr>
              <a:t>60</a:t>
            </a:r>
            <a:r>
              <a:rPr sz="2000" spc="-5" dirty="0">
                <a:latin typeface="+mn-lt"/>
                <a:cs typeface="Century Gothic"/>
              </a:rPr>
              <a:t> </a:t>
            </a:r>
            <a:r>
              <a:rPr sz="2000" spc="-10" dirty="0">
                <a:latin typeface="+mn-lt"/>
                <a:cs typeface="Century Gothic"/>
              </a:rPr>
              <a:t>meters</a:t>
            </a:r>
            <a:endParaRPr sz="2000" dirty="0">
              <a:latin typeface="+mn-lt"/>
              <a:cs typeface="Century Gothic"/>
            </a:endParaRPr>
          </a:p>
          <a:p>
            <a:pPr marL="380365" indent="-368300">
              <a:lnSpc>
                <a:spcPct val="100000"/>
              </a:lnSpc>
              <a:spcBef>
                <a:spcPts val="795"/>
              </a:spcBef>
              <a:buSzPct val="110000"/>
              <a:buFont typeface="Arial"/>
              <a:buChar char="•"/>
              <a:tabLst>
                <a:tab pos="380365" algn="l"/>
                <a:tab pos="381000" algn="l"/>
              </a:tabLst>
            </a:pPr>
            <a:r>
              <a:rPr sz="2000" dirty="0">
                <a:latin typeface="+mn-lt"/>
                <a:cs typeface="Century Gothic"/>
              </a:rPr>
              <a:t>Revisit</a:t>
            </a:r>
            <a:r>
              <a:rPr sz="2000" spc="-10" dirty="0">
                <a:latin typeface="+mn-lt"/>
                <a:cs typeface="Century Gothic"/>
              </a:rPr>
              <a:t> </a:t>
            </a:r>
            <a:r>
              <a:rPr sz="2000" dirty="0">
                <a:latin typeface="+mn-lt"/>
                <a:cs typeface="Century Gothic"/>
              </a:rPr>
              <a:t>Time: ~5</a:t>
            </a:r>
            <a:r>
              <a:rPr sz="2000" spc="5" dirty="0">
                <a:latin typeface="+mn-lt"/>
                <a:cs typeface="Century Gothic"/>
              </a:rPr>
              <a:t> </a:t>
            </a:r>
            <a:r>
              <a:rPr sz="2000" spc="-20" dirty="0">
                <a:latin typeface="+mn-lt"/>
                <a:cs typeface="Century Gothic"/>
              </a:rPr>
              <a:t>days</a:t>
            </a:r>
            <a:endParaRPr sz="2000" dirty="0">
              <a:latin typeface="+mn-lt"/>
              <a:cs typeface="Century Gothic"/>
            </a:endParaRPr>
          </a:p>
          <a:p>
            <a:pPr marL="380365" marR="1054735" indent="-368300">
              <a:lnSpc>
                <a:spcPct val="100000"/>
              </a:lnSpc>
              <a:spcBef>
                <a:spcPts val="805"/>
              </a:spcBef>
              <a:buSzPct val="110000"/>
              <a:buFont typeface="Arial"/>
              <a:buChar char="•"/>
              <a:tabLst>
                <a:tab pos="380365" algn="l"/>
                <a:tab pos="381000" algn="l"/>
              </a:tabLst>
            </a:pPr>
            <a:r>
              <a:rPr sz="2000" dirty="0">
                <a:latin typeface="+mn-lt"/>
                <a:cs typeface="Century Gothic"/>
              </a:rPr>
              <a:t>Often</a:t>
            </a:r>
            <a:r>
              <a:rPr sz="2000" spc="-30" dirty="0">
                <a:latin typeface="+mn-lt"/>
                <a:cs typeface="Century Gothic"/>
              </a:rPr>
              <a:t> </a:t>
            </a:r>
            <a:r>
              <a:rPr sz="2000" dirty="0">
                <a:latin typeface="+mn-lt"/>
                <a:cs typeface="Century Gothic"/>
              </a:rPr>
              <a:t>combined</a:t>
            </a:r>
            <a:r>
              <a:rPr sz="2000" spc="-30" dirty="0">
                <a:latin typeface="+mn-lt"/>
                <a:cs typeface="Century Gothic"/>
              </a:rPr>
              <a:t> </a:t>
            </a:r>
            <a:r>
              <a:rPr sz="2000" dirty="0">
                <a:latin typeface="+mn-lt"/>
                <a:cs typeface="Century Gothic"/>
              </a:rPr>
              <a:t>with</a:t>
            </a:r>
            <a:r>
              <a:rPr sz="2000" spc="-25" dirty="0">
                <a:latin typeface="+mn-lt"/>
                <a:cs typeface="Century Gothic"/>
              </a:rPr>
              <a:t> </a:t>
            </a:r>
            <a:r>
              <a:rPr sz="2000" dirty="0">
                <a:latin typeface="+mn-lt"/>
                <a:cs typeface="Century Gothic"/>
              </a:rPr>
              <a:t>Landsat</a:t>
            </a:r>
            <a:r>
              <a:rPr sz="2000" spc="-25" dirty="0">
                <a:latin typeface="+mn-lt"/>
                <a:cs typeface="Century Gothic"/>
              </a:rPr>
              <a:t> for </a:t>
            </a:r>
            <a:r>
              <a:rPr sz="2000" spc="-10" dirty="0">
                <a:latin typeface="+mn-lt"/>
                <a:cs typeface="Century Gothic"/>
              </a:rPr>
              <a:t>continuity</a:t>
            </a:r>
            <a:endParaRPr sz="2000" dirty="0">
              <a:latin typeface="+mn-lt"/>
              <a:cs typeface="Century Gothic"/>
            </a:endParaRPr>
          </a:p>
          <a:p>
            <a:pPr marL="837565" marR="295910" lvl="1" indent="-368300">
              <a:lnSpc>
                <a:spcPct val="100000"/>
              </a:lnSpc>
              <a:spcBef>
                <a:spcPts val="395"/>
              </a:spcBef>
              <a:buClr>
                <a:srgbClr val="000000"/>
              </a:buClr>
              <a:buFont typeface="Arial"/>
              <a:buChar char="–"/>
              <a:tabLst>
                <a:tab pos="837565" algn="l"/>
                <a:tab pos="838200" algn="l"/>
              </a:tabLst>
            </a:pPr>
            <a:r>
              <a:rPr sz="2000" u="sng" dirty="0">
                <a:solidFill>
                  <a:srgbClr val="126C9A"/>
                </a:solidFill>
                <a:uFill>
                  <a:solidFill>
                    <a:srgbClr val="126C9A"/>
                  </a:solidFill>
                </a:uFill>
                <a:latin typeface="+mn-lt"/>
                <a:cs typeface="Century Gothic"/>
                <a:hlinkClick r:id="rId2"/>
              </a:rPr>
              <a:t>Harmonized</a:t>
            </a:r>
            <a:r>
              <a:rPr sz="2000" u="sng" spc="-25" dirty="0">
                <a:solidFill>
                  <a:srgbClr val="126C9A"/>
                </a:solidFill>
                <a:uFill>
                  <a:solidFill>
                    <a:srgbClr val="126C9A"/>
                  </a:solidFill>
                </a:uFill>
                <a:latin typeface="+mn-lt"/>
                <a:cs typeface="Century Gothic"/>
                <a:hlinkClick r:id="rId2"/>
              </a:rPr>
              <a:t> </a:t>
            </a:r>
            <a:r>
              <a:rPr sz="2000" u="sng" spc="-10" dirty="0">
                <a:solidFill>
                  <a:srgbClr val="126C9A"/>
                </a:solidFill>
                <a:uFill>
                  <a:solidFill>
                    <a:srgbClr val="126C9A"/>
                  </a:solidFill>
                </a:uFill>
                <a:latin typeface="+mn-lt"/>
                <a:cs typeface="Century Gothic"/>
                <a:hlinkClick r:id="rId2"/>
              </a:rPr>
              <a:t>Sentinel-</a:t>
            </a:r>
            <a:r>
              <a:rPr sz="2000" u="sng" dirty="0">
                <a:solidFill>
                  <a:srgbClr val="126C9A"/>
                </a:solidFill>
                <a:uFill>
                  <a:solidFill>
                    <a:srgbClr val="126C9A"/>
                  </a:solidFill>
                </a:uFill>
                <a:latin typeface="+mn-lt"/>
                <a:cs typeface="Century Gothic"/>
                <a:hlinkClick r:id="rId2"/>
              </a:rPr>
              <a:t>2</a:t>
            </a:r>
            <a:r>
              <a:rPr sz="2000" u="sng" spc="-15" dirty="0">
                <a:solidFill>
                  <a:srgbClr val="126C9A"/>
                </a:solidFill>
                <a:uFill>
                  <a:solidFill>
                    <a:srgbClr val="126C9A"/>
                  </a:solidFill>
                </a:uFill>
                <a:latin typeface="+mn-lt"/>
                <a:cs typeface="Century Gothic"/>
                <a:hlinkClick r:id="rId2"/>
              </a:rPr>
              <a:t> </a:t>
            </a:r>
            <a:r>
              <a:rPr sz="2000" u="sng" dirty="0">
                <a:solidFill>
                  <a:srgbClr val="126C9A"/>
                </a:solidFill>
                <a:uFill>
                  <a:solidFill>
                    <a:srgbClr val="126C9A"/>
                  </a:solidFill>
                </a:uFill>
                <a:latin typeface="+mn-lt"/>
                <a:cs typeface="Century Gothic"/>
                <a:hlinkClick r:id="rId2"/>
              </a:rPr>
              <a:t>and</a:t>
            </a:r>
            <a:r>
              <a:rPr sz="2000" u="sng" spc="-15" dirty="0">
                <a:solidFill>
                  <a:srgbClr val="126C9A"/>
                </a:solidFill>
                <a:uFill>
                  <a:solidFill>
                    <a:srgbClr val="126C9A"/>
                  </a:solidFill>
                </a:uFill>
                <a:latin typeface="+mn-lt"/>
                <a:cs typeface="Century Gothic"/>
                <a:hlinkClick r:id="rId2"/>
              </a:rPr>
              <a:t> </a:t>
            </a:r>
            <a:r>
              <a:rPr sz="2000" u="sng" spc="-10" dirty="0">
                <a:solidFill>
                  <a:srgbClr val="126C9A"/>
                </a:solidFill>
                <a:uFill>
                  <a:solidFill>
                    <a:srgbClr val="126C9A"/>
                  </a:solidFill>
                </a:uFill>
                <a:latin typeface="+mn-lt"/>
                <a:cs typeface="Century Gothic"/>
                <a:hlinkClick r:id="rId2"/>
              </a:rPr>
              <a:t>Landsat</a:t>
            </a:r>
            <a:r>
              <a:rPr sz="2000" spc="-10" dirty="0">
                <a:solidFill>
                  <a:srgbClr val="126C9A"/>
                </a:solidFill>
                <a:latin typeface="+mn-lt"/>
                <a:cs typeface="Century Gothic"/>
              </a:rPr>
              <a:t> </a:t>
            </a:r>
            <a:r>
              <a:rPr sz="2000" dirty="0">
                <a:latin typeface="+mn-lt"/>
                <a:cs typeface="Century Gothic"/>
              </a:rPr>
              <a:t>surface</a:t>
            </a:r>
            <a:r>
              <a:rPr sz="2000" spc="-45" dirty="0">
                <a:latin typeface="+mn-lt"/>
                <a:cs typeface="Century Gothic"/>
              </a:rPr>
              <a:t> </a:t>
            </a:r>
            <a:r>
              <a:rPr sz="2000" dirty="0">
                <a:latin typeface="+mn-lt"/>
                <a:cs typeface="Century Gothic"/>
              </a:rPr>
              <a:t>reflectance</a:t>
            </a:r>
            <a:r>
              <a:rPr sz="2000" spc="-45" dirty="0">
                <a:latin typeface="+mn-lt"/>
                <a:cs typeface="Century Gothic"/>
              </a:rPr>
              <a:t> </a:t>
            </a:r>
            <a:r>
              <a:rPr sz="2000" spc="-10" dirty="0">
                <a:latin typeface="+mn-lt"/>
                <a:cs typeface="Century Gothic"/>
              </a:rPr>
              <a:t>products available</a:t>
            </a:r>
            <a:endParaRPr sz="2000" dirty="0">
              <a:latin typeface="+mn-lt"/>
              <a:cs typeface="Century Gothic"/>
            </a:endParaRPr>
          </a:p>
        </p:txBody>
      </p:sp>
      <p:pic>
        <p:nvPicPr>
          <p:cNvPr id="4" name="object 4"/>
          <p:cNvPicPr>
            <a:picLocks noChangeAspect="1"/>
          </p:cNvPicPr>
          <p:nvPr/>
        </p:nvPicPr>
        <p:blipFill>
          <a:blip r:embed="rId3" cstate="print"/>
          <a:stretch>
            <a:fillRect/>
          </a:stretch>
        </p:blipFill>
        <p:spPr>
          <a:xfrm>
            <a:off x="4953000" y="1424087"/>
            <a:ext cx="3820477" cy="3600450"/>
          </a:xfrm>
          <a:prstGeom prst="rect">
            <a:avLst/>
          </a:prstGeom>
        </p:spPr>
      </p:pic>
      <p:sp>
        <p:nvSpPr>
          <p:cNvPr id="5" name="object 5"/>
          <p:cNvSpPr txBox="1"/>
          <p:nvPr/>
        </p:nvSpPr>
        <p:spPr>
          <a:xfrm>
            <a:off x="4953000" y="5139652"/>
            <a:ext cx="3816985" cy="391160"/>
          </a:xfrm>
          <a:prstGeom prst="rect">
            <a:avLst/>
          </a:prstGeom>
        </p:spPr>
        <p:txBody>
          <a:bodyPr vert="horz" wrap="square" lIns="0" tIns="12700" rIns="0" bIns="0" rtlCol="0">
            <a:spAutoFit/>
          </a:bodyPr>
          <a:lstStyle/>
          <a:p>
            <a:pPr marL="12700" marR="5080">
              <a:lnSpc>
                <a:spcPct val="100000"/>
              </a:lnSpc>
              <a:spcBef>
                <a:spcPts val="100"/>
              </a:spcBef>
            </a:pPr>
            <a:r>
              <a:rPr sz="1200" dirty="0">
                <a:latin typeface="Century Gothic"/>
                <a:cs typeface="Century Gothic"/>
              </a:rPr>
              <a:t>Composite</a:t>
            </a:r>
            <a:r>
              <a:rPr sz="1200" spc="-5" dirty="0">
                <a:latin typeface="Century Gothic"/>
                <a:cs typeface="Century Gothic"/>
              </a:rPr>
              <a:t> </a:t>
            </a:r>
            <a:r>
              <a:rPr sz="1200" spc="-10" dirty="0">
                <a:latin typeface="Century Gothic"/>
                <a:cs typeface="Century Gothic"/>
              </a:rPr>
              <a:t>Sentinel-</a:t>
            </a:r>
            <a:r>
              <a:rPr sz="1200" dirty="0">
                <a:latin typeface="Century Gothic"/>
                <a:cs typeface="Century Gothic"/>
              </a:rPr>
              <a:t>2</a:t>
            </a:r>
            <a:r>
              <a:rPr sz="1200" spc="5" dirty="0">
                <a:latin typeface="Century Gothic"/>
                <a:cs typeface="Century Gothic"/>
              </a:rPr>
              <a:t> </a:t>
            </a:r>
            <a:r>
              <a:rPr sz="1200" dirty="0">
                <a:latin typeface="Century Gothic"/>
                <a:cs typeface="Century Gothic"/>
              </a:rPr>
              <a:t>image</a:t>
            </a:r>
            <a:r>
              <a:rPr sz="1200" spc="5" dirty="0">
                <a:latin typeface="Century Gothic"/>
                <a:cs typeface="Century Gothic"/>
              </a:rPr>
              <a:t> </a:t>
            </a:r>
            <a:r>
              <a:rPr sz="1200" dirty="0">
                <a:latin typeface="Century Gothic"/>
                <a:cs typeface="Century Gothic"/>
              </a:rPr>
              <a:t>of</a:t>
            </a:r>
            <a:r>
              <a:rPr sz="1200" spc="15" dirty="0">
                <a:latin typeface="Century Gothic"/>
                <a:cs typeface="Century Gothic"/>
              </a:rPr>
              <a:t> </a:t>
            </a:r>
            <a:r>
              <a:rPr sz="1200" dirty="0">
                <a:latin typeface="Century Gothic"/>
                <a:cs typeface="Century Gothic"/>
              </a:rPr>
              <a:t>forests</a:t>
            </a:r>
            <a:r>
              <a:rPr sz="1200" spc="10" dirty="0">
                <a:latin typeface="Century Gothic"/>
                <a:cs typeface="Century Gothic"/>
              </a:rPr>
              <a:t> </a:t>
            </a:r>
            <a:r>
              <a:rPr sz="1200" dirty="0">
                <a:latin typeface="Century Gothic"/>
                <a:cs typeface="Century Gothic"/>
              </a:rPr>
              <a:t>converted</a:t>
            </a:r>
            <a:r>
              <a:rPr sz="1200" spc="15" dirty="0">
                <a:latin typeface="Century Gothic"/>
                <a:cs typeface="Century Gothic"/>
              </a:rPr>
              <a:t> </a:t>
            </a:r>
            <a:r>
              <a:rPr sz="1200" spc="-25" dirty="0">
                <a:latin typeface="Century Gothic"/>
                <a:cs typeface="Century Gothic"/>
              </a:rPr>
              <a:t>to </a:t>
            </a:r>
            <a:r>
              <a:rPr sz="1200" dirty="0">
                <a:latin typeface="Century Gothic"/>
                <a:cs typeface="Century Gothic"/>
              </a:rPr>
              <a:t>farmland</a:t>
            </a:r>
            <a:r>
              <a:rPr sz="1200" spc="-5" dirty="0">
                <a:latin typeface="Century Gothic"/>
                <a:cs typeface="Century Gothic"/>
              </a:rPr>
              <a:t> </a:t>
            </a:r>
            <a:r>
              <a:rPr sz="1200" dirty="0">
                <a:latin typeface="Century Gothic"/>
                <a:cs typeface="Century Gothic"/>
              </a:rPr>
              <a:t>in</a:t>
            </a:r>
            <a:r>
              <a:rPr sz="1200" spc="-10" dirty="0">
                <a:latin typeface="Century Gothic"/>
                <a:cs typeface="Century Gothic"/>
              </a:rPr>
              <a:t> </a:t>
            </a:r>
            <a:r>
              <a:rPr sz="1200" dirty="0">
                <a:latin typeface="Century Gothic"/>
                <a:cs typeface="Century Gothic"/>
              </a:rPr>
              <a:t>Brazil,</a:t>
            </a:r>
            <a:r>
              <a:rPr sz="1200" spc="-10" dirty="0">
                <a:latin typeface="Century Gothic"/>
                <a:cs typeface="Century Gothic"/>
              </a:rPr>
              <a:t> </a:t>
            </a:r>
            <a:r>
              <a:rPr sz="1200" dirty="0">
                <a:latin typeface="Century Gothic"/>
                <a:cs typeface="Century Gothic"/>
              </a:rPr>
              <a:t>2019.</a:t>
            </a:r>
            <a:r>
              <a:rPr sz="1200" spc="-15" dirty="0">
                <a:latin typeface="Century Gothic"/>
                <a:cs typeface="Century Gothic"/>
              </a:rPr>
              <a:t> </a:t>
            </a:r>
            <a:r>
              <a:rPr sz="1200" dirty="0">
                <a:latin typeface="Century Gothic"/>
                <a:cs typeface="Century Gothic"/>
              </a:rPr>
              <a:t>Image</a:t>
            </a:r>
            <a:r>
              <a:rPr sz="1200" spc="10" dirty="0">
                <a:latin typeface="Century Gothic"/>
                <a:cs typeface="Century Gothic"/>
              </a:rPr>
              <a:t> </a:t>
            </a:r>
            <a:r>
              <a:rPr sz="1200" dirty="0">
                <a:latin typeface="Century Gothic"/>
                <a:cs typeface="Century Gothic"/>
              </a:rPr>
              <a:t>Credit:</a:t>
            </a:r>
            <a:r>
              <a:rPr sz="1200" spc="5" dirty="0">
                <a:latin typeface="Century Gothic"/>
                <a:cs typeface="Century Gothic"/>
              </a:rPr>
              <a:t> </a:t>
            </a:r>
            <a:r>
              <a:rPr sz="1200" u="sng" spc="-25" dirty="0">
                <a:solidFill>
                  <a:srgbClr val="126C9A"/>
                </a:solidFill>
                <a:uFill>
                  <a:solidFill>
                    <a:srgbClr val="126C9A"/>
                  </a:solidFill>
                </a:uFill>
                <a:latin typeface="Century Gothic"/>
                <a:cs typeface="Century Gothic"/>
                <a:hlinkClick r:id="rId4"/>
              </a:rPr>
              <a:t>ESA</a:t>
            </a:r>
            <a:endParaRPr sz="1200" dirty="0">
              <a:latin typeface="Century Gothic"/>
              <a:cs typeface="Century Gothic"/>
            </a:endParaRPr>
          </a:p>
        </p:txBody>
      </p:sp>
    </p:spTree>
    <p:extLst>
      <p:ext uri="{BB962C8B-B14F-4D97-AF65-F5344CB8AC3E}">
        <p14:creationId xmlns:p14="http://schemas.microsoft.com/office/powerpoint/2010/main" val="40907961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2"/>
                </a:solidFill>
              </a:rPr>
              <a:t>EO-1 Hyperion</a:t>
            </a:r>
          </a:p>
        </p:txBody>
      </p:sp>
      <p:sp>
        <p:nvSpPr>
          <p:cNvPr id="4" name="object 3"/>
          <p:cNvSpPr txBox="1"/>
          <p:nvPr/>
        </p:nvSpPr>
        <p:spPr>
          <a:xfrm>
            <a:off x="259710" y="1651016"/>
            <a:ext cx="3534410" cy="2885405"/>
          </a:xfrm>
          <a:prstGeom prst="rect">
            <a:avLst/>
          </a:prstGeom>
        </p:spPr>
        <p:txBody>
          <a:bodyPr vert="horz" wrap="square" lIns="0" tIns="114300" rIns="0" bIns="0" rtlCol="0">
            <a:spAutoFit/>
          </a:bodyPr>
          <a:lstStyle/>
          <a:p>
            <a:pPr marL="380365" indent="-368300">
              <a:lnSpc>
                <a:spcPct val="100000"/>
              </a:lnSpc>
              <a:spcBef>
                <a:spcPts val="900"/>
              </a:spcBef>
              <a:buFont typeface="Arial"/>
              <a:buChar char="•"/>
              <a:tabLst>
                <a:tab pos="380365" algn="l"/>
                <a:tab pos="381000" algn="l"/>
              </a:tabLst>
            </a:pPr>
            <a:r>
              <a:rPr sz="2000" dirty="0">
                <a:latin typeface="+mn-lt"/>
                <a:cs typeface="Century Gothic"/>
              </a:rPr>
              <a:t>Date</a:t>
            </a:r>
            <a:r>
              <a:rPr sz="2000" spc="-10" dirty="0">
                <a:latin typeface="+mn-lt"/>
                <a:cs typeface="Century Gothic"/>
              </a:rPr>
              <a:t> </a:t>
            </a:r>
            <a:r>
              <a:rPr sz="2000" dirty="0">
                <a:latin typeface="+mn-lt"/>
                <a:cs typeface="Century Gothic"/>
              </a:rPr>
              <a:t>Range:</a:t>
            </a:r>
            <a:r>
              <a:rPr sz="2000" spc="-10" dirty="0">
                <a:latin typeface="+mn-lt"/>
                <a:cs typeface="Century Gothic"/>
              </a:rPr>
              <a:t> 2000-</a:t>
            </a:r>
            <a:r>
              <a:rPr sz="2000" spc="-20" dirty="0">
                <a:latin typeface="+mn-lt"/>
                <a:cs typeface="Century Gothic"/>
              </a:rPr>
              <a:t>2017</a:t>
            </a:r>
            <a:endParaRPr sz="2000" dirty="0">
              <a:latin typeface="+mn-lt"/>
              <a:cs typeface="Century Gothic"/>
            </a:endParaRPr>
          </a:p>
          <a:p>
            <a:pPr marL="380365" indent="-368300">
              <a:lnSpc>
                <a:spcPct val="100000"/>
              </a:lnSpc>
              <a:spcBef>
                <a:spcPts val="800"/>
              </a:spcBef>
              <a:buFont typeface="Arial"/>
              <a:buChar char="•"/>
              <a:tabLst>
                <a:tab pos="380365" algn="l"/>
                <a:tab pos="381000" algn="l"/>
              </a:tabLst>
            </a:pPr>
            <a:r>
              <a:rPr sz="2000" dirty="0">
                <a:latin typeface="+mn-lt"/>
                <a:cs typeface="Century Gothic"/>
              </a:rPr>
              <a:t>220</a:t>
            </a:r>
            <a:r>
              <a:rPr sz="2000" spc="-20" dirty="0">
                <a:latin typeface="+mn-lt"/>
                <a:cs typeface="Century Gothic"/>
              </a:rPr>
              <a:t> </a:t>
            </a:r>
            <a:r>
              <a:rPr sz="2000" dirty="0">
                <a:latin typeface="+mn-lt"/>
                <a:cs typeface="Century Gothic"/>
              </a:rPr>
              <a:t>spectral</a:t>
            </a:r>
            <a:r>
              <a:rPr sz="2000" spc="-20" dirty="0">
                <a:latin typeface="+mn-lt"/>
                <a:cs typeface="Century Gothic"/>
              </a:rPr>
              <a:t> </a:t>
            </a:r>
            <a:r>
              <a:rPr sz="2000" spc="-10" dirty="0">
                <a:latin typeface="+mn-lt"/>
                <a:cs typeface="Century Gothic"/>
              </a:rPr>
              <a:t>bands</a:t>
            </a:r>
            <a:endParaRPr sz="2000" dirty="0">
              <a:latin typeface="+mn-lt"/>
              <a:cs typeface="Century Gothic"/>
            </a:endParaRPr>
          </a:p>
          <a:p>
            <a:pPr marL="380365" indent="-368300">
              <a:lnSpc>
                <a:spcPct val="100000"/>
              </a:lnSpc>
              <a:spcBef>
                <a:spcPts val="800"/>
              </a:spcBef>
              <a:buFont typeface="Arial"/>
              <a:buChar char="•"/>
              <a:tabLst>
                <a:tab pos="380365" algn="l"/>
                <a:tab pos="381000" algn="l"/>
              </a:tabLst>
            </a:pPr>
            <a:r>
              <a:rPr sz="2000" dirty="0">
                <a:latin typeface="+mn-lt"/>
                <a:cs typeface="Century Gothic"/>
              </a:rPr>
              <a:t>357</a:t>
            </a:r>
            <a:r>
              <a:rPr sz="2000" spc="-5" dirty="0">
                <a:latin typeface="+mn-lt"/>
                <a:cs typeface="Century Gothic"/>
              </a:rPr>
              <a:t> </a:t>
            </a:r>
            <a:r>
              <a:rPr sz="2000" dirty="0">
                <a:latin typeface="+mn-lt"/>
                <a:cs typeface="Century Gothic"/>
              </a:rPr>
              <a:t>to</a:t>
            </a:r>
            <a:r>
              <a:rPr sz="2000" spc="-10" dirty="0">
                <a:latin typeface="+mn-lt"/>
                <a:cs typeface="Century Gothic"/>
              </a:rPr>
              <a:t> </a:t>
            </a:r>
            <a:r>
              <a:rPr sz="2000" dirty="0">
                <a:latin typeface="+mn-lt"/>
                <a:cs typeface="Century Gothic"/>
              </a:rPr>
              <a:t>2567</a:t>
            </a:r>
            <a:r>
              <a:rPr sz="2000" spc="15" dirty="0">
                <a:latin typeface="+mn-lt"/>
                <a:cs typeface="Century Gothic"/>
              </a:rPr>
              <a:t> </a:t>
            </a:r>
            <a:r>
              <a:rPr sz="2000" spc="-35" dirty="0">
                <a:latin typeface="+mn-lt"/>
                <a:cs typeface="Century Gothic"/>
              </a:rPr>
              <a:t>nm</a:t>
            </a:r>
            <a:endParaRPr sz="2000" dirty="0">
              <a:latin typeface="+mn-lt"/>
              <a:cs typeface="Century Gothic"/>
            </a:endParaRPr>
          </a:p>
          <a:p>
            <a:pPr marL="380365" indent="-368300">
              <a:lnSpc>
                <a:spcPct val="100000"/>
              </a:lnSpc>
              <a:spcBef>
                <a:spcPts val="800"/>
              </a:spcBef>
              <a:buFont typeface="Arial"/>
              <a:buChar char="•"/>
              <a:tabLst>
                <a:tab pos="380365" algn="l"/>
                <a:tab pos="381000" algn="l"/>
              </a:tabLst>
            </a:pPr>
            <a:r>
              <a:rPr sz="2000" dirty="0">
                <a:latin typeface="+mn-lt"/>
                <a:cs typeface="Century Gothic"/>
              </a:rPr>
              <a:t>10 nm </a:t>
            </a:r>
            <a:r>
              <a:rPr sz="2000" spc="-10" dirty="0">
                <a:latin typeface="+mn-lt"/>
                <a:cs typeface="Century Gothic"/>
              </a:rPr>
              <a:t>bandwidth</a:t>
            </a:r>
            <a:endParaRPr sz="2000" dirty="0">
              <a:latin typeface="+mn-lt"/>
              <a:cs typeface="Century Gothic"/>
            </a:endParaRPr>
          </a:p>
          <a:p>
            <a:pPr marL="380365" indent="-368300">
              <a:lnSpc>
                <a:spcPct val="100000"/>
              </a:lnSpc>
              <a:spcBef>
                <a:spcPts val="800"/>
              </a:spcBef>
              <a:buFont typeface="Arial"/>
              <a:buChar char="•"/>
              <a:tabLst>
                <a:tab pos="380365" algn="l"/>
                <a:tab pos="381000" algn="l"/>
              </a:tabLst>
            </a:pPr>
            <a:r>
              <a:rPr sz="2000" dirty="0">
                <a:latin typeface="+mn-lt"/>
                <a:cs typeface="Century Gothic"/>
              </a:rPr>
              <a:t>30</a:t>
            </a:r>
            <a:r>
              <a:rPr sz="2000" spc="-10" dirty="0">
                <a:latin typeface="+mn-lt"/>
                <a:cs typeface="Century Gothic"/>
              </a:rPr>
              <a:t> </a:t>
            </a:r>
            <a:r>
              <a:rPr sz="2000" dirty="0">
                <a:latin typeface="+mn-lt"/>
                <a:cs typeface="Century Gothic"/>
              </a:rPr>
              <a:t>m</a:t>
            </a:r>
            <a:r>
              <a:rPr sz="2000" spc="-10" dirty="0">
                <a:latin typeface="+mn-lt"/>
                <a:cs typeface="Century Gothic"/>
              </a:rPr>
              <a:t> </a:t>
            </a:r>
            <a:r>
              <a:rPr sz="2000" dirty="0">
                <a:latin typeface="+mn-lt"/>
                <a:cs typeface="Century Gothic"/>
              </a:rPr>
              <a:t>spatial</a:t>
            </a:r>
            <a:r>
              <a:rPr sz="2000" spc="-20" dirty="0">
                <a:latin typeface="+mn-lt"/>
                <a:cs typeface="Century Gothic"/>
              </a:rPr>
              <a:t> </a:t>
            </a:r>
            <a:r>
              <a:rPr sz="2000" spc="-10" dirty="0">
                <a:latin typeface="+mn-lt"/>
                <a:cs typeface="Century Gothic"/>
              </a:rPr>
              <a:t>resolution</a:t>
            </a:r>
            <a:endParaRPr sz="2000" dirty="0">
              <a:latin typeface="+mn-lt"/>
              <a:cs typeface="Century Gothic"/>
            </a:endParaRPr>
          </a:p>
          <a:p>
            <a:pPr marL="380365" indent="-368300">
              <a:lnSpc>
                <a:spcPct val="100000"/>
              </a:lnSpc>
              <a:spcBef>
                <a:spcPts val="800"/>
              </a:spcBef>
              <a:buFont typeface="Arial"/>
              <a:buChar char="•"/>
              <a:tabLst>
                <a:tab pos="380365" algn="l"/>
                <a:tab pos="381000" algn="l"/>
              </a:tabLst>
            </a:pPr>
            <a:r>
              <a:rPr sz="2000" dirty="0">
                <a:latin typeface="+mn-lt"/>
                <a:cs typeface="Century Gothic"/>
              </a:rPr>
              <a:t>7.75</a:t>
            </a:r>
            <a:r>
              <a:rPr sz="2000" spc="5" dirty="0">
                <a:latin typeface="+mn-lt"/>
                <a:cs typeface="Century Gothic"/>
              </a:rPr>
              <a:t> </a:t>
            </a:r>
            <a:r>
              <a:rPr sz="2000" dirty="0">
                <a:latin typeface="+mn-lt"/>
                <a:cs typeface="Century Gothic"/>
              </a:rPr>
              <a:t>km</a:t>
            </a:r>
            <a:r>
              <a:rPr sz="2000" spc="-15" dirty="0">
                <a:latin typeface="+mn-lt"/>
                <a:cs typeface="Century Gothic"/>
              </a:rPr>
              <a:t> </a:t>
            </a:r>
            <a:r>
              <a:rPr sz="2000" spc="-10" dirty="0">
                <a:latin typeface="+mn-lt"/>
                <a:cs typeface="Century Gothic"/>
              </a:rPr>
              <a:t>swath</a:t>
            </a:r>
            <a:endParaRPr sz="2000" dirty="0">
              <a:latin typeface="+mn-lt"/>
              <a:cs typeface="Century Gothic"/>
            </a:endParaRPr>
          </a:p>
          <a:p>
            <a:pPr marL="380365" indent="-368300">
              <a:lnSpc>
                <a:spcPct val="100000"/>
              </a:lnSpc>
              <a:spcBef>
                <a:spcPts val="800"/>
              </a:spcBef>
              <a:buFont typeface="Arial"/>
              <a:buChar char="•"/>
              <a:tabLst>
                <a:tab pos="380365" algn="l"/>
                <a:tab pos="381000" algn="l"/>
              </a:tabLst>
            </a:pPr>
            <a:r>
              <a:rPr sz="2000" spc="-10" dirty="0">
                <a:latin typeface="+mn-lt"/>
                <a:cs typeface="Century Gothic"/>
              </a:rPr>
              <a:t>12-</a:t>
            </a:r>
            <a:r>
              <a:rPr sz="2000" spc="-25" dirty="0">
                <a:latin typeface="+mn-lt"/>
                <a:cs typeface="Century Gothic"/>
              </a:rPr>
              <a:t>bit</a:t>
            </a:r>
            <a:endParaRPr sz="2000" dirty="0">
              <a:latin typeface="+mn-lt"/>
              <a:cs typeface="Century Gothic"/>
            </a:endParaRPr>
          </a:p>
        </p:txBody>
      </p:sp>
      <p:grpSp>
        <p:nvGrpSpPr>
          <p:cNvPr id="5" name="object 4"/>
          <p:cNvGrpSpPr>
            <a:grpSpLocks noChangeAspect="1"/>
          </p:cNvGrpSpPr>
          <p:nvPr/>
        </p:nvGrpSpPr>
        <p:grpSpPr>
          <a:xfrm>
            <a:off x="4724400" y="1058369"/>
            <a:ext cx="4264819" cy="3599972"/>
            <a:chOff x="5503164" y="305045"/>
            <a:chExt cx="5686425" cy="4799965"/>
          </a:xfrm>
        </p:grpSpPr>
        <p:pic>
          <p:nvPicPr>
            <p:cNvPr id="6" name="object 5"/>
            <p:cNvPicPr/>
            <p:nvPr/>
          </p:nvPicPr>
          <p:blipFill>
            <a:blip r:embed="rId2" cstate="print"/>
            <a:stretch>
              <a:fillRect/>
            </a:stretch>
          </p:blipFill>
          <p:spPr>
            <a:xfrm>
              <a:off x="5558525" y="305045"/>
              <a:ext cx="4186692" cy="2961464"/>
            </a:xfrm>
            <a:prstGeom prst="rect">
              <a:avLst/>
            </a:prstGeom>
          </p:spPr>
        </p:pic>
        <p:pic>
          <p:nvPicPr>
            <p:cNvPr id="7" name="object 6"/>
            <p:cNvPicPr/>
            <p:nvPr/>
          </p:nvPicPr>
          <p:blipFill>
            <a:blip r:embed="rId3" cstate="print"/>
            <a:stretch>
              <a:fillRect/>
            </a:stretch>
          </p:blipFill>
          <p:spPr>
            <a:xfrm>
              <a:off x="5503164" y="3093719"/>
              <a:ext cx="5686044" cy="2010917"/>
            </a:xfrm>
            <a:prstGeom prst="rect">
              <a:avLst/>
            </a:prstGeom>
          </p:spPr>
        </p:pic>
      </p:grpSp>
      <p:pic>
        <p:nvPicPr>
          <p:cNvPr id="8" name="object 7"/>
          <p:cNvPicPr>
            <a:picLocks noChangeAspect="1"/>
          </p:cNvPicPr>
          <p:nvPr/>
        </p:nvPicPr>
        <p:blipFill>
          <a:blip r:embed="rId4" cstate="print"/>
          <a:stretch>
            <a:fillRect/>
          </a:stretch>
        </p:blipFill>
        <p:spPr>
          <a:xfrm>
            <a:off x="4049905" y="1143000"/>
            <a:ext cx="377190" cy="4572000"/>
          </a:xfrm>
          <a:prstGeom prst="rect">
            <a:avLst/>
          </a:prstGeom>
        </p:spPr>
      </p:pic>
      <p:sp>
        <p:nvSpPr>
          <p:cNvPr id="9" name="object 8"/>
          <p:cNvSpPr txBox="1"/>
          <p:nvPr/>
        </p:nvSpPr>
        <p:spPr>
          <a:xfrm>
            <a:off x="4800600" y="4800600"/>
            <a:ext cx="3886200" cy="751488"/>
          </a:xfrm>
          <a:prstGeom prst="rect">
            <a:avLst/>
          </a:prstGeom>
        </p:spPr>
        <p:txBody>
          <a:bodyPr vert="horz" wrap="square" lIns="0" tIns="12700" rIns="0" bIns="0" rtlCol="0">
            <a:spAutoFit/>
          </a:bodyPr>
          <a:lstStyle/>
          <a:p>
            <a:pPr marL="12700" marR="5080">
              <a:lnSpc>
                <a:spcPct val="100000"/>
              </a:lnSpc>
              <a:spcBef>
                <a:spcPts val="100"/>
              </a:spcBef>
            </a:pPr>
            <a:r>
              <a:rPr sz="1200" dirty="0">
                <a:latin typeface="+mn-lt"/>
                <a:cs typeface="Century Gothic"/>
              </a:rPr>
              <a:t>Hyperion</a:t>
            </a:r>
            <a:r>
              <a:rPr sz="1200" spc="-20" dirty="0">
                <a:latin typeface="+mn-lt"/>
                <a:cs typeface="Century Gothic"/>
              </a:rPr>
              <a:t> </a:t>
            </a:r>
            <a:r>
              <a:rPr sz="1200" dirty="0">
                <a:latin typeface="+mn-lt"/>
                <a:cs typeface="Century Gothic"/>
              </a:rPr>
              <a:t>image</a:t>
            </a:r>
            <a:r>
              <a:rPr sz="1200" spc="-30" dirty="0">
                <a:latin typeface="+mn-lt"/>
                <a:cs typeface="Century Gothic"/>
              </a:rPr>
              <a:t> </a:t>
            </a:r>
            <a:r>
              <a:rPr sz="1200" dirty="0">
                <a:latin typeface="+mn-lt"/>
                <a:cs typeface="Century Gothic"/>
              </a:rPr>
              <a:t>of</a:t>
            </a:r>
            <a:r>
              <a:rPr sz="1200" spc="-15" dirty="0">
                <a:latin typeface="+mn-lt"/>
                <a:cs typeface="Century Gothic"/>
              </a:rPr>
              <a:t> </a:t>
            </a:r>
            <a:r>
              <a:rPr sz="1200" dirty="0">
                <a:latin typeface="+mn-lt"/>
                <a:cs typeface="Century Gothic"/>
              </a:rPr>
              <a:t>Mount.</a:t>
            </a:r>
            <a:r>
              <a:rPr sz="1200" spc="-35" dirty="0">
                <a:latin typeface="+mn-lt"/>
                <a:cs typeface="Century Gothic"/>
              </a:rPr>
              <a:t> </a:t>
            </a:r>
            <a:r>
              <a:rPr sz="1200" dirty="0">
                <a:latin typeface="+mn-lt"/>
                <a:cs typeface="Century Gothic"/>
              </a:rPr>
              <a:t>Fuji,</a:t>
            </a:r>
            <a:r>
              <a:rPr sz="1200" spc="-15" dirty="0">
                <a:latin typeface="+mn-lt"/>
                <a:cs typeface="Century Gothic"/>
              </a:rPr>
              <a:t> </a:t>
            </a:r>
            <a:r>
              <a:rPr sz="1200" dirty="0">
                <a:latin typeface="+mn-lt"/>
                <a:cs typeface="Century Gothic"/>
              </a:rPr>
              <a:t>2000</a:t>
            </a:r>
            <a:r>
              <a:rPr sz="1200" spc="-30" dirty="0">
                <a:latin typeface="+mn-lt"/>
                <a:cs typeface="Century Gothic"/>
              </a:rPr>
              <a:t> </a:t>
            </a:r>
            <a:r>
              <a:rPr sz="1200" dirty="0">
                <a:latin typeface="+mn-lt"/>
                <a:cs typeface="Century Gothic"/>
              </a:rPr>
              <a:t>(left),</a:t>
            </a:r>
            <a:r>
              <a:rPr sz="1200" spc="-45" dirty="0">
                <a:latin typeface="+mn-lt"/>
                <a:cs typeface="Century Gothic"/>
              </a:rPr>
              <a:t> </a:t>
            </a:r>
            <a:r>
              <a:rPr sz="1200" spc="-25" dirty="0">
                <a:latin typeface="+mn-lt"/>
                <a:cs typeface="Century Gothic"/>
              </a:rPr>
              <a:t>the </a:t>
            </a:r>
            <a:r>
              <a:rPr sz="1200" dirty="0">
                <a:latin typeface="+mn-lt"/>
                <a:cs typeface="Century Gothic"/>
              </a:rPr>
              <a:t>Hyperion</a:t>
            </a:r>
            <a:r>
              <a:rPr sz="1200" spc="-20" dirty="0">
                <a:latin typeface="+mn-lt"/>
                <a:cs typeface="Century Gothic"/>
              </a:rPr>
              <a:t> </a:t>
            </a:r>
            <a:r>
              <a:rPr sz="1200" dirty="0">
                <a:latin typeface="+mn-lt"/>
                <a:cs typeface="Century Gothic"/>
              </a:rPr>
              <a:t>sensor</a:t>
            </a:r>
            <a:r>
              <a:rPr sz="1200" spc="-15" dirty="0">
                <a:latin typeface="+mn-lt"/>
                <a:cs typeface="Century Gothic"/>
              </a:rPr>
              <a:t> </a:t>
            </a:r>
            <a:r>
              <a:rPr sz="1200" dirty="0">
                <a:latin typeface="+mn-lt"/>
                <a:cs typeface="Century Gothic"/>
              </a:rPr>
              <a:t>(top),</a:t>
            </a:r>
            <a:r>
              <a:rPr sz="1200" spc="-55" dirty="0">
                <a:latin typeface="+mn-lt"/>
                <a:cs typeface="Century Gothic"/>
              </a:rPr>
              <a:t> </a:t>
            </a:r>
            <a:r>
              <a:rPr sz="1200" dirty="0">
                <a:latin typeface="+mn-lt"/>
                <a:cs typeface="Century Gothic"/>
              </a:rPr>
              <a:t>and</a:t>
            </a:r>
            <a:r>
              <a:rPr sz="1200" spc="-30" dirty="0">
                <a:latin typeface="+mn-lt"/>
                <a:cs typeface="Century Gothic"/>
              </a:rPr>
              <a:t> </a:t>
            </a:r>
            <a:r>
              <a:rPr sz="1200" dirty="0">
                <a:latin typeface="+mn-lt"/>
                <a:cs typeface="Century Gothic"/>
              </a:rPr>
              <a:t>a</a:t>
            </a:r>
            <a:r>
              <a:rPr sz="1200" spc="-25" dirty="0">
                <a:latin typeface="+mn-lt"/>
                <a:cs typeface="Century Gothic"/>
              </a:rPr>
              <a:t> </a:t>
            </a:r>
            <a:r>
              <a:rPr sz="1200" dirty="0">
                <a:latin typeface="+mn-lt"/>
                <a:cs typeface="Century Gothic"/>
              </a:rPr>
              <a:t>comparison</a:t>
            </a:r>
            <a:r>
              <a:rPr sz="1200" spc="-15" dirty="0">
                <a:latin typeface="+mn-lt"/>
                <a:cs typeface="Century Gothic"/>
              </a:rPr>
              <a:t> </a:t>
            </a:r>
            <a:r>
              <a:rPr sz="1200" dirty="0">
                <a:latin typeface="+mn-lt"/>
                <a:cs typeface="Century Gothic"/>
              </a:rPr>
              <a:t>of</a:t>
            </a:r>
            <a:r>
              <a:rPr sz="1200" spc="-30" dirty="0">
                <a:latin typeface="+mn-lt"/>
                <a:cs typeface="Century Gothic"/>
              </a:rPr>
              <a:t> </a:t>
            </a:r>
            <a:r>
              <a:rPr sz="1200" spc="-25" dirty="0">
                <a:latin typeface="+mn-lt"/>
                <a:cs typeface="Century Gothic"/>
              </a:rPr>
              <a:t>the </a:t>
            </a:r>
            <a:r>
              <a:rPr sz="1200" dirty="0">
                <a:latin typeface="+mn-lt"/>
                <a:cs typeface="Century Gothic"/>
              </a:rPr>
              <a:t>Landsat</a:t>
            </a:r>
            <a:r>
              <a:rPr sz="1200" spc="-45" dirty="0">
                <a:latin typeface="+mn-lt"/>
                <a:cs typeface="Century Gothic"/>
              </a:rPr>
              <a:t> </a:t>
            </a:r>
            <a:r>
              <a:rPr sz="1200" dirty="0">
                <a:latin typeface="+mn-lt"/>
                <a:cs typeface="Century Gothic"/>
              </a:rPr>
              <a:t>bands</a:t>
            </a:r>
            <a:r>
              <a:rPr sz="1200" spc="-30" dirty="0">
                <a:latin typeface="+mn-lt"/>
                <a:cs typeface="Century Gothic"/>
              </a:rPr>
              <a:t> </a:t>
            </a:r>
            <a:r>
              <a:rPr sz="1200" dirty="0">
                <a:latin typeface="+mn-lt"/>
                <a:cs typeface="Century Gothic"/>
              </a:rPr>
              <a:t>and</a:t>
            </a:r>
            <a:r>
              <a:rPr sz="1200" spc="-20" dirty="0">
                <a:latin typeface="+mn-lt"/>
                <a:cs typeface="Century Gothic"/>
              </a:rPr>
              <a:t> </a:t>
            </a:r>
            <a:r>
              <a:rPr sz="1200" dirty="0">
                <a:latin typeface="+mn-lt"/>
                <a:cs typeface="Century Gothic"/>
              </a:rPr>
              <a:t>a</a:t>
            </a:r>
            <a:r>
              <a:rPr sz="1200" spc="-20" dirty="0">
                <a:latin typeface="+mn-lt"/>
                <a:cs typeface="Century Gothic"/>
              </a:rPr>
              <a:t> </a:t>
            </a:r>
            <a:r>
              <a:rPr sz="1200" dirty="0">
                <a:latin typeface="+mn-lt"/>
                <a:cs typeface="Century Gothic"/>
              </a:rPr>
              <a:t>spectra</a:t>
            </a:r>
            <a:r>
              <a:rPr sz="1200" spc="-30" dirty="0">
                <a:latin typeface="+mn-lt"/>
                <a:cs typeface="Century Gothic"/>
              </a:rPr>
              <a:t> </a:t>
            </a:r>
            <a:r>
              <a:rPr sz="1200" dirty="0">
                <a:latin typeface="+mn-lt"/>
                <a:cs typeface="Century Gothic"/>
              </a:rPr>
              <a:t>from</a:t>
            </a:r>
            <a:r>
              <a:rPr sz="1200" spc="-15" dirty="0">
                <a:latin typeface="+mn-lt"/>
                <a:cs typeface="Century Gothic"/>
              </a:rPr>
              <a:t> </a:t>
            </a:r>
            <a:r>
              <a:rPr sz="1200" spc="-10" dirty="0">
                <a:latin typeface="+mn-lt"/>
                <a:cs typeface="Century Gothic"/>
              </a:rPr>
              <a:t>Hyperion.</a:t>
            </a:r>
            <a:endParaRPr sz="1200" dirty="0">
              <a:latin typeface="+mn-lt"/>
              <a:cs typeface="Century Gothic"/>
            </a:endParaRPr>
          </a:p>
          <a:p>
            <a:pPr marL="12700">
              <a:lnSpc>
                <a:spcPct val="100000"/>
              </a:lnSpc>
            </a:pPr>
            <a:r>
              <a:rPr sz="1200" dirty="0">
                <a:latin typeface="+mn-lt"/>
                <a:cs typeface="Century Gothic"/>
              </a:rPr>
              <a:t>Image</a:t>
            </a:r>
            <a:r>
              <a:rPr sz="1200" spc="-25" dirty="0">
                <a:latin typeface="+mn-lt"/>
                <a:cs typeface="Century Gothic"/>
              </a:rPr>
              <a:t> </a:t>
            </a:r>
            <a:r>
              <a:rPr sz="1200" dirty="0">
                <a:latin typeface="+mn-lt"/>
                <a:cs typeface="Century Gothic"/>
              </a:rPr>
              <a:t>Credit:</a:t>
            </a:r>
            <a:r>
              <a:rPr sz="1200" spc="-25" dirty="0">
                <a:latin typeface="+mn-lt"/>
                <a:cs typeface="Century Gothic"/>
              </a:rPr>
              <a:t> </a:t>
            </a:r>
            <a:r>
              <a:rPr sz="1200" u="sng" spc="-20" dirty="0">
                <a:solidFill>
                  <a:srgbClr val="126C9A"/>
                </a:solidFill>
                <a:uFill>
                  <a:solidFill>
                    <a:srgbClr val="126C9A"/>
                  </a:solidFill>
                </a:uFill>
                <a:latin typeface="+mn-lt"/>
                <a:cs typeface="Century Gothic"/>
                <a:hlinkClick r:id="rId5"/>
              </a:rPr>
              <a:t>USGS</a:t>
            </a:r>
            <a:endParaRPr sz="1200" dirty="0">
              <a:latin typeface="+mn-lt"/>
              <a:cs typeface="Century Gothic"/>
            </a:endParaRPr>
          </a:p>
        </p:txBody>
      </p:sp>
    </p:spTree>
    <p:extLst>
      <p:ext uri="{BB962C8B-B14F-4D97-AF65-F5344CB8AC3E}">
        <p14:creationId xmlns:p14="http://schemas.microsoft.com/office/powerpoint/2010/main" val="8090131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91718" y="76200"/>
            <a:ext cx="7560564" cy="523220"/>
          </a:xfrm>
          <a:prstGeom prst="rect">
            <a:avLst/>
          </a:prstGeom>
          <a:noFill/>
        </p:spPr>
        <p:txBody>
          <a:bodyPr wrap="square" rtlCol="0">
            <a:spAutoFit/>
          </a:bodyPr>
          <a:lstStyle/>
          <a:p>
            <a:pPr algn="ctr"/>
            <a:r>
              <a:rPr lang="en-US" sz="2800" b="1" dirty="0">
                <a:solidFill>
                  <a:schemeClr val="accent2"/>
                </a:solidFill>
                <a:latin typeface="+mj-lt"/>
                <a:ea typeface="+mj-ea"/>
                <a:cs typeface="+mj-cs"/>
              </a:rPr>
              <a:t>Basic Understanding of Remote Sensing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 y="1524000"/>
            <a:ext cx="7658100" cy="36061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570361" y="5334000"/>
            <a:ext cx="3927078" cy="461665"/>
          </a:xfrm>
          <a:prstGeom prst="rect">
            <a:avLst/>
          </a:prstGeom>
          <a:noFill/>
        </p:spPr>
        <p:txBody>
          <a:bodyPr wrap="square" rtlCol="0">
            <a:spAutoFit/>
          </a:bodyPr>
          <a:lstStyle/>
          <a:p>
            <a:pPr algn="ctr"/>
            <a:r>
              <a:rPr lang="en-US" sz="2400" dirty="0"/>
              <a:t>Electromagnetic Spectrum</a:t>
            </a:r>
          </a:p>
        </p:txBody>
      </p:sp>
    </p:spTree>
    <p:extLst>
      <p:ext uri="{BB962C8B-B14F-4D97-AF65-F5344CB8AC3E}">
        <p14:creationId xmlns:p14="http://schemas.microsoft.com/office/powerpoint/2010/main" val="30559798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76200" y="866775"/>
            <a:ext cx="8969375" cy="5226050"/>
            <a:chOff x="174625" y="866775"/>
            <a:chExt cx="8969375" cy="5226050"/>
          </a:xfrm>
        </p:grpSpPr>
        <p:sp>
          <p:nvSpPr>
            <p:cNvPr id="3" name="Rectangle 11"/>
            <p:cNvSpPr>
              <a:spLocks noChangeArrowheads="1"/>
            </p:cNvSpPr>
            <p:nvPr/>
          </p:nvSpPr>
          <p:spPr bwMode="auto">
            <a:xfrm>
              <a:off x="4406900" y="1074738"/>
              <a:ext cx="4737100" cy="240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4161750" indent="-24161750" eaLnBrk="0" hangingPunct="0">
                <a:spcBef>
                  <a:spcPct val="20000"/>
                </a:spcBef>
                <a:buFont typeface="Arial" pitchFamily="34" charset="0"/>
                <a:buChar char="•"/>
                <a:defRPr sz="3200">
                  <a:solidFill>
                    <a:schemeClr val="tx1"/>
                  </a:solidFill>
                  <a:latin typeface="Calibri" pitchFamily="34" charset="0"/>
                </a:defRPr>
              </a:lvl1pPr>
              <a:lvl2pPr marL="800100" indent="-342900" eaLnBrk="0" hangingPunct="0">
                <a:spcBef>
                  <a:spcPct val="20000"/>
                </a:spcBef>
                <a:buFont typeface="Arial" pitchFamily="34" charset="0"/>
                <a:buChar char="–"/>
                <a:defRPr sz="2800">
                  <a:solidFill>
                    <a:schemeClr val="tx1"/>
                  </a:solidFill>
                  <a:latin typeface="Calibri" pitchFamily="34" charset="0"/>
                </a:defRPr>
              </a:lvl2pPr>
              <a:lvl3pPr marL="4572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lvl="1" eaLnBrk="1" hangingPunct="1">
                <a:lnSpc>
                  <a:spcPct val="80000"/>
                </a:lnSpc>
                <a:buFontTx/>
                <a:buNone/>
              </a:pPr>
              <a:endParaRPr lang="en-US" altLang="en-US" sz="2200">
                <a:solidFill>
                  <a:srgbClr val="CC0000"/>
                </a:solidFill>
                <a:latin typeface="Arial" pitchFamily="34" charset="0"/>
                <a:ea typeface="MS PGothic" pitchFamily="34" charset="-128"/>
                <a:cs typeface="Arial" pitchFamily="34" charset="0"/>
              </a:endParaRPr>
            </a:p>
            <a:p>
              <a:pPr lvl="2" eaLnBrk="1" hangingPunct="1">
                <a:lnSpc>
                  <a:spcPct val="80000"/>
                </a:lnSpc>
              </a:pPr>
              <a:endParaRPr lang="en-US" altLang="en-US" sz="2200">
                <a:solidFill>
                  <a:srgbClr val="CC0000"/>
                </a:solidFill>
                <a:latin typeface="Myriad Pro" pitchFamily="34" charset="0"/>
                <a:ea typeface="MS PGothic" pitchFamily="34" charset="-128"/>
                <a:cs typeface="Arial" pitchFamily="34" charset="0"/>
              </a:endParaRPr>
            </a:p>
            <a:p>
              <a:pPr lvl="1" eaLnBrk="1" hangingPunct="1">
                <a:lnSpc>
                  <a:spcPct val="80000"/>
                </a:lnSpc>
                <a:buFontTx/>
                <a:buChar char="-"/>
              </a:pPr>
              <a:endParaRPr lang="en-US" altLang="en-US" sz="2200">
                <a:latin typeface="Myriad Pro" pitchFamily="34" charset="0"/>
                <a:ea typeface="MS PGothic" pitchFamily="34" charset="-128"/>
                <a:cs typeface="Arial" pitchFamily="34" charset="0"/>
              </a:endParaRPr>
            </a:p>
            <a:p>
              <a:pPr lvl="1" eaLnBrk="1" hangingPunct="1">
                <a:lnSpc>
                  <a:spcPct val="80000"/>
                </a:lnSpc>
                <a:buFontTx/>
                <a:buNone/>
              </a:pPr>
              <a:endParaRPr lang="en-US" altLang="en-US" sz="2200">
                <a:latin typeface="Myriad Pro" pitchFamily="34" charset="0"/>
                <a:ea typeface="MS PGothic" pitchFamily="34" charset="-128"/>
                <a:cs typeface="Arial" pitchFamily="34" charset="0"/>
              </a:endParaRPr>
            </a:p>
            <a:p>
              <a:pPr lvl="1" eaLnBrk="1" hangingPunct="1">
                <a:lnSpc>
                  <a:spcPct val="80000"/>
                </a:lnSpc>
                <a:buFontTx/>
                <a:buChar char="-"/>
              </a:pPr>
              <a:endParaRPr lang="en-US" altLang="en-US" sz="2200">
                <a:latin typeface="Myriad Pro" pitchFamily="34" charset="0"/>
                <a:ea typeface="MS PGothic" pitchFamily="34" charset="-128"/>
                <a:cs typeface="Arial" pitchFamily="34" charset="0"/>
              </a:endParaRPr>
            </a:p>
            <a:p>
              <a:pPr lvl="1" eaLnBrk="1" hangingPunct="1">
                <a:lnSpc>
                  <a:spcPct val="80000"/>
                </a:lnSpc>
                <a:buFontTx/>
                <a:buChar char="-"/>
              </a:pPr>
              <a:endParaRPr lang="en-US" altLang="en-US" sz="2200">
                <a:latin typeface="Myriad Pro" pitchFamily="34" charset="0"/>
                <a:ea typeface="MS PGothic" pitchFamily="34" charset="-128"/>
                <a:cs typeface="Arial" pitchFamily="34" charset="0"/>
              </a:endParaRPr>
            </a:p>
            <a:p>
              <a:pPr lvl="1" eaLnBrk="1" hangingPunct="1">
                <a:lnSpc>
                  <a:spcPct val="80000"/>
                </a:lnSpc>
                <a:buFontTx/>
                <a:buChar char="-"/>
              </a:pPr>
              <a:endParaRPr lang="en-US" altLang="en-US" sz="2200">
                <a:latin typeface="Myriad Pro" pitchFamily="34" charset="0"/>
                <a:ea typeface="MS PGothic" pitchFamily="34" charset="-128"/>
                <a:cs typeface="Arial" pitchFamily="34" charset="0"/>
              </a:endParaRPr>
            </a:p>
          </p:txBody>
        </p:sp>
        <p:pic>
          <p:nvPicPr>
            <p:cNvPr id="4"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25" y="866775"/>
              <a:ext cx="8969375" cy="394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130300" y="5283200"/>
              <a:ext cx="2400300" cy="646113"/>
            </a:xfrm>
            <a:prstGeom prst="rect">
              <a:avLst/>
            </a:prstGeom>
            <a:noFill/>
          </p:spPr>
          <p:txBody>
            <a:bodyPr>
              <a:spAutoFit/>
            </a:bodyPr>
            <a:lstStyle/>
            <a:p>
              <a:pPr>
                <a:defRPr/>
              </a:pPr>
              <a:r>
                <a:rPr lang="en-US" dirty="0">
                  <a:effectLst>
                    <a:outerShdw blurRad="38100" dist="38100" dir="2700000" algn="tl">
                      <a:srgbClr val="DDDDDD"/>
                    </a:outerShdw>
                  </a:effectLst>
                  <a:latin typeface="Arial" pitchFamily="-109" charset="0"/>
                  <a:cs typeface="MS PGothic" pitchFamily="34" charset="-128"/>
                </a:rPr>
                <a:t>Shortwave or Solar Radiation </a:t>
              </a:r>
            </a:p>
          </p:txBody>
        </p:sp>
        <p:sp>
          <p:nvSpPr>
            <p:cNvPr id="6" name="TextBox 5"/>
            <p:cNvSpPr txBox="1"/>
            <p:nvPr/>
          </p:nvSpPr>
          <p:spPr>
            <a:xfrm>
              <a:off x="4267200" y="5168900"/>
              <a:ext cx="2222500" cy="923925"/>
            </a:xfrm>
            <a:prstGeom prst="rect">
              <a:avLst/>
            </a:prstGeom>
            <a:noFill/>
          </p:spPr>
          <p:txBody>
            <a:bodyPr>
              <a:spAutoFit/>
            </a:bodyPr>
            <a:lstStyle/>
            <a:p>
              <a:pPr>
                <a:defRPr/>
              </a:pPr>
              <a:r>
                <a:rPr lang="en-US" dirty="0" err="1">
                  <a:effectLst>
                    <a:outerShdw blurRad="38100" dist="38100" dir="2700000" algn="tl">
                      <a:srgbClr val="DDDDDD"/>
                    </a:outerShdw>
                  </a:effectLst>
                  <a:latin typeface="Arial" pitchFamily="-109" charset="0"/>
                  <a:cs typeface="MS PGothic" pitchFamily="34" charset="-128"/>
                </a:rPr>
                <a:t>Longwave</a:t>
              </a:r>
              <a:r>
                <a:rPr lang="en-US" dirty="0">
                  <a:effectLst>
                    <a:outerShdw blurRad="38100" dist="38100" dir="2700000" algn="tl">
                      <a:srgbClr val="DDDDDD"/>
                    </a:outerShdw>
                  </a:effectLst>
                  <a:latin typeface="Arial" pitchFamily="-109" charset="0"/>
                  <a:cs typeface="MS PGothic" pitchFamily="34" charset="-128"/>
                </a:rPr>
                <a:t> or Terrestrial  Radiation</a:t>
              </a:r>
            </a:p>
          </p:txBody>
        </p:sp>
        <p:sp>
          <p:nvSpPr>
            <p:cNvPr id="7" name="Rectangle 6"/>
            <p:cNvSpPr>
              <a:spLocks noChangeArrowheads="1"/>
            </p:cNvSpPr>
            <p:nvPr/>
          </p:nvSpPr>
          <p:spPr bwMode="auto">
            <a:xfrm>
              <a:off x="2743200" y="1943100"/>
              <a:ext cx="3695700" cy="2260600"/>
            </a:xfrm>
            <a:prstGeom prst="rect">
              <a:avLst/>
            </a:prstGeom>
            <a:noFill/>
            <a:ln w="9525">
              <a:solidFill>
                <a:srgbClr val="800000"/>
              </a:solidFill>
              <a:miter lim="800000"/>
              <a:headEnd/>
              <a:tailEnd/>
            </a:ln>
            <a:effectLst>
              <a:outerShdw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mn-lt"/>
              </a:endParaRPr>
            </a:p>
          </p:txBody>
        </p:sp>
        <p:cxnSp>
          <p:nvCxnSpPr>
            <p:cNvPr id="8" name="Straight Arrow Connector 8"/>
            <p:cNvCxnSpPr>
              <a:cxnSpLocks noChangeShapeType="1"/>
            </p:cNvCxnSpPr>
            <p:nvPr/>
          </p:nvCxnSpPr>
          <p:spPr bwMode="auto">
            <a:xfrm rot="5400000" flipH="1" flipV="1">
              <a:off x="4025900" y="4724400"/>
              <a:ext cx="977900" cy="12700"/>
            </a:xfrm>
            <a:prstGeom prst="straightConnector1">
              <a:avLst/>
            </a:prstGeom>
            <a:noFill/>
            <a:ln w="25400">
              <a:solidFill>
                <a:srgbClr val="800000"/>
              </a:solidFill>
              <a:round/>
              <a:headEnd/>
              <a:tailEnd type="arrow" w="med" len="med"/>
            </a:ln>
            <a:effectLst>
              <a:outerShdw dist="20000" dir="5400000" rotWithShape="0">
                <a:srgbClr val="808080">
                  <a:alpha val="37999"/>
                </a:srgbClr>
              </a:outerShdw>
            </a:effectLst>
            <a:extLst>
              <a:ext uri="{909E8E84-426E-40DD-AFC4-6F175D3DCCD1}">
                <a14:hiddenFill xmlns:a14="http://schemas.microsoft.com/office/drawing/2010/main">
                  <a:noFill/>
                </a14:hiddenFill>
              </a:ext>
            </a:extLst>
          </p:spPr>
        </p:cxnSp>
      </p:grpSp>
      <p:sp>
        <p:nvSpPr>
          <p:cNvPr id="9" name="Title 1"/>
          <p:cNvSpPr txBox="1">
            <a:spLocks/>
          </p:cNvSpPr>
          <p:nvPr/>
        </p:nvSpPr>
        <p:spPr bwMode="auto">
          <a:xfrm>
            <a:off x="457200" y="0"/>
            <a:ext cx="82296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2400" b="1">
                <a:solidFill>
                  <a:schemeClr val="tx2"/>
                </a:solidFill>
                <a:latin typeface="+mj-lt"/>
                <a:ea typeface="+mj-ea"/>
                <a:cs typeface="+mj-cs"/>
              </a:defRPr>
            </a:lvl1pPr>
            <a:lvl2pPr algn="ctr" rtl="0" eaLnBrk="0" fontAlgn="base" hangingPunct="0">
              <a:spcBef>
                <a:spcPct val="0"/>
              </a:spcBef>
              <a:spcAft>
                <a:spcPct val="0"/>
              </a:spcAft>
              <a:defRPr sz="2400" b="1">
                <a:solidFill>
                  <a:schemeClr val="tx2"/>
                </a:solidFill>
                <a:latin typeface="Arial" charset="0"/>
              </a:defRPr>
            </a:lvl2pPr>
            <a:lvl3pPr algn="ctr" rtl="0" eaLnBrk="0" fontAlgn="base" hangingPunct="0">
              <a:spcBef>
                <a:spcPct val="0"/>
              </a:spcBef>
              <a:spcAft>
                <a:spcPct val="0"/>
              </a:spcAft>
              <a:defRPr sz="2400" b="1">
                <a:solidFill>
                  <a:schemeClr val="tx2"/>
                </a:solidFill>
                <a:latin typeface="Arial" charset="0"/>
              </a:defRPr>
            </a:lvl3pPr>
            <a:lvl4pPr algn="ctr" rtl="0" eaLnBrk="0" fontAlgn="base" hangingPunct="0">
              <a:spcBef>
                <a:spcPct val="0"/>
              </a:spcBef>
              <a:spcAft>
                <a:spcPct val="0"/>
              </a:spcAft>
              <a:defRPr sz="2400" b="1">
                <a:solidFill>
                  <a:schemeClr val="tx2"/>
                </a:solidFill>
                <a:latin typeface="Arial" charset="0"/>
              </a:defRPr>
            </a:lvl4pPr>
            <a:lvl5pPr algn="ctr" rtl="0" eaLnBrk="0" fontAlgn="base" hangingPunct="0">
              <a:spcBef>
                <a:spcPct val="0"/>
              </a:spcBef>
              <a:spcAft>
                <a:spcPct val="0"/>
              </a:spcAft>
              <a:defRPr sz="2400" b="1">
                <a:solidFill>
                  <a:schemeClr val="tx2"/>
                </a:solidFill>
                <a:latin typeface="Arial" charset="0"/>
              </a:defRPr>
            </a:lvl5pPr>
            <a:lvl6pPr marL="457200" algn="ctr" rtl="0" fontAlgn="base">
              <a:spcBef>
                <a:spcPct val="0"/>
              </a:spcBef>
              <a:spcAft>
                <a:spcPct val="0"/>
              </a:spcAft>
              <a:defRPr sz="2400" b="1">
                <a:solidFill>
                  <a:schemeClr val="tx2"/>
                </a:solidFill>
                <a:latin typeface="Arial" charset="0"/>
              </a:defRPr>
            </a:lvl6pPr>
            <a:lvl7pPr marL="914400" algn="ctr" rtl="0" fontAlgn="base">
              <a:spcBef>
                <a:spcPct val="0"/>
              </a:spcBef>
              <a:spcAft>
                <a:spcPct val="0"/>
              </a:spcAft>
              <a:defRPr sz="2400" b="1">
                <a:solidFill>
                  <a:schemeClr val="tx2"/>
                </a:solidFill>
                <a:latin typeface="Arial" charset="0"/>
              </a:defRPr>
            </a:lvl7pPr>
            <a:lvl8pPr marL="1371600" algn="ctr" rtl="0" fontAlgn="base">
              <a:spcBef>
                <a:spcPct val="0"/>
              </a:spcBef>
              <a:spcAft>
                <a:spcPct val="0"/>
              </a:spcAft>
              <a:defRPr sz="2400" b="1">
                <a:solidFill>
                  <a:schemeClr val="tx2"/>
                </a:solidFill>
                <a:latin typeface="Arial" charset="0"/>
              </a:defRPr>
            </a:lvl8pPr>
            <a:lvl9pPr marL="1828800" algn="ctr" rtl="0" fontAlgn="base">
              <a:spcBef>
                <a:spcPct val="0"/>
              </a:spcBef>
              <a:spcAft>
                <a:spcPct val="0"/>
              </a:spcAft>
              <a:defRPr sz="2400" b="1">
                <a:solidFill>
                  <a:schemeClr val="tx2"/>
                </a:solidFill>
                <a:latin typeface="Arial" charset="0"/>
              </a:defRPr>
            </a:lvl9pPr>
          </a:lstStyle>
          <a:p>
            <a:r>
              <a:rPr lang="en-US" altLang="en-US" sz="2800" kern="0" dirty="0">
                <a:solidFill>
                  <a:schemeClr val="accent2"/>
                </a:solidFill>
              </a:rPr>
              <a:t>Electromagnetic Spectrum</a:t>
            </a:r>
          </a:p>
        </p:txBody>
      </p:sp>
    </p:spTree>
    <p:extLst>
      <p:ext uri="{BB962C8B-B14F-4D97-AF65-F5344CB8AC3E}">
        <p14:creationId xmlns:p14="http://schemas.microsoft.com/office/powerpoint/2010/main" val="1534278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 y="1798320"/>
            <a:ext cx="9037320" cy="3764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791718" y="76200"/>
            <a:ext cx="7560564" cy="523220"/>
          </a:xfrm>
          <a:prstGeom prst="rect">
            <a:avLst/>
          </a:prstGeom>
          <a:noFill/>
        </p:spPr>
        <p:txBody>
          <a:bodyPr wrap="square" rtlCol="0">
            <a:spAutoFit/>
          </a:bodyPr>
          <a:lstStyle/>
          <a:p>
            <a:pPr algn="ctr"/>
            <a:r>
              <a:rPr lang="en-US" sz="2800" b="1" dirty="0">
                <a:solidFill>
                  <a:schemeClr val="accent2"/>
                </a:solidFill>
                <a:latin typeface="+mj-lt"/>
                <a:ea typeface="+mj-ea"/>
                <a:cs typeface="+mj-cs"/>
              </a:rPr>
              <a:t>Overview of Remote Sensing </a:t>
            </a:r>
          </a:p>
        </p:txBody>
      </p:sp>
    </p:spTree>
    <p:extLst>
      <p:ext uri="{BB962C8B-B14F-4D97-AF65-F5344CB8AC3E}">
        <p14:creationId xmlns:p14="http://schemas.microsoft.com/office/powerpoint/2010/main" val="26678337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76200" y="1623060"/>
            <a:ext cx="8991600" cy="4168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13690" y="76200"/>
            <a:ext cx="8316620" cy="584775"/>
          </a:xfrm>
          <a:prstGeom prst="rect">
            <a:avLst/>
          </a:prstGeom>
          <a:noFill/>
        </p:spPr>
        <p:txBody>
          <a:bodyPr wrap="square" rtlCol="0">
            <a:spAutoFit/>
          </a:bodyPr>
          <a:lstStyle/>
          <a:p>
            <a:pPr algn="ctr"/>
            <a:r>
              <a:rPr lang="en-US" sz="2800" b="1" dirty="0">
                <a:solidFill>
                  <a:schemeClr val="accent2"/>
                </a:solidFill>
                <a:latin typeface="+mj-lt"/>
                <a:ea typeface="+mj-ea"/>
                <a:cs typeface="+mj-cs"/>
              </a:rPr>
              <a:t>What Do Satellites Measure?</a:t>
            </a:r>
            <a:r>
              <a:rPr lang="en-US" sz="3200" b="1" dirty="0">
                <a:solidFill>
                  <a:srgbClr val="0070C0"/>
                </a:solidFill>
              </a:rPr>
              <a:t> </a:t>
            </a:r>
          </a:p>
        </p:txBody>
      </p:sp>
    </p:spTree>
    <p:extLst>
      <p:ext uri="{BB962C8B-B14F-4D97-AF65-F5344CB8AC3E}">
        <p14:creationId xmlns:p14="http://schemas.microsoft.com/office/powerpoint/2010/main" val="17178881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2"/>
                </a:solidFill>
              </a:rPr>
              <a:t>Products for Land Resources Management</a:t>
            </a:r>
            <a:endParaRPr lang="en-US" dirty="0"/>
          </a:p>
        </p:txBody>
      </p:sp>
      <p:sp>
        <p:nvSpPr>
          <p:cNvPr id="3" name="Content Placeholder 2"/>
          <p:cNvSpPr txBox="1">
            <a:spLocks/>
          </p:cNvSpPr>
          <p:nvPr/>
        </p:nvSpPr>
        <p:spPr>
          <a:xfrm>
            <a:off x="972688" y="1268760"/>
            <a:ext cx="7559752" cy="4495800"/>
          </a:xfrm>
          <a:prstGeom prst="rect">
            <a:avLst/>
          </a:prstGeom>
        </p:spPr>
        <p:txBody>
          <a:bodyPr>
            <a:normAutofit fontScale="70000" lnSpcReduction="20000"/>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Clr>
                <a:srgbClr val="333399">
                  <a:lumMod val="60000"/>
                  <a:lumOff val="40000"/>
                </a:srgbClr>
              </a:buClr>
              <a:buSzPct val="100000"/>
              <a:buFont typeface="Wingdings" panose="05000000000000000000" pitchFamily="2" charset="2"/>
              <a:buChar char="Ø"/>
            </a:pPr>
            <a:r>
              <a:rPr lang="en-US" b="1" kern="0" dirty="0">
                <a:solidFill>
                  <a:srgbClr val="000000"/>
                </a:solidFill>
              </a:rPr>
              <a:t>Land cover maps</a:t>
            </a:r>
          </a:p>
          <a:p>
            <a:pPr lvl="1">
              <a:buClr>
                <a:srgbClr val="333399">
                  <a:lumMod val="60000"/>
                  <a:lumOff val="40000"/>
                </a:srgbClr>
              </a:buClr>
            </a:pPr>
            <a:r>
              <a:rPr lang="en-US" kern="0" dirty="0">
                <a:solidFill>
                  <a:srgbClr val="000000"/>
                </a:solidFill>
              </a:rPr>
              <a:t>Many different sources: regional, national and global</a:t>
            </a:r>
          </a:p>
          <a:p>
            <a:pPr lvl="1">
              <a:buClr>
                <a:srgbClr val="333399">
                  <a:lumMod val="60000"/>
                  <a:lumOff val="40000"/>
                </a:srgbClr>
              </a:buClr>
            </a:pPr>
            <a:r>
              <a:rPr lang="en-US" kern="0" dirty="0">
                <a:solidFill>
                  <a:srgbClr val="000000"/>
                </a:solidFill>
              </a:rPr>
              <a:t>Single snapshot in time</a:t>
            </a:r>
          </a:p>
          <a:p>
            <a:pPr lvl="1">
              <a:spcAft>
                <a:spcPts val="1200"/>
              </a:spcAft>
              <a:buClr>
                <a:srgbClr val="333399">
                  <a:lumMod val="60000"/>
                  <a:lumOff val="40000"/>
                </a:srgbClr>
              </a:buClr>
            </a:pPr>
            <a:r>
              <a:rPr lang="en-US" kern="0" dirty="0">
                <a:solidFill>
                  <a:srgbClr val="000000"/>
                </a:solidFill>
              </a:rPr>
              <a:t>Land cover classification varies</a:t>
            </a:r>
          </a:p>
          <a:p>
            <a:pPr>
              <a:buClr>
                <a:srgbClr val="333399">
                  <a:lumMod val="60000"/>
                  <a:lumOff val="40000"/>
                </a:srgbClr>
              </a:buClr>
              <a:buSzPct val="100000"/>
              <a:buFont typeface="Wingdings" panose="05000000000000000000" pitchFamily="2" charset="2"/>
              <a:buChar char="Ø"/>
            </a:pPr>
            <a:r>
              <a:rPr lang="en-US" b="1" kern="0" dirty="0">
                <a:solidFill>
                  <a:srgbClr val="000000"/>
                </a:solidFill>
              </a:rPr>
              <a:t>Vegetation Indices (NDVI, EVI, SAVI, etc.)</a:t>
            </a:r>
          </a:p>
          <a:p>
            <a:pPr lvl="1">
              <a:buClr>
                <a:srgbClr val="333399">
                  <a:lumMod val="60000"/>
                  <a:lumOff val="40000"/>
                </a:srgbClr>
              </a:buClr>
            </a:pPr>
            <a:r>
              <a:rPr lang="en-US" kern="0" dirty="0">
                <a:solidFill>
                  <a:srgbClr val="000000"/>
                </a:solidFill>
              </a:rPr>
              <a:t>Many different sources at different spatial resolutions</a:t>
            </a:r>
          </a:p>
          <a:p>
            <a:pPr lvl="1">
              <a:spcAft>
                <a:spcPts val="1200"/>
              </a:spcAft>
              <a:buClr>
                <a:srgbClr val="333399">
                  <a:lumMod val="60000"/>
                  <a:lumOff val="40000"/>
                </a:srgbClr>
              </a:buClr>
            </a:pPr>
            <a:r>
              <a:rPr lang="en-US" kern="0" dirty="0">
                <a:solidFill>
                  <a:srgbClr val="000000"/>
                </a:solidFill>
              </a:rPr>
              <a:t>Can get time series </a:t>
            </a:r>
          </a:p>
          <a:p>
            <a:pPr>
              <a:buClr>
                <a:srgbClr val="333399">
                  <a:lumMod val="60000"/>
                  <a:lumOff val="40000"/>
                </a:srgbClr>
              </a:buClr>
              <a:buSzPct val="100000"/>
              <a:buFont typeface="Wingdings" panose="05000000000000000000" pitchFamily="2" charset="2"/>
              <a:buChar char="Ø"/>
            </a:pPr>
            <a:r>
              <a:rPr lang="en-US" b="1" kern="0" dirty="0">
                <a:solidFill>
                  <a:srgbClr val="000000"/>
                </a:solidFill>
              </a:rPr>
              <a:t>Other (Fire perimeters, burn severity)</a:t>
            </a:r>
          </a:p>
          <a:p>
            <a:pPr lvl="1">
              <a:spcAft>
                <a:spcPts val="1200"/>
              </a:spcAft>
              <a:buClr>
                <a:srgbClr val="333399">
                  <a:lumMod val="60000"/>
                  <a:lumOff val="40000"/>
                </a:srgbClr>
              </a:buClr>
            </a:pPr>
            <a:r>
              <a:rPr lang="en-US" kern="0" dirty="0">
                <a:solidFill>
                  <a:srgbClr val="000000"/>
                </a:solidFill>
              </a:rPr>
              <a:t>A few sources at different spatial resolutions</a:t>
            </a:r>
          </a:p>
          <a:p>
            <a:pPr>
              <a:buClr>
                <a:srgbClr val="333399">
                  <a:lumMod val="60000"/>
                  <a:lumOff val="40000"/>
                </a:srgbClr>
              </a:buClr>
              <a:buSzPct val="100000"/>
              <a:buFont typeface="Wingdings" panose="05000000000000000000" pitchFamily="2" charset="2"/>
              <a:buChar char="Ø"/>
            </a:pPr>
            <a:r>
              <a:rPr lang="en-US" b="1" kern="0" dirty="0">
                <a:solidFill>
                  <a:srgbClr val="000000"/>
                </a:solidFill>
              </a:rPr>
              <a:t>Change Detection</a:t>
            </a:r>
          </a:p>
          <a:p>
            <a:pPr lvl="1">
              <a:buClr>
                <a:srgbClr val="333399">
                  <a:lumMod val="60000"/>
                  <a:lumOff val="40000"/>
                </a:srgbClr>
              </a:buClr>
            </a:pPr>
            <a:r>
              <a:rPr lang="en-US" kern="0" dirty="0">
                <a:solidFill>
                  <a:srgbClr val="000000"/>
                </a:solidFill>
              </a:rPr>
              <a:t>New methods are using the freely available Landsat time series to get annual (or monthly) change</a:t>
            </a:r>
          </a:p>
        </p:txBody>
      </p:sp>
    </p:spTree>
    <p:extLst>
      <p:ext uri="{BB962C8B-B14F-4D97-AF65-F5344CB8AC3E}">
        <p14:creationId xmlns:p14="http://schemas.microsoft.com/office/powerpoint/2010/main" val="22316348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2"/>
                </a:solidFill>
              </a:rPr>
              <a:t>Satellite Data Processing Levels</a:t>
            </a:r>
          </a:p>
        </p:txBody>
      </p:sp>
      <p:sp>
        <p:nvSpPr>
          <p:cNvPr id="3" name="Rectangle 2"/>
          <p:cNvSpPr/>
          <p:nvPr/>
        </p:nvSpPr>
        <p:spPr>
          <a:xfrm>
            <a:off x="1284683" y="2376937"/>
            <a:ext cx="4078789" cy="375780"/>
          </a:xfrm>
          <a:prstGeom prst="rect">
            <a:avLst/>
          </a:prstGeom>
          <a:noFill/>
          <a:ln w="19050" cap="flat" cmpd="sng" algn="ctr">
            <a:solidFill>
              <a:srgbClr val="6EA0B0">
                <a:shade val="50000"/>
              </a:srgbClr>
            </a:solidFill>
            <a:prstDash val="solid"/>
          </a:ln>
          <a:effectLst/>
        </p:spPr>
        <p:txBody>
          <a:bodyPr rtlCol="0" anchor="ctr"/>
          <a:lstStyle/>
          <a:p>
            <a:pPr algn="ctr" defTabSz="457200" fontAlgn="auto">
              <a:spcBef>
                <a:spcPts val="0"/>
              </a:spcBef>
              <a:spcAft>
                <a:spcPts val="0"/>
              </a:spcAft>
              <a:tabLst>
                <a:tab pos="225425" algn="l"/>
              </a:tabLst>
              <a:defRPr/>
            </a:pPr>
            <a:r>
              <a:rPr lang="en-US" kern="0" dirty="0">
                <a:ln w="10541" cmpd="sng">
                  <a:solidFill>
                    <a:srgbClr val="6EA0B0">
                      <a:shade val="88000"/>
                      <a:satMod val="110000"/>
                    </a:srgbClr>
                  </a:solidFill>
                  <a:prstDash val="solid"/>
                </a:ln>
                <a:solidFill>
                  <a:srgbClr val="333399"/>
                </a:solidFill>
                <a:latin typeface="Tw Cen MT"/>
                <a:cs typeface="Arial" panose="020B0604020202020204" pitchFamily="34" charset="0"/>
              </a:rPr>
              <a:t>L0: Raw instrument data</a:t>
            </a:r>
          </a:p>
        </p:txBody>
      </p:sp>
      <p:sp>
        <p:nvSpPr>
          <p:cNvPr id="4" name="Rectangle 3"/>
          <p:cNvSpPr/>
          <p:nvPr/>
        </p:nvSpPr>
        <p:spPr>
          <a:xfrm>
            <a:off x="1284684" y="4008167"/>
            <a:ext cx="4078788" cy="375780"/>
          </a:xfrm>
          <a:prstGeom prst="rect">
            <a:avLst/>
          </a:prstGeom>
          <a:noFill/>
          <a:ln w="19050" cap="flat" cmpd="sng" algn="ctr">
            <a:solidFill>
              <a:srgbClr val="6EA0B0">
                <a:shade val="50000"/>
              </a:srgbClr>
            </a:solidFill>
            <a:prstDash val="solid"/>
          </a:ln>
          <a:effectLst/>
        </p:spPr>
        <p:txBody>
          <a:bodyPr rtlCol="0" anchor="ctr"/>
          <a:lstStyle/>
          <a:p>
            <a:pPr algn="ctr" defTabSz="457200" fontAlgn="auto">
              <a:spcBef>
                <a:spcPts val="0"/>
              </a:spcBef>
              <a:spcAft>
                <a:spcPts val="0"/>
              </a:spcAft>
              <a:defRPr/>
            </a:pPr>
            <a:r>
              <a:rPr lang="en-US" kern="0" dirty="0">
                <a:ln w="10541" cmpd="sng">
                  <a:solidFill>
                    <a:srgbClr val="6EA0B0">
                      <a:shade val="88000"/>
                      <a:satMod val="110000"/>
                    </a:srgbClr>
                  </a:solidFill>
                  <a:prstDash val="solid"/>
                </a:ln>
                <a:solidFill>
                  <a:srgbClr val="333399"/>
                </a:solidFill>
                <a:latin typeface="Tw Cen MT"/>
                <a:cs typeface="Arial" panose="020B0604020202020204" pitchFamily="34" charset="0"/>
              </a:rPr>
              <a:t>L2: Products derived from L1B</a:t>
            </a:r>
          </a:p>
        </p:txBody>
      </p:sp>
      <p:sp>
        <p:nvSpPr>
          <p:cNvPr id="5" name="Rectangle 4"/>
          <p:cNvSpPr/>
          <p:nvPr/>
        </p:nvSpPr>
        <p:spPr>
          <a:xfrm>
            <a:off x="1259632" y="3191710"/>
            <a:ext cx="4103840" cy="375780"/>
          </a:xfrm>
          <a:prstGeom prst="rect">
            <a:avLst/>
          </a:prstGeom>
          <a:noFill/>
          <a:ln w="19050" cap="flat" cmpd="sng" algn="ctr">
            <a:solidFill>
              <a:srgbClr val="6EA0B0">
                <a:shade val="50000"/>
              </a:srgbClr>
            </a:solidFill>
            <a:prstDash val="solid"/>
          </a:ln>
          <a:effectLst/>
        </p:spPr>
        <p:txBody>
          <a:bodyPr rtlCol="0" anchor="ctr"/>
          <a:lstStyle/>
          <a:p>
            <a:pPr algn="ctr" defTabSz="457200" fontAlgn="auto">
              <a:spcBef>
                <a:spcPts val="0"/>
              </a:spcBef>
              <a:spcAft>
                <a:spcPts val="0"/>
              </a:spcAft>
              <a:defRPr/>
            </a:pPr>
            <a:r>
              <a:rPr lang="en-US" kern="0" dirty="0">
                <a:ln w="10541" cmpd="sng">
                  <a:solidFill>
                    <a:srgbClr val="6EA0B0">
                      <a:shade val="88000"/>
                      <a:satMod val="110000"/>
                    </a:srgbClr>
                  </a:solidFill>
                  <a:prstDash val="solid"/>
                </a:ln>
                <a:solidFill>
                  <a:srgbClr val="333399"/>
                </a:solidFill>
                <a:latin typeface="Tw Cen MT"/>
                <a:cs typeface="Arial" panose="020B0604020202020204" pitchFamily="34" charset="0"/>
              </a:rPr>
              <a:t>L1: </a:t>
            </a:r>
            <a:r>
              <a:rPr lang="en-US" kern="0" dirty="0" err="1">
                <a:ln w="10541" cmpd="sng">
                  <a:solidFill>
                    <a:srgbClr val="6EA0B0">
                      <a:shade val="88000"/>
                      <a:satMod val="110000"/>
                    </a:srgbClr>
                  </a:solidFill>
                  <a:prstDash val="solid"/>
                </a:ln>
                <a:solidFill>
                  <a:srgbClr val="333399"/>
                </a:solidFill>
                <a:latin typeface="Tw Cen MT"/>
                <a:cs typeface="Arial" panose="020B0604020202020204" pitchFamily="34" charset="0"/>
              </a:rPr>
              <a:t>Geolocated</a:t>
            </a:r>
            <a:r>
              <a:rPr lang="en-US" kern="0" dirty="0">
                <a:ln w="10541" cmpd="sng">
                  <a:solidFill>
                    <a:srgbClr val="6EA0B0">
                      <a:shade val="88000"/>
                      <a:satMod val="110000"/>
                    </a:srgbClr>
                  </a:solidFill>
                  <a:prstDash val="solid"/>
                </a:ln>
                <a:solidFill>
                  <a:srgbClr val="333399"/>
                </a:solidFill>
                <a:latin typeface="Tw Cen MT"/>
                <a:cs typeface="Arial" panose="020B0604020202020204" pitchFamily="34" charset="0"/>
              </a:rPr>
              <a:t> and calibrated</a:t>
            </a:r>
          </a:p>
        </p:txBody>
      </p:sp>
      <p:sp>
        <p:nvSpPr>
          <p:cNvPr id="6" name="Rectangle 5"/>
          <p:cNvSpPr/>
          <p:nvPr/>
        </p:nvSpPr>
        <p:spPr>
          <a:xfrm>
            <a:off x="1284684" y="5603084"/>
            <a:ext cx="4103840" cy="375780"/>
          </a:xfrm>
          <a:prstGeom prst="rect">
            <a:avLst/>
          </a:prstGeom>
          <a:noFill/>
          <a:ln w="19050" cap="flat" cmpd="sng" algn="ctr">
            <a:solidFill>
              <a:srgbClr val="6EA0B0">
                <a:shade val="50000"/>
              </a:srgbClr>
            </a:solidFill>
            <a:prstDash val="solid"/>
          </a:ln>
          <a:effectLst/>
        </p:spPr>
        <p:txBody>
          <a:bodyPr rtlCol="0" anchor="ctr"/>
          <a:lstStyle/>
          <a:p>
            <a:pPr algn="ctr" defTabSz="457200" fontAlgn="auto">
              <a:spcBef>
                <a:spcPts val="0"/>
              </a:spcBef>
              <a:spcAft>
                <a:spcPts val="0"/>
              </a:spcAft>
              <a:defRPr/>
            </a:pPr>
            <a:r>
              <a:rPr lang="en-US" kern="0" dirty="0">
                <a:ln w="10541" cmpd="sng">
                  <a:solidFill>
                    <a:srgbClr val="6EA0B0">
                      <a:shade val="88000"/>
                      <a:satMod val="110000"/>
                    </a:srgbClr>
                  </a:solidFill>
                  <a:prstDash val="solid"/>
                </a:ln>
                <a:solidFill>
                  <a:srgbClr val="333399"/>
                </a:solidFill>
                <a:latin typeface="Tw Cen MT"/>
                <a:cs typeface="Arial" panose="020B0604020202020204" pitchFamily="34" charset="0"/>
              </a:rPr>
              <a:t>L4: Model output: derived variables</a:t>
            </a:r>
          </a:p>
        </p:txBody>
      </p:sp>
      <p:sp>
        <p:nvSpPr>
          <p:cNvPr id="7" name="Rectangle 6"/>
          <p:cNvSpPr/>
          <p:nvPr/>
        </p:nvSpPr>
        <p:spPr>
          <a:xfrm>
            <a:off x="1259632" y="4823994"/>
            <a:ext cx="4078788" cy="375780"/>
          </a:xfrm>
          <a:prstGeom prst="rect">
            <a:avLst/>
          </a:prstGeom>
          <a:noFill/>
          <a:ln w="19050" cap="flat" cmpd="sng" algn="ctr">
            <a:solidFill>
              <a:srgbClr val="6EA0B0">
                <a:shade val="50000"/>
              </a:srgbClr>
            </a:solidFill>
            <a:prstDash val="solid"/>
          </a:ln>
          <a:effectLst/>
        </p:spPr>
        <p:txBody>
          <a:bodyPr rtlCol="0" anchor="ctr"/>
          <a:lstStyle/>
          <a:p>
            <a:pPr algn="ctr" defTabSz="457200" fontAlgn="auto">
              <a:spcBef>
                <a:spcPts val="0"/>
              </a:spcBef>
              <a:spcAft>
                <a:spcPts val="0"/>
              </a:spcAft>
              <a:defRPr/>
            </a:pPr>
            <a:r>
              <a:rPr lang="en-US" kern="0" dirty="0">
                <a:ln w="10541" cmpd="sng">
                  <a:solidFill>
                    <a:srgbClr val="6EA0B0">
                      <a:shade val="88000"/>
                      <a:satMod val="110000"/>
                    </a:srgbClr>
                  </a:solidFill>
                  <a:prstDash val="solid"/>
                </a:ln>
                <a:solidFill>
                  <a:srgbClr val="333399"/>
                </a:solidFill>
                <a:latin typeface="Tw Cen MT"/>
                <a:cs typeface="Arial" panose="020B0604020202020204" pitchFamily="34" charset="0"/>
              </a:rPr>
              <a:t>L3: Gridded and quality controlled</a:t>
            </a:r>
          </a:p>
        </p:txBody>
      </p:sp>
      <p:sp>
        <p:nvSpPr>
          <p:cNvPr id="8" name="Down Arrow 7"/>
          <p:cNvSpPr/>
          <p:nvPr/>
        </p:nvSpPr>
        <p:spPr>
          <a:xfrm>
            <a:off x="6138172" y="2376937"/>
            <a:ext cx="711200" cy="3601927"/>
          </a:xfrm>
          <a:prstGeom prst="downArrow">
            <a:avLst/>
          </a:prstGeom>
          <a:gradFill flip="none" rotWithShape="1">
            <a:gsLst>
              <a:gs pos="0">
                <a:srgbClr val="0000FF">
                  <a:tint val="66000"/>
                  <a:satMod val="160000"/>
                </a:srgbClr>
              </a:gs>
              <a:gs pos="50000">
                <a:srgbClr val="0000FF">
                  <a:tint val="44500"/>
                  <a:satMod val="160000"/>
                </a:srgbClr>
              </a:gs>
              <a:gs pos="100000">
                <a:srgbClr val="0000FF">
                  <a:tint val="23500"/>
                  <a:satMod val="160000"/>
                </a:srgbClr>
              </a:gs>
            </a:gsLst>
            <a:lin ang="16200000" scaled="1"/>
            <a:tileRect/>
          </a:gradFill>
          <a:ln w="19050" cap="flat" cmpd="sng" algn="ctr">
            <a:noFill/>
            <a:prstDash val="solid"/>
          </a:ln>
          <a:effectLst>
            <a:outerShdw blurRad="50800" dist="38100" dir="2700000" algn="tl" rotWithShape="0">
              <a:prstClr val="black">
                <a:alpha val="40000"/>
              </a:prstClr>
            </a:outerShdw>
          </a:effectLst>
        </p:spPr>
        <p:txBody>
          <a:bodyPr rtlCol="0" anchor="ctr"/>
          <a:lstStyle/>
          <a:p>
            <a:pPr algn="ctr" defTabSz="457200" fontAlgn="auto">
              <a:spcBef>
                <a:spcPts val="0"/>
              </a:spcBef>
              <a:spcAft>
                <a:spcPts val="0"/>
              </a:spcAft>
              <a:defRPr/>
            </a:pPr>
            <a:endParaRPr lang="en-US" kern="0">
              <a:solidFill>
                <a:srgbClr val="FFFFFF"/>
              </a:solidFill>
              <a:latin typeface="Tw Cen MT"/>
            </a:endParaRPr>
          </a:p>
        </p:txBody>
      </p:sp>
      <p:sp>
        <p:nvSpPr>
          <p:cNvPr id="9" name="TextBox 8"/>
          <p:cNvSpPr txBox="1"/>
          <p:nvPr/>
        </p:nvSpPr>
        <p:spPr>
          <a:xfrm>
            <a:off x="6849372" y="2366674"/>
            <a:ext cx="1779654" cy="400110"/>
          </a:xfrm>
          <a:prstGeom prst="rect">
            <a:avLst/>
          </a:prstGeom>
          <a:noFill/>
        </p:spPr>
        <p:txBody>
          <a:bodyPr wrap="none" rtlCol="0">
            <a:spAutoFit/>
          </a:bodyPr>
          <a:lstStyle/>
          <a:p>
            <a:pPr defTabSz="457200" fontAlgn="auto">
              <a:spcBef>
                <a:spcPts val="0"/>
              </a:spcBef>
              <a:spcAft>
                <a:spcPts val="0"/>
              </a:spcAft>
            </a:pPr>
            <a:r>
              <a:rPr lang="en-US" sz="2000" dirty="0">
                <a:solidFill>
                  <a:prstClr val="black"/>
                </a:solidFill>
                <a:latin typeface="Arial" panose="020B0604020202020204" pitchFamily="34" charset="0"/>
                <a:cs typeface="Arial" panose="020B0604020202020204" pitchFamily="34" charset="0"/>
              </a:rPr>
              <a:t>Harder to Use</a:t>
            </a:r>
          </a:p>
        </p:txBody>
      </p:sp>
      <p:sp>
        <p:nvSpPr>
          <p:cNvPr id="10" name="TextBox 9"/>
          <p:cNvSpPr txBox="1"/>
          <p:nvPr/>
        </p:nvSpPr>
        <p:spPr>
          <a:xfrm>
            <a:off x="6963186" y="5621178"/>
            <a:ext cx="1723549" cy="400110"/>
          </a:xfrm>
          <a:prstGeom prst="rect">
            <a:avLst/>
          </a:prstGeom>
          <a:noFill/>
        </p:spPr>
        <p:txBody>
          <a:bodyPr wrap="none" rtlCol="0">
            <a:spAutoFit/>
          </a:bodyPr>
          <a:lstStyle/>
          <a:p>
            <a:pPr defTabSz="457200" fontAlgn="auto">
              <a:spcBef>
                <a:spcPts val="0"/>
              </a:spcBef>
              <a:spcAft>
                <a:spcPts val="0"/>
              </a:spcAft>
            </a:pPr>
            <a:r>
              <a:rPr lang="en-US" sz="2000" dirty="0">
                <a:solidFill>
                  <a:prstClr val="black"/>
                </a:solidFill>
                <a:latin typeface="Arial" panose="020B0604020202020204" pitchFamily="34" charset="0"/>
                <a:cs typeface="Arial" panose="020B0604020202020204" pitchFamily="34" charset="0"/>
              </a:rPr>
              <a:t>Easier to Use</a:t>
            </a:r>
          </a:p>
        </p:txBody>
      </p:sp>
      <p:sp>
        <p:nvSpPr>
          <p:cNvPr id="11" name="Rectangle 10"/>
          <p:cNvSpPr/>
          <p:nvPr/>
        </p:nvSpPr>
        <p:spPr>
          <a:xfrm>
            <a:off x="899592" y="810135"/>
            <a:ext cx="7498210" cy="1154162"/>
          </a:xfrm>
          <a:prstGeom prst="rect">
            <a:avLst/>
          </a:prstGeom>
        </p:spPr>
        <p:txBody>
          <a:bodyPr wrap="square">
            <a:spAutoFit/>
          </a:bodyPr>
          <a:lstStyle/>
          <a:p>
            <a:pPr marL="457200" indent="-457200">
              <a:spcAft>
                <a:spcPts val="600"/>
              </a:spcAft>
              <a:buClr>
                <a:srgbClr val="333399"/>
              </a:buClr>
              <a:buSzPct val="70000"/>
              <a:buFont typeface="Wingdings" panose="05000000000000000000" pitchFamily="2" charset="2"/>
              <a:buChar char="q"/>
            </a:pPr>
            <a:r>
              <a:rPr lang="en-US" sz="1600" b="1" dirty="0">
                <a:solidFill>
                  <a:srgbClr val="000000"/>
                </a:solidFill>
                <a:latin typeface="Arial" panose="020B0604020202020204" pitchFamily="34" charset="0"/>
                <a:ea typeface="MS PGothic" charset="0"/>
                <a:cs typeface="Arial" panose="020B0604020202020204" pitchFamily="34" charset="0"/>
              </a:rPr>
              <a:t>Level 1 and Level 2 </a:t>
            </a:r>
            <a:r>
              <a:rPr lang="en-US" sz="1600" dirty="0">
                <a:solidFill>
                  <a:srgbClr val="000000"/>
                </a:solidFill>
                <a:latin typeface="Arial" panose="020B0604020202020204" pitchFamily="34" charset="0"/>
                <a:ea typeface="MS PGothic" charset="0"/>
                <a:cs typeface="Arial" panose="020B0604020202020204" pitchFamily="34" charset="0"/>
              </a:rPr>
              <a:t>data products have the highest spatial and temporal resolution</a:t>
            </a:r>
          </a:p>
          <a:p>
            <a:pPr marL="457200" indent="-457200">
              <a:buClr>
                <a:srgbClr val="333399"/>
              </a:buClr>
              <a:buSzPct val="70000"/>
              <a:buFont typeface="Wingdings" panose="05000000000000000000" pitchFamily="2" charset="2"/>
              <a:buChar char="q"/>
            </a:pPr>
            <a:r>
              <a:rPr lang="en-US" sz="1600" b="1" dirty="0">
                <a:solidFill>
                  <a:srgbClr val="000000"/>
                </a:solidFill>
                <a:latin typeface="Arial" panose="020B0604020202020204" pitchFamily="34" charset="0"/>
                <a:ea typeface="MS PGothic" charset="0"/>
                <a:cs typeface="Arial" panose="020B0604020202020204" pitchFamily="34" charset="0"/>
              </a:rPr>
              <a:t>Level 3 and 4 products </a:t>
            </a:r>
            <a:r>
              <a:rPr lang="en-US" sz="1600" dirty="0">
                <a:solidFill>
                  <a:srgbClr val="000000"/>
                </a:solidFill>
                <a:latin typeface="Arial" panose="020B0604020202020204" pitchFamily="34" charset="0"/>
                <a:ea typeface="MS PGothic" charset="0"/>
                <a:cs typeface="Arial" panose="020B0604020202020204" pitchFamily="34" charset="0"/>
              </a:rPr>
              <a:t>are derived products with equal or lower spatial and temporal resolution than Level 2 products. </a:t>
            </a:r>
          </a:p>
        </p:txBody>
      </p:sp>
    </p:spTree>
    <p:extLst>
      <p:ext uri="{BB962C8B-B14F-4D97-AF65-F5344CB8AC3E}">
        <p14:creationId xmlns:p14="http://schemas.microsoft.com/office/powerpoint/2010/main" val="11270826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3690" y="76200"/>
            <a:ext cx="8316620" cy="523220"/>
          </a:xfrm>
          <a:prstGeom prst="rect">
            <a:avLst/>
          </a:prstGeom>
          <a:noFill/>
        </p:spPr>
        <p:txBody>
          <a:bodyPr wrap="square" rtlCol="0">
            <a:spAutoFit/>
          </a:bodyPr>
          <a:lstStyle/>
          <a:p>
            <a:pPr algn="ctr"/>
            <a:r>
              <a:rPr lang="en-US" sz="2800" b="1" dirty="0">
                <a:solidFill>
                  <a:schemeClr val="accent2"/>
                </a:solidFill>
                <a:latin typeface="+mj-lt"/>
                <a:ea typeface="+mj-ea"/>
                <a:cs typeface="+mj-cs"/>
              </a:rPr>
              <a:t>Landsat Mission </a:t>
            </a:r>
          </a:p>
        </p:txBody>
      </p:sp>
      <p:pic>
        <p:nvPicPr>
          <p:cNvPr id="5" name="Picture 4" descr="Timeline&#10;&#10;Description automatically generated">
            <a:extLst>
              <a:ext uri="{FF2B5EF4-FFF2-40B4-BE49-F238E27FC236}">
                <a16:creationId xmlns:a16="http://schemas.microsoft.com/office/drawing/2014/main" id="{751733D9-B92E-43F8-88D6-A91D9954D2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522" y="914400"/>
            <a:ext cx="7543800" cy="5029200"/>
          </a:xfrm>
          <a:prstGeom prst="rect">
            <a:avLst/>
          </a:prstGeom>
        </p:spPr>
      </p:pic>
    </p:spTree>
    <p:extLst>
      <p:ext uri="{BB962C8B-B14F-4D97-AF65-F5344CB8AC3E}">
        <p14:creationId xmlns:p14="http://schemas.microsoft.com/office/powerpoint/2010/main" val="107150464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228600" y="1554718"/>
            <a:ext cx="8686800" cy="3924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447800" y="147935"/>
            <a:ext cx="6248400" cy="523220"/>
          </a:xfrm>
          <a:prstGeom prst="rect">
            <a:avLst/>
          </a:prstGeom>
          <a:noFill/>
        </p:spPr>
        <p:txBody>
          <a:bodyPr wrap="square" rtlCol="0">
            <a:spAutoFit/>
          </a:bodyPr>
          <a:lstStyle/>
          <a:p>
            <a:pPr algn="ctr"/>
            <a:r>
              <a:rPr lang="en-US" sz="2800" b="1" dirty="0">
                <a:solidFill>
                  <a:srgbClr val="333399"/>
                </a:solidFill>
              </a:rPr>
              <a:t>Turning Data into Information</a:t>
            </a:r>
          </a:p>
        </p:txBody>
      </p:sp>
      <p:sp>
        <p:nvSpPr>
          <p:cNvPr id="2" name="TextBox 1"/>
          <p:cNvSpPr txBox="1"/>
          <p:nvPr/>
        </p:nvSpPr>
        <p:spPr>
          <a:xfrm>
            <a:off x="1981200" y="5879068"/>
            <a:ext cx="5181600" cy="369332"/>
          </a:xfrm>
          <a:prstGeom prst="rect">
            <a:avLst/>
          </a:prstGeom>
          <a:noFill/>
        </p:spPr>
        <p:txBody>
          <a:bodyPr wrap="square" rtlCol="0">
            <a:spAutoFit/>
          </a:bodyPr>
          <a:lstStyle/>
          <a:p>
            <a:pPr algn="ctr"/>
            <a:r>
              <a:rPr lang="en-US" dirty="0"/>
              <a:t>Spectral versus Informational Classes </a:t>
            </a:r>
          </a:p>
        </p:txBody>
      </p:sp>
    </p:spTree>
    <p:extLst>
      <p:ext uri="{BB962C8B-B14F-4D97-AF65-F5344CB8AC3E}">
        <p14:creationId xmlns:p14="http://schemas.microsoft.com/office/powerpoint/2010/main" val="1188256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solidFill>
                  <a:schemeClr val="accent2"/>
                </a:solidFill>
              </a:rPr>
              <a:t>Outline</a:t>
            </a:r>
          </a:p>
        </p:txBody>
      </p:sp>
      <p:sp>
        <p:nvSpPr>
          <p:cNvPr id="4" name="TextBox 1"/>
          <p:cNvSpPr txBox="1">
            <a:spLocks noChangeArrowheads="1"/>
          </p:cNvSpPr>
          <p:nvPr/>
        </p:nvSpPr>
        <p:spPr bwMode="auto">
          <a:xfrm>
            <a:off x="2057400" y="1524000"/>
            <a:ext cx="5271841" cy="4124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charset="0"/>
              </a:defRPr>
            </a:lvl1pPr>
            <a:lvl2pPr marL="800100" indent="-34290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457200" indent="-457200" eaLnBrk="1" hangingPunct="1">
              <a:spcAft>
                <a:spcPts val="1800"/>
              </a:spcAft>
              <a:buClr>
                <a:schemeClr val="accent2"/>
              </a:buClr>
              <a:buSzPct val="110000"/>
              <a:buFont typeface="Wingdings" pitchFamily="2" charset="2"/>
              <a:buChar char="v"/>
              <a:defRPr/>
            </a:pPr>
            <a:r>
              <a:rPr lang="en-US" sz="2400" dirty="0"/>
              <a:t>Earth Observation Satellites (EO)</a:t>
            </a:r>
          </a:p>
          <a:p>
            <a:pPr marL="457200" indent="-457200" eaLnBrk="1" hangingPunct="1">
              <a:spcAft>
                <a:spcPts val="1800"/>
              </a:spcAft>
              <a:buClr>
                <a:schemeClr val="accent2"/>
              </a:buClr>
              <a:buSzPct val="110000"/>
              <a:buFont typeface="Wingdings" pitchFamily="2" charset="2"/>
              <a:buChar char="v"/>
              <a:defRPr/>
            </a:pPr>
            <a:r>
              <a:rPr lang="en-US" sz="2400" dirty="0" smtClean="0"/>
              <a:t>EO Data for Ecosystem Applications</a:t>
            </a:r>
          </a:p>
          <a:p>
            <a:pPr marL="457200" indent="-457200" eaLnBrk="1" hangingPunct="1">
              <a:spcAft>
                <a:spcPts val="1800"/>
              </a:spcAft>
              <a:buClr>
                <a:schemeClr val="accent2"/>
              </a:buClr>
              <a:buSzPct val="110000"/>
              <a:buFont typeface="Wingdings" pitchFamily="2" charset="2"/>
              <a:buChar char="v"/>
              <a:defRPr/>
            </a:pPr>
            <a:r>
              <a:rPr lang="en-US" sz="2400" dirty="0" smtClean="0"/>
              <a:t>EO Sensors for Ecosystem Services</a:t>
            </a:r>
            <a:endParaRPr lang="en-US" sz="2400" dirty="0"/>
          </a:p>
          <a:p>
            <a:pPr marL="457200" indent="-457200" eaLnBrk="1" hangingPunct="1">
              <a:spcAft>
                <a:spcPts val="1800"/>
              </a:spcAft>
              <a:buClr>
                <a:schemeClr val="accent2"/>
              </a:buClr>
              <a:buSzPct val="110000"/>
              <a:buFont typeface="Wingdings" pitchFamily="2" charset="2"/>
              <a:buChar char="v"/>
              <a:defRPr/>
            </a:pPr>
            <a:r>
              <a:rPr lang="en-US" sz="2400" dirty="0"/>
              <a:t>Fundamentals of Remote Sensing</a:t>
            </a:r>
          </a:p>
          <a:p>
            <a:pPr indent="-457200" eaLnBrk="1" hangingPunct="1">
              <a:spcAft>
                <a:spcPts val="1200"/>
              </a:spcAft>
              <a:buClr>
                <a:schemeClr val="accent2"/>
              </a:buClr>
              <a:buSzPct val="110000"/>
              <a:buFont typeface="Wingdings" pitchFamily="2" charset="2"/>
              <a:buChar char="v"/>
              <a:defRPr/>
            </a:pPr>
            <a:r>
              <a:rPr lang="en-US" sz="2400" dirty="0" smtClean="0"/>
              <a:t>Case </a:t>
            </a:r>
            <a:r>
              <a:rPr lang="en-US" sz="2400" dirty="0"/>
              <a:t>Study</a:t>
            </a:r>
          </a:p>
          <a:p>
            <a:pPr marL="914400" lvl="1" indent="-365760" eaLnBrk="1" hangingPunct="1">
              <a:spcAft>
                <a:spcPts val="600"/>
              </a:spcAft>
              <a:buClr>
                <a:schemeClr val="accent2"/>
              </a:buClr>
              <a:buFont typeface="Wingdings" panose="05000000000000000000" pitchFamily="2" charset="2"/>
              <a:buChar char="Ø"/>
              <a:defRPr/>
            </a:pPr>
            <a:r>
              <a:rPr lang="en-US" sz="2400" dirty="0"/>
              <a:t>Irrigated Agriculture in Egypt</a:t>
            </a:r>
          </a:p>
        </p:txBody>
      </p:sp>
    </p:spTree>
    <p:extLst>
      <p:ext uri="{BB962C8B-B14F-4D97-AF65-F5344CB8AC3E}">
        <p14:creationId xmlns:p14="http://schemas.microsoft.com/office/powerpoint/2010/main" val="3749951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2"/>
                </a:solidFill>
              </a:rPr>
              <a:t>Turning Landsat Data into Land Cover Types</a:t>
            </a:r>
          </a:p>
        </p:txBody>
      </p:sp>
      <p:pic>
        <p:nvPicPr>
          <p:cNvPr id="3" name="Picture 2" descr="http://tahoe.usgs.gov/images/maps/landcover_legen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2851" y="1244377"/>
            <a:ext cx="3770496" cy="40227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4" descr="http://tahoe.usgs.gov/images/maps/landsat_74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8525" y="1196752"/>
            <a:ext cx="1960027" cy="41751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Right Arrow 4"/>
          <p:cNvSpPr/>
          <p:nvPr/>
        </p:nvSpPr>
        <p:spPr>
          <a:xfrm>
            <a:off x="3238500" y="3129532"/>
            <a:ext cx="1504950" cy="38258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TextBox 5"/>
          <p:cNvSpPr txBox="1"/>
          <p:nvPr/>
        </p:nvSpPr>
        <p:spPr>
          <a:xfrm>
            <a:off x="457200" y="5505227"/>
            <a:ext cx="2884892" cy="338554"/>
          </a:xfrm>
          <a:prstGeom prst="rect">
            <a:avLst/>
          </a:prstGeom>
          <a:noFill/>
        </p:spPr>
        <p:txBody>
          <a:bodyPr wrap="none" rtlCol="0">
            <a:spAutoFit/>
          </a:bodyPr>
          <a:lstStyle/>
          <a:p>
            <a:r>
              <a:rPr lang="en-US" sz="1600" dirty="0">
                <a:solidFill>
                  <a:srgbClr val="000000"/>
                </a:solidFill>
                <a:latin typeface="Arial" panose="020B0604020202020204" pitchFamily="34" charset="0"/>
                <a:cs typeface="Arial" panose="020B0604020202020204" pitchFamily="34" charset="0"/>
              </a:rPr>
              <a:t>Landsat image of Lake Tahoe</a:t>
            </a:r>
          </a:p>
        </p:txBody>
      </p:sp>
      <p:sp>
        <p:nvSpPr>
          <p:cNvPr id="7" name="TextBox 6"/>
          <p:cNvSpPr txBox="1"/>
          <p:nvPr/>
        </p:nvSpPr>
        <p:spPr>
          <a:xfrm>
            <a:off x="5166759" y="5505227"/>
            <a:ext cx="2998706" cy="338554"/>
          </a:xfrm>
          <a:prstGeom prst="rect">
            <a:avLst/>
          </a:prstGeom>
          <a:noFill/>
        </p:spPr>
        <p:txBody>
          <a:bodyPr wrap="none" rtlCol="0">
            <a:spAutoFit/>
          </a:bodyPr>
          <a:lstStyle/>
          <a:p>
            <a:r>
              <a:rPr lang="en-US" sz="1600" dirty="0">
                <a:solidFill>
                  <a:srgbClr val="000000"/>
                </a:solidFill>
                <a:latin typeface="Arial" panose="020B0604020202020204" pitchFamily="34" charset="0"/>
                <a:cs typeface="Arial" panose="020B0604020202020204" pitchFamily="34" charset="0"/>
              </a:rPr>
              <a:t>Land cover map of Lake Tahoe</a:t>
            </a:r>
          </a:p>
        </p:txBody>
      </p:sp>
    </p:spTree>
    <p:extLst>
      <p:ext uri="{BB962C8B-B14F-4D97-AF65-F5344CB8AC3E}">
        <p14:creationId xmlns:p14="http://schemas.microsoft.com/office/powerpoint/2010/main" val="3331324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319789" y="908720"/>
            <a:ext cx="4614411" cy="515187"/>
          </a:xfrm>
          <a:prstGeom prst="rect">
            <a:avLst/>
          </a:prstGeom>
          <a:solidFill>
            <a:schemeClr val="accent1">
              <a:lumMod val="20000"/>
              <a:lumOff val="80000"/>
            </a:schemeClr>
          </a:solidFill>
          <a:ln>
            <a:solidFill>
              <a:schemeClr val="accent1"/>
            </a:solidFill>
          </a:ln>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1800" dirty="0"/>
              <a:t>https://lcluc.umd.edu/metadata/global-30m-landsat-tree-canopy-version-4</a:t>
            </a:r>
            <a:endParaRPr lang="en-US" sz="1800" b="1" dirty="0">
              <a:solidFill>
                <a:srgbClr val="808080">
                  <a:lumMod val="10000"/>
                </a:srgbClr>
              </a:solidFill>
              <a:cs typeface="Arial" panose="020B0604020202020204" pitchFamily="34" charset="0"/>
            </a:endParaRPr>
          </a:p>
        </p:txBody>
      </p:sp>
      <p:sp>
        <p:nvSpPr>
          <p:cNvPr id="4" name="TextBox 3"/>
          <p:cNvSpPr txBox="1"/>
          <p:nvPr/>
        </p:nvSpPr>
        <p:spPr>
          <a:xfrm>
            <a:off x="681684" y="4615968"/>
            <a:ext cx="7850756" cy="1477328"/>
          </a:xfrm>
          <a:prstGeom prst="rect">
            <a:avLst/>
          </a:prstGeom>
          <a:noFill/>
        </p:spPr>
        <p:txBody>
          <a:bodyPr wrap="square" rtlCol="0">
            <a:spAutoFit/>
          </a:bodyPr>
          <a:lstStyle/>
          <a:p>
            <a:pPr marL="285750" indent="-285750">
              <a:buClr>
                <a:srgbClr val="333399">
                  <a:lumMod val="60000"/>
                  <a:lumOff val="40000"/>
                </a:srgbClr>
              </a:buClr>
              <a:buSzPct val="80000"/>
              <a:buFont typeface="Wingdings" panose="05000000000000000000" pitchFamily="2" charset="2"/>
              <a:buChar char="q"/>
            </a:pPr>
            <a:r>
              <a:rPr lang="en-US" dirty="0">
                <a:solidFill>
                  <a:srgbClr val="000000"/>
                </a:solidFill>
                <a:latin typeface="Arial" panose="020B0604020202020204" pitchFamily="34" charset="0"/>
                <a:cs typeface="Arial" panose="020B0604020202020204" pitchFamily="34" charset="0"/>
              </a:rPr>
              <a:t>Landsat Tree Cover layers estimate the percent of tree cover per 30m pixel area  (includes stems, branches, leaves of woody vegetation greater than 5 meters in height)</a:t>
            </a:r>
          </a:p>
          <a:p>
            <a:pPr marL="285750" indent="-285750">
              <a:buClr>
                <a:srgbClr val="333399">
                  <a:lumMod val="60000"/>
                  <a:lumOff val="40000"/>
                </a:srgbClr>
              </a:buClr>
              <a:buSzPct val="80000"/>
              <a:buFont typeface="Wingdings" panose="05000000000000000000" pitchFamily="2" charset="2"/>
              <a:buChar char="q"/>
            </a:pPr>
            <a:r>
              <a:rPr lang="en-US" dirty="0">
                <a:solidFill>
                  <a:srgbClr val="000000"/>
                </a:solidFill>
                <a:latin typeface="Arial" panose="020B0604020202020204" pitchFamily="34" charset="0"/>
                <a:cs typeface="Arial" panose="020B0604020202020204" pitchFamily="34" charset="0"/>
              </a:rPr>
              <a:t>Derived from all seven bands of Landsat 5-TM and Landsat 7- ETM</a:t>
            </a:r>
          </a:p>
          <a:p>
            <a:pPr marL="285750" indent="-285750">
              <a:buClr>
                <a:srgbClr val="333399">
                  <a:lumMod val="60000"/>
                  <a:lumOff val="40000"/>
                </a:srgbClr>
              </a:buClr>
              <a:buSzPct val="80000"/>
              <a:buFont typeface="Wingdings" panose="05000000000000000000" pitchFamily="2" charset="2"/>
              <a:buChar char="q"/>
            </a:pPr>
            <a:r>
              <a:rPr lang="en-US" dirty="0">
                <a:solidFill>
                  <a:srgbClr val="000000"/>
                </a:solidFill>
                <a:latin typeface="Arial" panose="020B0604020202020204" pitchFamily="34" charset="0"/>
                <a:cs typeface="Arial" panose="020B0604020202020204" pitchFamily="34" charset="0"/>
              </a:rPr>
              <a:t>Landsat Tree Cover product represents 2000, 2005, 2010, 2015</a:t>
            </a:r>
          </a:p>
        </p:txBody>
      </p:sp>
      <p:pic>
        <p:nvPicPr>
          <p:cNvPr id="5" name="Picture 4" descr="vcf.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7622" y="1560964"/>
            <a:ext cx="5620593" cy="2810297"/>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5713063" y="4342713"/>
            <a:ext cx="1867552" cy="276999"/>
          </a:xfrm>
          <a:prstGeom prst="rect">
            <a:avLst/>
          </a:prstGeom>
          <a:noFill/>
        </p:spPr>
        <p:txBody>
          <a:bodyPr wrap="square" rtlCol="0">
            <a:spAutoFit/>
          </a:bodyPr>
          <a:lstStyle/>
          <a:p>
            <a:r>
              <a:rPr lang="en-US" sz="1200" dirty="0">
                <a:solidFill>
                  <a:srgbClr val="000000"/>
                </a:solidFill>
                <a:latin typeface="Arial" panose="020B0604020202020204" pitchFamily="34" charset="0"/>
                <a:cs typeface="Arial" panose="020B0604020202020204" pitchFamily="34" charset="0"/>
              </a:rPr>
              <a:t>source: </a:t>
            </a:r>
            <a:r>
              <a:rPr lang="en-US" sz="1200" dirty="0" err="1">
                <a:solidFill>
                  <a:srgbClr val="000000"/>
                </a:solidFill>
                <a:latin typeface="Arial" panose="020B0604020202020204" pitchFamily="34" charset="0"/>
                <a:cs typeface="Arial" panose="020B0604020202020204" pitchFamily="34" charset="0"/>
              </a:rPr>
              <a:t>glcf.umd.edu</a:t>
            </a:r>
            <a:endParaRPr lang="en-US" sz="1200" dirty="0">
              <a:solidFill>
                <a:srgbClr val="000000"/>
              </a:solidFill>
              <a:latin typeface="Arial" panose="020B0604020202020204" pitchFamily="34" charset="0"/>
              <a:cs typeface="Arial" panose="020B0604020202020204" pitchFamily="34" charset="0"/>
            </a:endParaRPr>
          </a:p>
        </p:txBody>
      </p:sp>
      <p:sp>
        <p:nvSpPr>
          <p:cNvPr id="7" name="Title 1"/>
          <p:cNvSpPr>
            <a:spLocks noGrp="1"/>
          </p:cNvSpPr>
          <p:nvPr>
            <p:ph type="title"/>
          </p:nvPr>
        </p:nvSpPr>
        <p:spPr/>
        <p:txBody>
          <a:bodyPr/>
          <a:lstStyle/>
          <a:p>
            <a:r>
              <a:rPr lang="en-US" dirty="0">
                <a:solidFill>
                  <a:schemeClr val="accent2"/>
                </a:solidFill>
              </a:rPr>
              <a:t>Global 30m Landsat Tree Canopy</a:t>
            </a:r>
          </a:p>
        </p:txBody>
      </p:sp>
    </p:spTree>
    <p:extLst>
      <p:ext uri="{BB962C8B-B14F-4D97-AF65-F5344CB8AC3E}">
        <p14:creationId xmlns:p14="http://schemas.microsoft.com/office/powerpoint/2010/main" val="342348501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57200" y="0"/>
            <a:ext cx="8229600" cy="685800"/>
          </a:xfrm>
        </p:spPr>
        <p:txBody>
          <a:bodyPr/>
          <a:lstStyle/>
          <a:p>
            <a:r>
              <a:rPr lang="en-US" dirty="0">
                <a:solidFill>
                  <a:schemeClr val="accent2"/>
                </a:solidFill>
              </a:rPr>
              <a:t>Global Forest Change</a:t>
            </a:r>
          </a:p>
        </p:txBody>
      </p:sp>
      <p:sp>
        <p:nvSpPr>
          <p:cNvPr id="4" name="Rectangle 3"/>
          <p:cNvSpPr/>
          <p:nvPr/>
        </p:nvSpPr>
        <p:spPr>
          <a:xfrm>
            <a:off x="499741" y="980728"/>
            <a:ext cx="8343199" cy="369332"/>
          </a:xfrm>
          <a:prstGeom prst="rect">
            <a:avLst/>
          </a:prstGeom>
        </p:spPr>
        <p:txBody>
          <a:bodyPr wrap="square">
            <a:spAutoFit/>
          </a:bodyPr>
          <a:lstStyle/>
          <a:p>
            <a:pPr>
              <a:spcAft>
                <a:spcPts val="1200"/>
              </a:spcAft>
            </a:pPr>
            <a:r>
              <a:rPr lang="en-US" dirty="0"/>
              <a:t>Time-series analysis of Landsat images characterizing forest extent and change.</a:t>
            </a:r>
          </a:p>
        </p:txBody>
      </p:sp>
      <p:sp>
        <p:nvSpPr>
          <p:cNvPr id="5" name="Rectangle 4"/>
          <p:cNvSpPr/>
          <p:nvPr/>
        </p:nvSpPr>
        <p:spPr>
          <a:xfrm>
            <a:off x="1170284" y="6309320"/>
            <a:ext cx="7002116" cy="369332"/>
          </a:xfrm>
          <a:prstGeom prst="rect">
            <a:avLst/>
          </a:prstGeom>
        </p:spPr>
        <p:txBody>
          <a:bodyPr wrap="square">
            <a:spAutoFit/>
          </a:bodyPr>
          <a:lstStyle/>
          <a:p>
            <a:pPr algn="ctr"/>
            <a:r>
              <a:rPr lang="en-US" dirty="0">
                <a:hlinkClick r:id="rId3"/>
              </a:rPr>
              <a:t>https://glad.earthengine.app/view/global-forest-change</a:t>
            </a:r>
            <a:r>
              <a:rPr lang="en-US" dirty="0"/>
              <a:t>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0447" y="1484784"/>
            <a:ext cx="6761789" cy="4504049"/>
          </a:xfrm>
          <a:prstGeom prst="rect">
            <a:avLst/>
          </a:prstGeom>
        </p:spPr>
      </p:pic>
    </p:spTree>
    <p:extLst>
      <p:ext uri="{BB962C8B-B14F-4D97-AF65-F5344CB8AC3E}">
        <p14:creationId xmlns:p14="http://schemas.microsoft.com/office/powerpoint/2010/main" val="20424481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4"/>
          <p:cNvSpPr>
            <a:spLocks noGrp="1" noChangeArrowheads="1"/>
          </p:cNvSpPr>
          <p:nvPr>
            <p:ph type="title"/>
          </p:nvPr>
        </p:nvSpPr>
        <p:spPr/>
        <p:txBody>
          <a:bodyPr/>
          <a:lstStyle/>
          <a:p>
            <a:pPr eaLnBrk="1" hangingPunct="1"/>
            <a:r>
              <a:rPr lang="en-US" sz="2800" dirty="0">
                <a:solidFill>
                  <a:schemeClr val="accent2"/>
                </a:solidFill>
              </a:rPr>
              <a:t>Remote Sensing Case Study</a:t>
            </a:r>
          </a:p>
        </p:txBody>
      </p:sp>
      <p:sp>
        <p:nvSpPr>
          <p:cNvPr id="4" name="Rectangle 3"/>
          <p:cNvSpPr/>
          <p:nvPr/>
        </p:nvSpPr>
        <p:spPr>
          <a:xfrm>
            <a:off x="483028" y="2808982"/>
            <a:ext cx="8177944" cy="1077218"/>
          </a:xfrm>
          <a:prstGeom prst="rect">
            <a:avLst/>
          </a:prstGeom>
        </p:spPr>
        <p:txBody>
          <a:bodyPr wrap="none">
            <a:spAutoFit/>
          </a:bodyPr>
          <a:lstStyle/>
          <a:p>
            <a:pPr algn="ctr"/>
            <a:r>
              <a:rPr lang="en-US" sz="3200" b="1" dirty="0">
                <a:solidFill>
                  <a:schemeClr val="accent2"/>
                </a:solidFill>
                <a:latin typeface="Arial" pitchFamily="34" charset="0"/>
                <a:cs typeface="Arial" pitchFamily="34" charset="0"/>
              </a:rPr>
              <a:t> Agricultural Activity and Crop Water Use</a:t>
            </a:r>
          </a:p>
          <a:p>
            <a:pPr algn="ctr"/>
            <a:r>
              <a:rPr lang="en-US" sz="3200" b="1" dirty="0">
                <a:solidFill>
                  <a:schemeClr val="accent2"/>
                </a:solidFill>
                <a:latin typeface="Arial" pitchFamily="34" charset="0"/>
                <a:cs typeface="Arial" pitchFamily="34" charset="0"/>
              </a:rPr>
              <a:t>In the Upper Nile Region of Egypt</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9"/>
          <p:cNvSpPr>
            <a:spLocks noChangeArrowheads="1"/>
          </p:cNvSpPr>
          <p:nvPr/>
        </p:nvSpPr>
        <p:spPr bwMode="auto">
          <a:xfrm>
            <a:off x="228600" y="188913"/>
            <a:ext cx="8686800" cy="584775"/>
          </a:xfrm>
          <a:prstGeom prst="rect">
            <a:avLst/>
          </a:prstGeom>
          <a:noFill/>
          <a:ln w="9525">
            <a:noFill/>
            <a:miter lim="800000"/>
            <a:headEnd/>
            <a:tailEnd/>
          </a:ln>
        </p:spPr>
        <p:txBody>
          <a:bodyPr wrap="square">
            <a:spAutoFit/>
          </a:bodyPr>
          <a:lstStyle/>
          <a:p>
            <a:pPr algn="ctr" fontAlgn="auto">
              <a:spcBef>
                <a:spcPts val="0"/>
              </a:spcBef>
              <a:spcAft>
                <a:spcPts val="0"/>
              </a:spcAft>
            </a:pPr>
            <a:r>
              <a:rPr lang="en-US" altLang="ja-JP" sz="3200" dirty="0">
                <a:solidFill>
                  <a:srgbClr val="1F497D"/>
                </a:solidFill>
                <a:latin typeface="Arial" pitchFamily="34" charset="0"/>
                <a:cs typeface="Arial" pitchFamily="34" charset="0"/>
              </a:rPr>
              <a:t>Proposed Development Corridor in Egypt</a:t>
            </a:r>
          </a:p>
        </p:txBody>
      </p:sp>
      <p:sp>
        <p:nvSpPr>
          <p:cNvPr id="3077" name="矩形 4"/>
          <p:cNvSpPr>
            <a:spLocks noChangeArrowheads="1"/>
          </p:cNvSpPr>
          <p:nvPr/>
        </p:nvSpPr>
        <p:spPr bwMode="auto">
          <a:xfrm>
            <a:off x="1163638" y="6581775"/>
            <a:ext cx="6864350" cy="276225"/>
          </a:xfrm>
          <a:prstGeom prst="rect">
            <a:avLst/>
          </a:prstGeom>
          <a:noFill/>
          <a:ln w="9525">
            <a:noFill/>
            <a:miter lim="800000"/>
            <a:headEnd/>
            <a:tailEnd/>
          </a:ln>
        </p:spPr>
        <p:txBody>
          <a:bodyPr>
            <a:spAutoFit/>
          </a:bodyPr>
          <a:lstStyle/>
          <a:p>
            <a:pPr algn="ctr" fontAlgn="auto">
              <a:spcBef>
                <a:spcPts val="0"/>
              </a:spcBef>
              <a:spcAft>
                <a:spcPts val="0"/>
              </a:spcAft>
            </a:pPr>
            <a:r>
              <a:rPr lang="en-US" altLang="zh-CN" sz="1200" i="1" dirty="0">
                <a:solidFill>
                  <a:prstClr val="white"/>
                </a:solidFill>
                <a:latin typeface="Calibri"/>
              </a:rPr>
              <a:t>CIEMAT, Madrid, Spain – 27 June 2011</a:t>
            </a:r>
            <a:endParaRPr lang="zh-CN" altLang="en-US" sz="1200" i="1" dirty="0">
              <a:solidFill>
                <a:prstClr val="white"/>
              </a:solidFill>
              <a:latin typeface="Calibri"/>
            </a:endParaRPr>
          </a:p>
        </p:txBody>
      </p:sp>
      <p:pic>
        <p:nvPicPr>
          <p:cNvPr id="3078" name="Picture 4" descr="C:\Users\ahmed\Desktop\Aswan Location map of egypt.jpg"/>
          <p:cNvPicPr>
            <a:picLocks noChangeAspect="1" noChangeArrowheads="1"/>
          </p:cNvPicPr>
          <p:nvPr/>
        </p:nvPicPr>
        <p:blipFill>
          <a:blip r:embed="rId3" cstate="print"/>
          <a:srcRect/>
          <a:stretch>
            <a:fillRect/>
          </a:stretch>
        </p:blipFill>
        <p:spPr bwMode="auto">
          <a:xfrm>
            <a:off x="395288" y="1433513"/>
            <a:ext cx="5957887" cy="4891087"/>
          </a:xfrm>
          <a:prstGeom prst="rect">
            <a:avLst/>
          </a:prstGeom>
          <a:noFill/>
          <a:ln w="9525">
            <a:noFill/>
            <a:miter lim="800000"/>
            <a:headEnd/>
            <a:tailEnd/>
          </a:ln>
        </p:spPr>
      </p:pic>
      <p:sp>
        <p:nvSpPr>
          <p:cNvPr id="3079" name="Text Placeholder 4"/>
          <p:cNvSpPr txBox="1">
            <a:spLocks/>
          </p:cNvSpPr>
          <p:nvPr/>
        </p:nvSpPr>
        <p:spPr bwMode="auto">
          <a:xfrm>
            <a:off x="6372225" y="1524000"/>
            <a:ext cx="2590800" cy="4038600"/>
          </a:xfrm>
          <a:prstGeom prst="rect">
            <a:avLst/>
          </a:prstGeom>
          <a:noFill/>
          <a:ln w="9525">
            <a:noFill/>
            <a:miter lim="800000"/>
            <a:headEnd/>
            <a:tailEnd/>
          </a:ln>
        </p:spPr>
        <p:txBody>
          <a:bodyPr/>
          <a:lstStyle/>
          <a:p>
            <a:pPr algn="ctr" eaLnBrk="0" fontAlgn="auto" hangingPunct="0">
              <a:spcBef>
                <a:spcPct val="20000"/>
              </a:spcBef>
              <a:spcAft>
                <a:spcPts val="2400"/>
              </a:spcAft>
              <a:buClr>
                <a:srgbClr val="0BD0D9"/>
              </a:buClr>
              <a:buSzPct val="95000"/>
            </a:pPr>
            <a:r>
              <a:rPr lang="en-US" altLang="ja-JP" sz="1800" b="1" dirty="0">
                <a:solidFill>
                  <a:srgbClr val="1F497D"/>
                </a:solidFill>
                <a:latin typeface="Arial" pitchFamily="34" charset="0"/>
                <a:cs typeface="Arial" pitchFamily="34" charset="0"/>
              </a:rPr>
              <a:t>Aswan Sector</a:t>
            </a:r>
          </a:p>
          <a:p>
            <a:pPr algn="ctr" eaLnBrk="0" fontAlgn="auto" hangingPunct="0">
              <a:spcBef>
                <a:spcPct val="20000"/>
              </a:spcBef>
              <a:spcAft>
                <a:spcPts val="0"/>
              </a:spcAft>
              <a:buClr>
                <a:srgbClr val="0BD0D9"/>
              </a:buClr>
              <a:buSzPct val="95000"/>
            </a:pPr>
            <a:r>
              <a:rPr lang="en-US" altLang="ja-JP" sz="2000" b="1" dirty="0">
                <a:solidFill>
                  <a:prstClr val="black"/>
                </a:solidFill>
                <a:latin typeface="Calibri"/>
              </a:rPr>
              <a:t>Evaluate the combined use of satellite and ground penetrating radar data to delineate the potential areas for groundwater accumulation in a desert area west of Aswan, Egypt</a:t>
            </a:r>
          </a:p>
          <a:p>
            <a:pPr algn="ctr" eaLnBrk="0" fontAlgn="auto" hangingPunct="0">
              <a:spcBef>
                <a:spcPct val="20000"/>
              </a:spcBef>
              <a:spcAft>
                <a:spcPts val="0"/>
              </a:spcAft>
              <a:buClr>
                <a:srgbClr val="0BD0D9"/>
              </a:buClr>
              <a:buSzPct val="95000"/>
            </a:pPr>
            <a:endParaRPr lang="en-US" altLang="ja-JP" sz="2000" b="1" dirty="0">
              <a:solidFill>
                <a:srgbClr val="0070C0"/>
              </a:solidFill>
              <a:latin typeface="Calibri"/>
            </a:endParaRPr>
          </a:p>
          <a:p>
            <a:pPr algn="ctr" eaLnBrk="0" fontAlgn="auto" hangingPunct="0">
              <a:spcBef>
                <a:spcPct val="20000"/>
              </a:spcBef>
              <a:spcAft>
                <a:spcPts val="0"/>
              </a:spcAft>
              <a:buClr>
                <a:srgbClr val="0BD0D9"/>
              </a:buClr>
              <a:buSzPct val="95000"/>
            </a:pPr>
            <a:r>
              <a:rPr lang="en-US" altLang="ja-JP" sz="2000" b="1" dirty="0">
                <a:solidFill>
                  <a:srgbClr val="0070C0"/>
                </a:solidFill>
                <a:latin typeface="Calibri"/>
              </a:rPr>
              <a:t> </a:t>
            </a:r>
          </a:p>
        </p:txBody>
      </p:sp>
      <p:sp>
        <p:nvSpPr>
          <p:cNvPr id="8" name="Rectangle 2"/>
          <p:cNvSpPr/>
          <p:nvPr/>
        </p:nvSpPr>
        <p:spPr>
          <a:xfrm>
            <a:off x="-12700" y="981075"/>
            <a:ext cx="9144000" cy="365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pPr>
            <a:endParaRPr lang="es-ES" altLang="ja-JP" sz="1800">
              <a:solidFill>
                <a:srgbClr val="FFFFFF"/>
              </a:solidFill>
              <a:cs typeface="Arial" charset="0"/>
            </a:endParaRPr>
          </a:p>
        </p:txBody>
      </p:sp>
      <p:sp>
        <p:nvSpPr>
          <p:cNvPr id="7" name="Rectangle 6"/>
          <p:cNvSpPr/>
          <p:nvPr/>
        </p:nvSpPr>
        <p:spPr>
          <a:xfrm>
            <a:off x="0" y="6575425"/>
            <a:ext cx="9144000" cy="2873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ltLang="ja-JP" sz="1800">
              <a:solidFill>
                <a:srgbClr val="FFFFFF"/>
              </a:solidFill>
              <a:cs typeface="Arial" charset="0"/>
            </a:endParaRPr>
          </a:p>
        </p:txBody>
      </p:sp>
      <p:sp>
        <p:nvSpPr>
          <p:cNvPr id="9" name="Rectangle 8"/>
          <p:cNvSpPr/>
          <p:nvPr/>
        </p:nvSpPr>
        <p:spPr>
          <a:xfrm>
            <a:off x="0" y="6475413"/>
            <a:ext cx="9144000" cy="365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ltLang="ja-JP" sz="1800">
              <a:solidFill>
                <a:srgbClr val="FFFFFF"/>
              </a:solidFill>
              <a:cs typeface="Arial" charset="0"/>
            </a:endParaRPr>
          </a:p>
        </p:txBody>
      </p:sp>
    </p:spTree>
    <p:extLst>
      <p:ext uri="{BB962C8B-B14F-4D97-AF65-F5344CB8AC3E}">
        <p14:creationId xmlns:p14="http://schemas.microsoft.com/office/powerpoint/2010/main" val="36018132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Development_agri_sites.jpg"/>
          <p:cNvPicPr>
            <a:picLocks noChangeAspect="1"/>
          </p:cNvPicPr>
          <p:nvPr/>
        </p:nvPicPr>
        <p:blipFill>
          <a:blip r:embed="rId3" cstate="print"/>
          <a:stretch>
            <a:fillRect/>
          </a:stretch>
        </p:blipFill>
        <p:spPr>
          <a:xfrm>
            <a:off x="134470" y="0"/>
            <a:ext cx="8875059" cy="6858000"/>
          </a:xfrm>
          <a:prstGeom prst="rect">
            <a:avLst/>
          </a:prstGeom>
        </p:spPr>
      </p:pic>
    </p:spTree>
    <p:extLst>
      <p:ext uri="{BB962C8B-B14F-4D97-AF65-F5344CB8AC3E}">
        <p14:creationId xmlns:p14="http://schemas.microsoft.com/office/powerpoint/2010/main" val="1622160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3853" y="1104900"/>
            <a:ext cx="6656295" cy="5143500"/>
          </a:xfrm>
          <a:prstGeom prst="rect">
            <a:avLst/>
          </a:prstGeom>
        </p:spPr>
      </p:pic>
      <p:sp>
        <p:nvSpPr>
          <p:cNvPr id="3" name="Rectangle 2"/>
          <p:cNvSpPr/>
          <p:nvPr/>
        </p:nvSpPr>
        <p:spPr>
          <a:xfrm>
            <a:off x="0" y="6575425"/>
            <a:ext cx="9144000" cy="287338"/>
          </a:xfrm>
          <a:prstGeom prst="rect">
            <a:avLst/>
          </a:prstGeom>
          <a:solidFill>
            <a:srgbClr val="4F81BD"/>
          </a:solidFill>
          <a:ln w="25400" cap="flat" cmpd="sng" algn="ctr">
            <a:noFill/>
            <a:prstDash val="solid"/>
          </a:ln>
          <a:effectLst/>
        </p:spPr>
        <p:txBody>
          <a:bodyPr anchor="ctr"/>
          <a:lstStyle/>
          <a:p>
            <a:pPr algn="ctr" fontAlgn="auto">
              <a:spcBef>
                <a:spcPts val="0"/>
              </a:spcBef>
              <a:spcAft>
                <a:spcPts val="0"/>
              </a:spcAft>
              <a:defRPr/>
            </a:pPr>
            <a:endParaRPr lang="es-ES" altLang="ja-JP" sz="1800" kern="0">
              <a:solidFill>
                <a:srgbClr val="FFFFFF"/>
              </a:solidFill>
              <a:latin typeface="Calibri" panose="020F0502020204030204"/>
              <a:cs typeface="Arial" charset="0"/>
            </a:endParaRPr>
          </a:p>
        </p:txBody>
      </p:sp>
      <p:sp>
        <p:nvSpPr>
          <p:cNvPr id="4" name="Rectangle 3"/>
          <p:cNvSpPr/>
          <p:nvPr/>
        </p:nvSpPr>
        <p:spPr>
          <a:xfrm>
            <a:off x="0" y="6475413"/>
            <a:ext cx="9144000" cy="36512"/>
          </a:xfrm>
          <a:prstGeom prst="rect">
            <a:avLst/>
          </a:prstGeom>
          <a:solidFill>
            <a:srgbClr val="4F81BD"/>
          </a:solidFill>
          <a:ln w="25400" cap="flat" cmpd="sng" algn="ctr">
            <a:noFill/>
            <a:prstDash val="solid"/>
          </a:ln>
          <a:effectLst/>
        </p:spPr>
        <p:txBody>
          <a:bodyPr anchor="ctr"/>
          <a:lstStyle/>
          <a:p>
            <a:pPr algn="ctr" fontAlgn="auto">
              <a:spcBef>
                <a:spcPts val="0"/>
              </a:spcBef>
              <a:spcAft>
                <a:spcPts val="0"/>
              </a:spcAft>
              <a:defRPr/>
            </a:pPr>
            <a:endParaRPr lang="es-ES" altLang="ja-JP" sz="1800" kern="0">
              <a:solidFill>
                <a:srgbClr val="FFFFFF"/>
              </a:solidFill>
              <a:latin typeface="Calibri" panose="020F0502020204030204"/>
              <a:cs typeface="Arial" charset="0"/>
            </a:endParaRPr>
          </a:p>
        </p:txBody>
      </p:sp>
      <p:sp>
        <p:nvSpPr>
          <p:cNvPr id="5" name="Rectangle 2"/>
          <p:cNvSpPr/>
          <p:nvPr/>
        </p:nvSpPr>
        <p:spPr>
          <a:xfrm>
            <a:off x="-12700" y="838200"/>
            <a:ext cx="9144000" cy="36513"/>
          </a:xfrm>
          <a:prstGeom prst="rect">
            <a:avLst/>
          </a:prstGeom>
          <a:solidFill>
            <a:srgbClr val="4F81BD"/>
          </a:solidFill>
          <a:ln w="25400" cap="flat" cmpd="sng" algn="ctr">
            <a:noFill/>
            <a:prstDash val="solid"/>
          </a:ln>
          <a:effectLst/>
        </p:spPr>
        <p:txBody>
          <a:bodyPr anchor="ctr"/>
          <a:lstStyle/>
          <a:p>
            <a:pPr algn="ctr" fontAlgn="auto">
              <a:spcBef>
                <a:spcPts val="0"/>
              </a:spcBef>
              <a:spcAft>
                <a:spcPts val="0"/>
              </a:spcAft>
              <a:defRPr/>
            </a:pPr>
            <a:endParaRPr lang="es-ES" altLang="ja-JP" sz="1800" kern="0">
              <a:solidFill>
                <a:srgbClr val="FFFFFF"/>
              </a:solidFill>
              <a:latin typeface="Calibri" panose="020F0502020204030204"/>
              <a:cs typeface="Arial" charset="0"/>
            </a:endParaRPr>
          </a:p>
        </p:txBody>
      </p:sp>
      <p:sp>
        <p:nvSpPr>
          <p:cNvPr id="6" name="Rectangle 9"/>
          <p:cNvSpPr>
            <a:spLocks noChangeArrowheads="1"/>
          </p:cNvSpPr>
          <p:nvPr/>
        </p:nvSpPr>
        <p:spPr bwMode="auto">
          <a:xfrm>
            <a:off x="228600" y="188913"/>
            <a:ext cx="8686800" cy="584775"/>
          </a:xfrm>
          <a:prstGeom prst="rect">
            <a:avLst/>
          </a:prstGeom>
          <a:noFill/>
          <a:ln w="9525">
            <a:noFill/>
            <a:miter lim="800000"/>
            <a:headEnd/>
            <a:tailEnd/>
          </a:ln>
        </p:spPr>
        <p:txBody>
          <a:bodyPr wrap="square">
            <a:spAutoFit/>
          </a:bodyPr>
          <a:lstStyle/>
          <a:p>
            <a:pPr algn="ctr" fontAlgn="auto">
              <a:spcBef>
                <a:spcPts val="0"/>
              </a:spcBef>
              <a:spcAft>
                <a:spcPts val="0"/>
              </a:spcAft>
            </a:pPr>
            <a:r>
              <a:rPr lang="en-US" altLang="ja-JP" sz="3200" dirty="0">
                <a:solidFill>
                  <a:srgbClr val="1F497D"/>
                </a:solidFill>
                <a:latin typeface="Arial" pitchFamily="34" charset="0"/>
                <a:cs typeface="Arial" pitchFamily="34" charset="0"/>
              </a:rPr>
              <a:t>Cropland Expansion in Upper Egypt</a:t>
            </a:r>
          </a:p>
        </p:txBody>
      </p:sp>
    </p:spTree>
    <p:extLst>
      <p:ext uri="{BB962C8B-B14F-4D97-AF65-F5344CB8AC3E}">
        <p14:creationId xmlns:p14="http://schemas.microsoft.com/office/powerpoint/2010/main" val="159452114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773" y="1037636"/>
            <a:ext cx="7543800" cy="4782312"/>
          </a:xfrm>
          <a:prstGeom prst="rect">
            <a:avLst/>
          </a:prstGeom>
        </p:spPr>
      </p:pic>
      <p:sp>
        <p:nvSpPr>
          <p:cNvPr id="3" name="Rectangle 2"/>
          <p:cNvSpPr/>
          <p:nvPr/>
        </p:nvSpPr>
        <p:spPr>
          <a:xfrm>
            <a:off x="0" y="6575425"/>
            <a:ext cx="9144000" cy="287338"/>
          </a:xfrm>
          <a:prstGeom prst="rect">
            <a:avLst/>
          </a:prstGeom>
          <a:solidFill>
            <a:srgbClr val="4F81BD"/>
          </a:solidFill>
          <a:ln w="25400" cap="flat" cmpd="sng" algn="ctr">
            <a:noFill/>
            <a:prstDash val="solid"/>
          </a:ln>
          <a:effectLst/>
        </p:spPr>
        <p:txBody>
          <a:bodyPr anchor="ctr"/>
          <a:lstStyle/>
          <a:p>
            <a:pPr algn="ctr" fontAlgn="auto">
              <a:spcBef>
                <a:spcPts val="0"/>
              </a:spcBef>
              <a:spcAft>
                <a:spcPts val="0"/>
              </a:spcAft>
              <a:defRPr/>
            </a:pPr>
            <a:endParaRPr lang="es-ES" altLang="ja-JP" sz="1800" kern="0">
              <a:solidFill>
                <a:srgbClr val="FFFFFF"/>
              </a:solidFill>
              <a:latin typeface="Calibri" panose="020F0502020204030204"/>
              <a:cs typeface="Arial" charset="0"/>
            </a:endParaRPr>
          </a:p>
        </p:txBody>
      </p:sp>
      <p:sp>
        <p:nvSpPr>
          <p:cNvPr id="4" name="Rectangle 3"/>
          <p:cNvSpPr/>
          <p:nvPr/>
        </p:nvSpPr>
        <p:spPr>
          <a:xfrm>
            <a:off x="0" y="6475413"/>
            <a:ext cx="9144000" cy="36512"/>
          </a:xfrm>
          <a:prstGeom prst="rect">
            <a:avLst/>
          </a:prstGeom>
          <a:solidFill>
            <a:srgbClr val="4F81BD"/>
          </a:solidFill>
          <a:ln w="25400" cap="flat" cmpd="sng" algn="ctr">
            <a:noFill/>
            <a:prstDash val="solid"/>
          </a:ln>
          <a:effectLst/>
        </p:spPr>
        <p:txBody>
          <a:bodyPr anchor="ctr"/>
          <a:lstStyle/>
          <a:p>
            <a:pPr algn="ctr" fontAlgn="auto">
              <a:spcBef>
                <a:spcPts val="0"/>
              </a:spcBef>
              <a:spcAft>
                <a:spcPts val="0"/>
              </a:spcAft>
              <a:defRPr/>
            </a:pPr>
            <a:endParaRPr lang="es-ES" altLang="ja-JP" sz="1800" kern="0">
              <a:solidFill>
                <a:srgbClr val="FFFFFF"/>
              </a:solidFill>
              <a:latin typeface="Calibri" panose="020F0502020204030204"/>
              <a:cs typeface="Arial" charset="0"/>
            </a:endParaRPr>
          </a:p>
        </p:txBody>
      </p:sp>
      <p:sp>
        <p:nvSpPr>
          <p:cNvPr id="5" name="Rectangle 2"/>
          <p:cNvSpPr/>
          <p:nvPr/>
        </p:nvSpPr>
        <p:spPr>
          <a:xfrm>
            <a:off x="-12700" y="838200"/>
            <a:ext cx="9144000" cy="36513"/>
          </a:xfrm>
          <a:prstGeom prst="rect">
            <a:avLst/>
          </a:prstGeom>
          <a:solidFill>
            <a:srgbClr val="4F81BD"/>
          </a:solidFill>
          <a:ln w="25400" cap="flat" cmpd="sng" algn="ctr">
            <a:noFill/>
            <a:prstDash val="solid"/>
          </a:ln>
          <a:effectLst/>
        </p:spPr>
        <p:txBody>
          <a:bodyPr anchor="ctr"/>
          <a:lstStyle/>
          <a:p>
            <a:pPr algn="ctr" fontAlgn="auto">
              <a:spcBef>
                <a:spcPts val="0"/>
              </a:spcBef>
              <a:spcAft>
                <a:spcPts val="0"/>
              </a:spcAft>
              <a:defRPr/>
            </a:pPr>
            <a:endParaRPr lang="es-ES" altLang="ja-JP" sz="1800" kern="0">
              <a:solidFill>
                <a:srgbClr val="FFFFFF"/>
              </a:solidFill>
              <a:latin typeface="Calibri" panose="020F0502020204030204"/>
              <a:cs typeface="Arial" charset="0"/>
            </a:endParaRPr>
          </a:p>
        </p:txBody>
      </p:sp>
      <p:sp>
        <p:nvSpPr>
          <p:cNvPr id="6" name="Rectangle 9"/>
          <p:cNvSpPr>
            <a:spLocks noChangeArrowheads="1"/>
          </p:cNvSpPr>
          <p:nvPr/>
        </p:nvSpPr>
        <p:spPr bwMode="auto">
          <a:xfrm>
            <a:off x="228600" y="188913"/>
            <a:ext cx="8686800" cy="584775"/>
          </a:xfrm>
          <a:prstGeom prst="rect">
            <a:avLst/>
          </a:prstGeom>
          <a:noFill/>
          <a:ln w="9525">
            <a:noFill/>
            <a:miter lim="800000"/>
            <a:headEnd/>
            <a:tailEnd/>
          </a:ln>
        </p:spPr>
        <p:txBody>
          <a:bodyPr wrap="square">
            <a:spAutoFit/>
          </a:bodyPr>
          <a:lstStyle/>
          <a:p>
            <a:pPr algn="ctr" fontAlgn="auto">
              <a:spcBef>
                <a:spcPts val="0"/>
              </a:spcBef>
              <a:spcAft>
                <a:spcPts val="0"/>
              </a:spcAft>
            </a:pPr>
            <a:r>
              <a:rPr lang="en-US" altLang="ja-JP" sz="3200" dirty="0">
                <a:solidFill>
                  <a:srgbClr val="1F497D"/>
                </a:solidFill>
                <a:latin typeface="Arial" pitchFamily="34" charset="0"/>
                <a:cs typeface="Arial" pitchFamily="34" charset="0"/>
              </a:rPr>
              <a:t>Changes in Crop Cultivation in Egypt</a:t>
            </a:r>
          </a:p>
        </p:txBody>
      </p:sp>
      <p:sp>
        <p:nvSpPr>
          <p:cNvPr id="7" name="Rectangle 6"/>
          <p:cNvSpPr/>
          <p:nvPr/>
        </p:nvSpPr>
        <p:spPr>
          <a:xfrm>
            <a:off x="5562895" y="5982871"/>
            <a:ext cx="2819105" cy="276999"/>
          </a:xfrm>
          <a:prstGeom prst="rect">
            <a:avLst/>
          </a:prstGeom>
        </p:spPr>
        <p:txBody>
          <a:bodyPr wrap="none">
            <a:spAutoFit/>
          </a:bodyPr>
          <a:lstStyle/>
          <a:p>
            <a:pPr fontAlgn="auto">
              <a:spcBef>
                <a:spcPts val="0"/>
              </a:spcBef>
              <a:spcAft>
                <a:spcPts val="0"/>
              </a:spcAft>
            </a:pPr>
            <a:r>
              <a:rPr lang="en-US" sz="1200" dirty="0">
                <a:solidFill>
                  <a:prstClr val="black"/>
                </a:solidFill>
                <a:latin typeface="Calibri" panose="020F0502020204030204"/>
              </a:rPr>
              <a:t>FAO Agricultural Statistics (FAOSTAT, 2015)</a:t>
            </a:r>
          </a:p>
        </p:txBody>
      </p:sp>
    </p:spTree>
    <p:extLst>
      <p:ext uri="{BB962C8B-B14F-4D97-AF65-F5344CB8AC3E}">
        <p14:creationId xmlns:p14="http://schemas.microsoft.com/office/powerpoint/2010/main" val="334558667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0100" y="1447800"/>
            <a:ext cx="7543800" cy="3775035"/>
          </a:xfrm>
          <a:prstGeom prst="rect">
            <a:avLst/>
          </a:prstGeom>
        </p:spPr>
      </p:pic>
      <p:sp>
        <p:nvSpPr>
          <p:cNvPr id="3" name="Rectangle 2"/>
          <p:cNvSpPr/>
          <p:nvPr/>
        </p:nvSpPr>
        <p:spPr>
          <a:xfrm>
            <a:off x="0" y="6575425"/>
            <a:ext cx="9144000" cy="287338"/>
          </a:xfrm>
          <a:prstGeom prst="rect">
            <a:avLst/>
          </a:prstGeom>
          <a:solidFill>
            <a:srgbClr val="4F81BD"/>
          </a:solidFill>
          <a:ln w="25400" cap="flat" cmpd="sng" algn="ctr">
            <a:noFill/>
            <a:prstDash val="solid"/>
          </a:ln>
          <a:effectLst/>
        </p:spPr>
        <p:txBody>
          <a:bodyPr anchor="ctr"/>
          <a:lstStyle/>
          <a:p>
            <a:pPr algn="ctr" fontAlgn="auto">
              <a:spcBef>
                <a:spcPts val="0"/>
              </a:spcBef>
              <a:spcAft>
                <a:spcPts val="0"/>
              </a:spcAft>
              <a:defRPr/>
            </a:pPr>
            <a:endParaRPr lang="es-ES" altLang="ja-JP" sz="1800" kern="0">
              <a:solidFill>
                <a:srgbClr val="FFFFFF"/>
              </a:solidFill>
              <a:latin typeface="Calibri" panose="020F0502020204030204"/>
              <a:cs typeface="Arial" charset="0"/>
            </a:endParaRPr>
          </a:p>
        </p:txBody>
      </p:sp>
      <p:sp>
        <p:nvSpPr>
          <p:cNvPr id="4" name="Rectangle 3"/>
          <p:cNvSpPr/>
          <p:nvPr/>
        </p:nvSpPr>
        <p:spPr>
          <a:xfrm>
            <a:off x="0" y="6475413"/>
            <a:ext cx="9144000" cy="36512"/>
          </a:xfrm>
          <a:prstGeom prst="rect">
            <a:avLst/>
          </a:prstGeom>
          <a:solidFill>
            <a:srgbClr val="4F81BD"/>
          </a:solidFill>
          <a:ln w="25400" cap="flat" cmpd="sng" algn="ctr">
            <a:noFill/>
            <a:prstDash val="solid"/>
          </a:ln>
          <a:effectLst/>
        </p:spPr>
        <p:txBody>
          <a:bodyPr anchor="ctr"/>
          <a:lstStyle/>
          <a:p>
            <a:pPr algn="ctr" fontAlgn="auto">
              <a:spcBef>
                <a:spcPts val="0"/>
              </a:spcBef>
              <a:spcAft>
                <a:spcPts val="0"/>
              </a:spcAft>
              <a:defRPr/>
            </a:pPr>
            <a:endParaRPr lang="es-ES" altLang="ja-JP" sz="1800" kern="0">
              <a:solidFill>
                <a:srgbClr val="FFFFFF"/>
              </a:solidFill>
              <a:latin typeface="Calibri" panose="020F0502020204030204"/>
              <a:cs typeface="Arial" charset="0"/>
            </a:endParaRPr>
          </a:p>
        </p:txBody>
      </p:sp>
      <p:sp>
        <p:nvSpPr>
          <p:cNvPr id="6" name="Rectangle 2"/>
          <p:cNvSpPr/>
          <p:nvPr/>
        </p:nvSpPr>
        <p:spPr>
          <a:xfrm>
            <a:off x="-12700" y="838200"/>
            <a:ext cx="9144000" cy="36513"/>
          </a:xfrm>
          <a:prstGeom prst="rect">
            <a:avLst/>
          </a:prstGeom>
          <a:solidFill>
            <a:srgbClr val="4F81BD"/>
          </a:solidFill>
          <a:ln w="25400" cap="flat" cmpd="sng" algn="ctr">
            <a:noFill/>
            <a:prstDash val="solid"/>
          </a:ln>
          <a:effectLst/>
        </p:spPr>
        <p:txBody>
          <a:bodyPr anchor="ctr"/>
          <a:lstStyle/>
          <a:p>
            <a:pPr algn="ctr" fontAlgn="auto">
              <a:spcBef>
                <a:spcPts val="0"/>
              </a:spcBef>
              <a:spcAft>
                <a:spcPts val="0"/>
              </a:spcAft>
              <a:defRPr/>
            </a:pPr>
            <a:endParaRPr lang="es-ES" altLang="ja-JP" sz="1800" kern="0">
              <a:solidFill>
                <a:srgbClr val="FFFFFF"/>
              </a:solidFill>
              <a:latin typeface="Calibri" panose="020F0502020204030204"/>
              <a:cs typeface="Arial" charset="0"/>
            </a:endParaRPr>
          </a:p>
        </p:txBody>
      </p:sp>
      <p:sp>
        <p:nvSpPr>
          <p:cNvPr id="7" name="Rectangle 9"/>
          <p:cNvSpPr>
            <a:spLocks noChangeArrowheads="1"/>
          </p:cNvSpPr>
          <p:nvPr/>
        </p:nvSpPr>
        <p:spPr bwMode="auto">
          <a:xfrm>
            <a:off x="228600" y="188913"/>
            <a:ext cx="8686800" cy="584775"/>
          </a:xfrm>
          <a:prstGeom prst="rect">
            <a:avLst/>
          </a:prstGeom>
          <a:noFill/>
          <a:ln w="9525">
            <a:noFill/>
            <a:miter lim="800000"/>
            <a:headEnd/>
            <a:tailEnd/>
          </a:ln>
        </p:spPr>
        <p:txBody>
          <a:bodyPr wrap="square">
            <a:spAutoFit/>
          </a:bodyPr>
          <a:lstStyle/>
          <a:p>
            <a:pPr algn="ctr" fontAlgn="auto">
              <a:spcBef>
                <a:spcPts val="0"/>
              </a:spcBef>
              <a:spcAft>
                <a:spcPts val="0"/>
              </a:spcAft>
            </a:pPr>
            <a:r>
              <a:rPr lang="en-US" altLang="ja-JP" sz="3200" dirty="0">
                <a:solidFill>
                  <a:srgbClr val="1F497D"/>
                </a:solidFill>
                <a:latin typeface="Arial" pitchFamily="34" charset="0"/>
                <a:cs typeface="Arial" pitchFamily="34" charset="0"/>
              </a:rPr>
              <a:t>Changes in Water Volume in Egypt</a:t>
            </a:r>
          </a:p>
        </p:txBody>
      </p:sp>
      <p:sp>
        <p:nvSpPr>
          <p:cNvPr id="2" name="TextBox 1"/>
          <p:cNvSpPr txBox="1"/>
          <p:nvPr/>
        </p:nvSpPr>
        <p:spPr>
          <a:xfrm>
            <a:off x="914400" y="5334000"/>
            <a:ext cx="7620000" cy="923330"/>
          </a:xfrm>
          <a:prstGeom prst="rect">
            <a:avLst/>
          </a:prstGeom>
          <a:noFill/>
        </p:spPr>
        <p:txBody>
          <a:bodyPr wrap="square" rtlCol="0">
            <a:spAutoFit/>
          </a:bodyPr>
          <a:lstStyle/>
          <a:p>
            <a:pPr fontAlgn="auto">
              <a:spcBef>
                <a:spcPts val="0"/>
              </a:spcBef>
              <a:spcAft>
                <a:spcPts val="0"/>
              </a:spcAft>
            </a:pPr>
            <a:r>
              <a:rPr lang="en-US" sz="1800" dirty="0">
                <a:solidFill>
                  <a:prstClr val="black"/>
                </a:solidFill>
                <a:latin typeface="Calibri" panose="020F0502020204030204"/>
              </a:rPr>
              <a:t>GRACE Terrestrial Water Storage Anomalies (TWSA) between 2002-16:</a:t>
            </a:r>
          </a:p>
          <a:p>
            <a:pPr fontAlgn="auto">
              <a:spcBef>
                <a:spcPts val="0"/>
              </a:spcBef>
              <a:spcAft>
                <a:spcPts val="0"/>
              </a:spcAft>
            </a:pPr>
            <a:r>
              <a:rPr lang="en-US" sz="1800" dirty="0">
                <a:solidFill>
                  <a:prstClr val="black"/>
                </a:solidFill>
                <a:latin typeface="Calibri" panose="020F0502020204030204"/>
              </a:rPr>
              <a:t>A dry period in mid-2012 more negatively impacted TWSA in the lower Nile as compared to the Upper Nile.  </a:t>
            </a:r>
          </a:p>
        </p:txBody>
      </p:sp>
    </p:spTree>
    <p:extLst>
      <p:ext uri="{BB962C8B-B14F-4D97-AF65-F5344CB8AC3E}">
        <p14:creationId xmlns:p14="http://schemas.microsoft.com/office/powerpoint/2010/main" val="105092972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100" y="1417781"/>
            <a:ext cx="7543800" cy="4514564"/>
          </a:xfrm>
          <a:prstGeom prst="rect">
            <a:avLst/>
          </a:prstGeom>
        </p:spPr>
      </p:pic>
      <p:sp>
        <p:nvSpPr>
          <p:cNvPr id="3" name="Rectangle 2"/>
          <p:cNvSpPr/>
          <p:nvPr/>
        </p:nvSpPr>
        <p:spPr>
          <a:xfrm>
            <a:off x="0" y="6575425"/>
            <a:ext cx="9144000" cy="287338"/>
          </a:xfrm>
          <a:prstGeom prst="rect">
            <a:avLst/>
          </a:prstGeom>
          <a:solidFill>
            <a:srgbClr val="4F81BD"/>
          </a:solidFill>
          <a:ln w="25400" cap="flat" cmpd="sng" algn="ctr">
            <a:noFill/>
            <a:prstDash val="solid"/>
          </a:ln>
          <a:effectLst/>
        </p:spPr>
        <p:txBody>
          <a:bodyPr anchor="ctr"/>
          <a:lstStyle/>
          <a:p>
            <a:pPr algn="ctr" fontAlgn="auto">
              <a:spcBef>
                <a:spcPts val="0"/>
              </a:spcBef>
              <a:spcAft>
                <a:spcPts val="0"/>
              </a:spcAft>
              <a:defRPr/>
            </a:pPr>
            <a:endParaRPr lang="es-ES" altLang="ja-JP" sz="1800" kern="0">
              <a:solidFill>
                <a:srgbClr val="FFFFFF"/>
              </a:solidFill>
              <a:latin typeface="Calibri" panose="020F0502020204030204"/>
              <a:cs typeface="Arial" charset="0"/>
            </a:endParaRPr>
          </a:p>
        </p:txBody>
      </p:sp>
      <p:sp>
        <p:nvSpPr>
          <p:cNvPr id="4" name="Rectangle 3"/>
          <p:cNvSpPr/>
          <p:nvPr/>
        </p:nvSpPr>
        <p:spPr>
          <a:xfrm>
            <a:off x="0" y="6475413"/>
            <a:ext cx="9144000" cy="36512"/>
          </a:xfrm>
          <a:prstGeom prst="rect">
            <a:avLst/>
          </a:prstGeom>
          <a:solidFill>
            <a:srgbClr val="4F81BD"/>
          </a:solidFill>
          <a:ln w="25400" cap="flat" cmpd="sng" algn="ctr">
            <a:noFill/>
            <a:prstDash val="solid"/>
          </a:ln>
          <a:effectLst/>
        </p:spPr>
        <p:txBody>
          <a:bodyPr anchor="ctr"/>
          <a:lstStyle/>
          <a:p>
            <a:pPr algn="ctr" fontAlgn="auto">
              <a:spcBef>
                <a:spcPts val="0"/>
              </a:spcBef>
              <a:spcAft>
                <a:spcPts val="0"/>
              </a:spcAft>
              <a:defRPr/>
            </a:pPr>
            <a:endParaRPr lang="es-ES" altLang="ja-JP" sz="1800" kern="0">
              <a:solidFill>
                <a:srgbClr val="FFFFFF"/>
              </a:solidFill>
              <a:latin typeface="Calibri" panose="020F0502020204030204"/>
              <a:cs typeface="Arial" charset="0"/>
            </a:endParaRPr>
          </a:p>
        </p:txBody>
      </p:sp>
      <p:sp>
        <p:nvSpPr>
          <p:cNvPr id="5" name="Rectangle 2"/>
          <p:cNvSpPr/>
          <p:nvPr/>
        </p:nvSpPr>
        <p:spPr>
          <a:xfrm>
            <a:off x="-12700" y="838200"/>
            <a:ext cx="9144000" cy="36513"/>
          </a:xfrm>
          <a:prstGeom prst="rect">
            <a:avLst/>
          </a:prstGeom>
          <a:solidFill>
            <a:srgbClr val="4F81BD"/>
          </a:solidFill>
          <a:ln w="25400" cap="flat" cmpd="sng" algn="ctr">
            <a:noFill/>
            <a:prstDash val="solid"/>
          </a:ln>
          <a:effectLst/>
        </p:spPr>
        <p:txBody>
          <a:bodyPr anchor="ctr"/>
          <a:lstStyle/>
          <a:p>
            <a:pPr algn="ctr" fontAlgn="auto">
              <a:spcBef>
                <a:spcPts val="0"/>
              </a:spcBef>
              <a:spcAft>
                <a:spcPts val="0"/>
              </a:spcAft>
              <a:defRPr/>
            </a:pPr>
            <a:endParaRPr lang="es-ES" altLang="ja-JP" sz="1800" kern="0">
              <a:solidFill>
                <a:srgbClr val="FFFFFF"/>
              </a:solidFill>
              <a:latin typeface="Calibri" panose="020F0502020204030204"/>
              <a:cs typeface="Arial" charset="0"/>
            </a:endParaRPr>
          </a:p>
        </p:txBody>
      </p:sp>
      <p:sp>
        <p:nvSpPr>
          <p:cNvPr id="6" name="Rectangle 9"/>
          <p:cNvSpPr>
            <a:spLocks noChangeArrowheads="1"/>
          </p:cNvSpPr>
          <p:nvPr/>
        </p:nvSpPr>
        <p:spPr bwMode="auto">
          <a:xfrm>
            <a:off x="228600" y="188913"/>
            <a:ext cx="8686800" cy="523220"/>
          </a:xfrm>
          <a:prstGeom prst="rect">
            <a:avLst/>
          </a:prstGeom>
          <a:noFill/>
          <a:ln w="9525">
            <a:noFill/>
            <a:miter lim="800000"/>
            <a:headEnd/>
            <a:tailEnd/>
          </a:ln>
        </p:spPr>
        <p:txBody>
          <a:bodyPr wrap="square">
            <a:spAutoFit/>
          </a:bodyPr>
          <a:lstStyle/>
          <a:p>
            <a:pPr algn="ctr" fontAlgn="auto">
              <a:spcBef>
                <a:spcPts val="0"/>
              </a:spcBef>
              <a:spcAft>
                <a:spcPts val="0"/>
              </a:spcAft>
            </a:pPr>
            <a:r>
              <a:rPr lang="en-US" altLang="ja-JP" sz="2800" dirty="0">
                <a:solidFill>
                  <a:srgbClr val="1F497D"/>
                </a:solidFill>
                <a:latin typeface="Arial" pitchFamily="34" charset="0"/>
                <a:cs typeface="Arial" pitchFamily="34" charset="0"/>
              </a:rPr>
              <a:t>Cropping Pattern in </a:t>
            </a:r>
            <a:r>
              <a:rPr lang="en-US" altLang="ja-JP" sz="2800" dirty="0" err="1">
                <a:solidFill>
                  <a:srgbClr val="1F497D"/>
                </a:solidFill>
                <a:latin typeface="Arial" pitchFamily="34" charset="0"/>
                <a:cs typeface="Arial" pitchFamily="34" charset="0"/>
              </a:rPr>
              <a:t>Kom</a:t>
            </a:r>
            <a:r>
              <a:rPr lang="en-US" altLang="ja-JP" sz="2800" dirty="0">
                <a:solidFill>
                  <a:srgbClr val="1F497D"/>
                </a:solidFill>
                <a:latin typeface="Arial" pitchFamily="34" charset="0"/>
                <a:cs typeface="Arial" pitchFamily="34" charset="0"/>
              </a:rPr>
              <a:t> </a:t>
            </a:r>
            <a:r>
              <a:rPr lang="en-US" altLang="ja-JP" sz="2800" dirty="0" err="1">
                <a:solidFill>
                  <a:srgbClr val="1F497D"/>
                </a:solidFill>
                <a:latin typeface="Arial" pitchFamily="34" charset="0"/>
                <a:cs typeface="Arial" pitchFamily="34" charset="0"/>
              </a:rPr>
              <a:t>Ombo</a:t>
            </a:r>
            <a:r>
              <a:rPr lang="en-US" altLang="ja-JP" sz="2800" dirty="0">
                <a:solidFill>
                  <a:srgbClr val="1F497D"/>
                </a:solidFill>
                <a:latin typeface="Arial" pitchFamily="34" charset="0"/>
                <a:cs typeface="Arial" pitchFamily="34" charset="0"/>
              </a:rPr>
              <a:t> Agricultural Region</a:t>
            </a:r>
          </a:p>
        </p:txBody>
      </p:sp>
      <p:sp>
        <p:nvSpPr>
          <p:cNvPr id="7" name="TextBox 6"/>
          <p:cNvSpPr txBox="1"/>
          <p:nvPr/>
        </p:nvSpPr>
        <p:spPr>
          <a:xfrm>
            <a:off x="6858000" y="4876800"/>
            <a:ext cx="2057400" cy="923330"/>
          </a:xfrm>
          <a:prstGeom prst="rect">
            <a:avLst/>
          </a:prstGeom>
          <a:noFill/>
        </p:spPr>
        <p:txBody>
          <a:bodyPr wrap="square" rtlCol="0">
            <a:spAutoFit/>
          </a:bodyPr>
          <a:lstStyle/>
          <a:p>
            <a:pPr fontAlgn="auto">
              <a:spcBef>
                <a:spcPts val="0"/>
              </a:spcBef>
              <a:spcAft>
                <a:spcPts val="0"/>
              </a:spcAft>
            </a:pPr>
            <a:r>
              <a:rPr lang="en-US" sz="1800" dirty="0">
                <a:solidFill>
                  <a:prstClr val="black"/>
                </a:solidFill>
                <a:latin typeface="Calibri" panose="020F0502020204030204"/>
              </a:rPr>
              <a:t>Landsat time series classification of cropping patterns</a:t>
            </a:r>
          </a:p>
        </p:txBody>
      </p:sp>
    </p:spTree>
    <p:extLst>
      <p:ext uri="{BB962C8B-B14F-4D97-AF65-F5344CB8AC3E}">
        <p14:creationId xmlns:p14="http://schemas.microsoft.com/office/powerpoint/2010/main" val="756491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solidFill>
                  <a:schemeClr val="accent2"/>
                </a:solidFill>
              </a:rPr>
              <a:t>From Earth Observations to Applications</a:t>
            </a:r>
          </a:p>
        </p:txBody>
      </p:sp>
      <p:pic>
        <p:nvPicPr>
          <p:cNvPr id="4" name="Picture 3"/>
          <p:cNvPicPr>
            <a:picLocks noChangeAspect="1"/>
          </p:cNvPicPr>
          <p:nvPr/>
        </p:nvPicPr>
        <p:blipFill>
          <a:blip r:embed="rId3">
            <a:lum contrast="15000"/>
          </a:blip>
          <a:stretch>
            <a:fillRect/>
          </a:stretch>
        </p:blipFill>
        <p:spPr>
          <a:xfrm>
            <a:off x="0" y="860043"/>
            <a:ext cx="9144000" cy="5137914"/>
          </a:xfrm>
          <a:prstGeom prst="rect">
            <a:avLst/>
          </a:prstGeom>
        </p:spPr>
      </p:pic>
    </p:spTree>
    <p:extLst>
      <p:ext uri="{BB962C8B-B14F-4D97-AF65-F5344CB8AC3E}">
        <p14:creationId xmlns:p14="http://schemas.microsoft.com/office/powerpoint/2010/main" val="402442609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828800"/>
            <a:ext cx="7543800" cy="2397505"/>
          </a:xfrm>
          <a:prstGeom prst="rect">
            <a:avLst/>
          </a:prstGeom>
        </p:spPr>
      </p:pic>
      <p:sp>
        <p:nvSpPr>
          <p:cNvPr id="3" name="Rectangle 2"/>
          <p:cNvSpPr/>
          <p:nvPr/>
        </p:nvSpPr>
        <p:spPr>
          <a:xfrm>
            <a:off x="0" y="6575425"/>
            <a:ext cx="9144000" cy="287338"/>
          </a:xfrm>
          <a:prstGeom prst="rect">
            <a:avLst/>
          </a:prstGeom>
          <a:solidFill>
            <a:srgbClr val="4F81BD"/>
          </a:solidFill>
          <a:ln w="25400" cap="flat" cmpd="sng" algn="ctr">
            <a:noFill/>
            <a:prstDash val="solid"/>
          </a:ln>
          <a:effectLst/>
        </p:spPr>
        <p:txBody>
          <a:bodyPr anchor="ctr"/>
          <a:lstStyle/>
          <a:p>
            <a:pPr algn="ctr" fontAlgn="auto">
              <a:spcBef>
                <a:spcPts val="0"/>
              </a:spcBef>
              <a:spcAft>
                <a:spcPts val="0"/>
              </a:spcAft>
              <a:defRPr/>
            </a:pPr>
            <a:endParaRPr lang="es-ES" altLang="ja-JP" sz="1800" kern="0">
              <a:solidFill>
                <a:srgbClr val="FFFFFF"/>
              </a:solidFill>
              <a:latin typeface="Calibri" panose="020F0502020204030204"/>
              <a:cs typeface="Arial" charset="0"/>
            </a:endParaRPr>
          </a:p>
        </p:txBody>
      </p:sp>
      <p:sp>
        <p:nvSpPr>
          <p:cNvPr id="4" name="Rectangle 3"/>
          <p:cNvSpPr/>
          <p:nvPr/>
        </p:nvSpPr>
        <p:spPr>
          <a:xfrm>
            <a:off x="0" y="6475413"/>
            <a:ext cx="9144000" cy="36512"/>
          </a:xfrm>
          <a:prstGeom prst="rect">
            <a:avLst/>
          </a:prstGeom>
          <a:solidFill>
            <a:srgbClr val="4F81BD"/>
          </a:solidFill>
          <a:ln w="25400" cap="flat" cmpd="sng" algn="ctr">
            <a:noFill/>
            <a:prstDash val="solid"/>
          </a:ln>
          <a:effectLst/>
        </p:spPr>
        <p:txBody>
          <a:bodyPr anchor="ctr"/>
          <a:lstStyle/>
          <a:p>
            <a:pPr algn="ctr" fontAlgn="auto">
              <a:spcBef>
                <a:spcPts val="0"/>
              </a:spcBef>
              <a:spcAft>
                <a:spcPts val="0"/>
              </a:spcAft>
              <a:defRPr/>
            </a:pPr>
            <a:endParaRPr lang="es-ES" altLang="ja-JP" sz="1800" kern="0">
              <a:solidFill>
                <a:srgbClr val="FFFFFF"/>
              </a:solidFill>
              <a:latin typeface="Calibri" panose="020F0502020204030204"/>
              <a:cs typeface="Arial" charset="0"/>
            </a:endParaRPr>
          </a:p>
        </p:txBody>
      </p:sp>
      <p:sp>
        <p:nvSpPr>
          <p:cNvPr id="5" name="Rectangle 2"/>
          <p:cNvSpPr/>
          <p:nvPr/>
        </p:nvSpPr>
        <p:spPr>
          <a:xfrm>
            <a:off x="-12700" y="838200"/>
            <a:ext cx="9144000" cy="36513"/>
          </a:xfrm>
          <a:prstGeom prst="rect">
            <a:avLst/>
          </a:prstGeom>
          <a:solidFill>
            <a:srgbClr val="4F81BD"/>
          </a:solidFill>
          <a:ln w="25400" cap="flat" cmpd="sng" algn="ctr">
            <a:noFill/>
            <a:prstDash val="solid"/>
          </a:ln>
          <a:effectLst/>
        </p:spPr>
        <p:txBody>
          <a:bodyPr anchor="ctr"/>
          <a:lstStyle/>
          <a:p>
            <a:pPr algn="ctr" fontAlgn="auto">
              <a:spcBef>
                <a:spcPts val="0"/>
              </a:spcBef>
              <a:spcAft>
                <a:spcPts val="0"/>
              </a:spcAft>
              <a:defRPr/>
            </a:pPr>
            <a:endParaRPr lang="es-ES" altLang="ja-JP" sz="1800" kern="0">
              <a:solidFill>
                <a:srgbClr val="FFFFFF"/>
              </a:solidFill>
              <a:latin typeface="Calibri" panose="020F0502020204030204"/>
              <a:cs typeface="Arial" charset="0"/>
            </a:endParaRPr>
          </a:p>
        </p:txBody>
      </p:sp>
      <p:sp>
        <p:nvSpPr>
          <p:cNvPr id="6" name="Rectangle 9"/>
          <p:cNvSpPr>
            <a:spLocks noChangeArrowheads="1"/>
          </p:cNvSpPr>
          <p:nvPr/>
        </p:nvSpPr>
        <p:spPr bwMode="auto">
          <a:xfrm>
            <a:off x="228600" y="188913"/>
            <a:ext cx="8686800" cy="523220"/>
          </a:xfrm>
          <a:prstGeom prst="rect">
            <a:avLst/>
          </a:prstGeom>
          <a:noFill/>
          <a:ln w="9525">
            <a:noFill/>
            <a:miter lim="800000"/>
            <a:headEnd/>
            <a:tailEnd/>
          </a:ln>
        </p:spPr>
        <p:txBody>
          <a:bodyPr wrap="square">
            <a:spAutoFit/>
          </a:bodyPr>
          <a:lstStyle/>
          <a:p>
            <a:pPr algn="ctr" fontAlgn="auto">
              <a:spcBef>
                <a:spcPts val="0"/>
              </a:spcBef>
              <a:spcAft>
                <a:spcPts val="0"/>
              </a:spcAft>
            </a:pPr>
            <a:r>
              <a:rPr lang="en-US" altLang="ja-JP" sz="2800" dirty="0">
                <a:solidFill>
                  <a:srgbClr val="1F497D"/>
                </a:solidFill>
                <a:latin typeface="Arial" pitchFamily="34" charset="0"/>
                <a:cs typeface="Arial" pitchFamily="34" charset="0"/>
              </a:rPr>
              <a:t>Selected Crop Types in </a:t>
            </a:r>
            <a:r>
              <a:rPr lang="en-US" altLang="ja-JP" sz="2800" dirty="0" err="1">
                <a:solidFill>
                  <a:srgbClr val="1F497D"/>
                </a:solidFill>
                <a:latin typeface="Arial" pitchFamily="34" charset="0"/>
                <a:cs typeface="Arial" pitchFamily="34" charset="0"/>
              </a:rPr>
              <a:t>Kom</a:t>
            </a:r>
            <a:r>
              <a:rPr lang="en-US" altLang="ja-JP" sz="2800" dirty="0">
                <a:solidFill>
                  <a:srgbClr val="1F497D"/>
                </a:solidFill>
                <a:latin typeface="Arial" pitchFamily="34" charset="0"/>
                <a:cs typeface="Arial" pitchFamily="34" charset="0"/>
              </a:rPr>
              <a:t> </a:t>
            </a:r>
            <a:r>
              <a:rPr lang="en-US" altLang="ja-JP" sz="2800" dirty="0" err="1">
                <a:solidFill>
                  <a:srgbClr val="1F497D"/>
                </a:solidFill>
                <a:latin typeface="Arial" pitchFamily="34" charset="0"/>
                <a:cs typeface="Arial" pitchFamily="34" charset="0"/>
              </a:rPr>
              <a:t>Ombo</a:t>
            </a:r>
            <a:r>
              <a:rPr lang="en-US" altLang="ja-JP" sz="2800" dirty="0">
                <a:solidFill>
                  <a:srgbClr val="1F497D"/>
                </a:solidFill>
                <a:latin typeface="Arial" pitchFamily="34" charset="0"/>
                <a:cs typeface="Arial" pitchFamily="34" charset="0"/>
              </a:rPr>
              <a:t> Region</a:t>
            </a:r>
          </a:p>
        </p:txBody>
      </p:sp>
      <p:sp>
        <p:nvSpPr>
          <p:cNvPr id="7" name="Rectangle 6"/>
          <p:cNvSpPr/>
          <p:nvPr/>
        </p:nvSpPr>
        <p:spPr>
          <a:xfrm>
            <a:off x="788894" y="4667071"/>
            <a:ext cx="7516906" cy="1200329"/>
          </a:xfrm>
          <a:prstGeom prst="rect">
            <a:avLst/>
          </a:prstGeom>
        </p:spPr>
        <p:txBody>
          <a:bodyPr wrap="square">
            <a:spAutoFit/>
          </a:bodyPr>
          <a:lstStyle/>
          <a:p>
            <a:pPr fontAlgn="auto">
              <a:spcBef>
                <a:spcPts val="0"/>
              </a:spcBef>
              <a:spcAft>
                <a:spcPts val="0"/>
              </a:spcAft>
            </a:pPr>
            <a:r>
              <a:rPr lang="en-US" sz="1800" dirty="0">
                <a:solidFill>
                  <a:prstClr val="black"/>
                </a:solidFill>
                <a:latin typeface="Arial" panose="020B0604020202020204" pitchFamily="34" charset="0"/>
                <a:ea typeface="MS Mincho" panose="02020609040205080304" pitchFamily="49" charset="-128"/>
                <a:cs typeface="Arial" panose="020B0604020202020204" pitchFamily="34" charset="0"/>
              </a:rPr>
              <a:t>Supervised classification of a Landsat scene (August 2016) shows the distribution of major crop classes as obtained after applying a MLC probability threshold of 50% or greater. Large areas remained unclassified due to small field sizes that cause mixed pixels.</a:t>
            </a:r>
            <a:endParaRPr lang="en-US" sz="18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289182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4587875" y="1868487"/>
            <a:ext cx="1066800" cy="3384550"/>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pPr>
            <a:endParaRPr lang="en-US" altLang="en-US" sz="1800">
              <a:solidFill>
                <a:prstClr val="black"/>
              </a:solidFill>
            </a:endParaRPr>
          </a:p>
        </p:txBody>
      </p:sp>
      <p:sp>
        <p:nvSpPr>
          <p:cNvPr id="3" name="Rectangle 5"/>
          <p:cNvSpPr>
            <a:spLocks noChangeArrowheads="1"/>
          </p:cNvSpPr>
          <p:nvPr/>
        </p:nvSpPr>
        <p:spPr bwMode="auto">
          <a:xfrm>
            <a:off x="4587875" y="2935287"/>
            <a:ext cx="1447800" cy="2317750"/>
          </a:xfrm>
          <a:prstGeom prst="rect">
            <a:avLst/>
          </a:prstGeom>
          <a:solidFill>
            <a:srgbClr val="CC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pPr>
            <a:endParaRPr lang="en-US" altLang="en-US" sz="1800">
              <a:solidFill>
                <a:prstClr val="black"/>
              </a:solidFill>
            </a:endParaRPr>
          </a:p>
        </p:txBody>
      </p:sp>
      <p:sp>
        <p:nvSpPr>
          <p:cNvPr id="4" name="Rectangle 6"/>
          <p:cNvSpPr>
            <a:spLocks noChangeArrowheads="1"/>
          </p:cNvSpPr>
          <p:nvPr/>
        </p:nvSpPr>
        <p:spPr bwMode="auto">
          <a:xfrm>
            <a:off x="4572000" y="3451225"/>
            <a:ext cx="2012950" cy="1860550"/>
          </a:xfrm>
          <a:prstGeom prst="rect">
            <a:avLst/>
          </a:prstGeom>
          <a:solidFill>
            <a:srgbClr val="CE996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pPr>
            <a:endParaRPr lang="en-US" altLang="en-US" sz="1800">
              <a:solidFill>
                <a:prstClr val="black"/>
              </a:solidFill>
            </a:endParaRPr>
          </a:p>
        </p:txBody>
      </p:sp>
      <p:sp>
        <p:nvSpPr>
          <p:cNvPr id="5" name="Rectangle 7"/>
          <p:cNvSpPr>
            <a:spLocks noChangeArrowheads="1"/>
          </p:cNvSpPr>
          <p:nvPr/>
        </p:nvSpPr>
        <p:spPr bwMode="auto">
          <a:xfrm>
            <a:off x="3368675" y="3697287"/>
            <a:ext cx="609600" cy="1524000"/>
          </a:xfrm>
          <a:prstGeom prst="rect">
            <a:avLst/>
          </a:prstGeom>
          <a:solidFill>
            <a:srgbClr val="CC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pPr>
            <a:endParaRPr lang="en-US" altLang="en-US" sz="1800">
              <a:solidFill>
                <a:prstClr val="black"/>
              </a:solidFill>
            </a:endParaRPr>
          </a:p>
        </p:txBody>
      </p:sp>
      <p:sp>
        <p:nvSpPr>
          <p:cNvPr id="6" name="Rectangle 8"/>
          <p:cNvSpPr>
            <a:spLocks noChangeArrowheads="1"/>
          </p:cNvSpPr>
          <p:nvPr/>
        </p:nvSpPr>
        <p:spPr bwMode="auto">
          <a:xfrm>
            <a:off x="3368675" y="3544887"/>
            <a:ext cx="381000" cy="1676400"/>
          </a:xfrm>
          <a:prstGeom prst="rect">
            <a:avLst/>
          </a:prstGeom>
          <a:solidFill>
            <a:srgbClr val="CE996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pPr>
            <a:endParaRPr lang="en-US" altLang="en-US" sz="1800">
              <a:solidFill>
                <a:prstClr val="black"/>
              </a:solidFill>
            </a:endParaRPr>
          </a:p>
        </p:txBody>
      </p:sp>
      <p:sp>
        <p:nvSpPr>
          <p:cNvPr id="7" name="Rectangle 9"/>
          <p:cNvSpPr>
            <a:spLocks noChangeArrowheads="1"/>
          </p:cNvSpPr>
          <p:nvPr/>
        </p:nvSpPr>
        <p:spPr bwMode="auto">
          <a:xfrm>
            <a:off x="3368675" y="4078287"/>
            <a:ext cx="304800" cy="1143000"/>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ts val="0"/>
              </a:spcBef>
              <a:spcAft>
                <a:spcPts val="0"/>
              </a:spcAft>
            </a:pPr>
            <a:endParaRPr lang="en-US" altLang="en-US" sz="1800">
              <a:solidFill>
                <a:prstClr val="black"/>
              </a:solidFill>
            </a:endParaRPr>
          </a:p>
        </p:txBody>
      </p:sp>
      <p:sp>
        <p:nvSpPr>
          <p:cNvPr id="17416" name="Rectangle 10"/>
          <p:cNvSpPr>
            <a:spLocks noChangeArrowheads="1"/>
          </p:cNvSpPr>
          <p:nvPr/>
        </p:nvSpPr>
        <p:spPr bwMode="auto">
          <a:xfrm rot="10800000">
            <a:off x="1082675" y="2097087"/>
            <a:ext cx="261938"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auto">
              <a:spcBef>
                <a:spcPts val="0"/>
              </a:spcBef>
              <a:spcAft>
                <a:spcPts val="0"/>
              </a:spcAft>
            </a:pPr>
            <a:r>
              <a:rPr lang="es-ES_tradnl" altLang="en-US" sz="1700" b="1">
                <a:solidFill>
                  <a:srgbClr val="000099"/>
                </a:solidFill>
                <a:cs typeface="Arial" charset="0"/>
              </a:rPr>
              <a:t>Reflectivity (%)</a:t>
            </a:r>
            <a:endParaRPr lang="es-ES_tradnl" altLang="en-US" sz="2400">
              <a:solidFill>
                <a:prstClr val="black"/>
              </a:solidFill>
              <a:latin typeface="Times New Roman" pitchFamily="18" charset="0"/>
            </a:endParaRPr>
          </a:p>
        </p:txBody>
      </p:sp>
      <p:sp>
        <p:nvSpPr>
          <p:cNvPr id="17417" name="Rectangle 11"/>
          <p:cNvSpPr>
            <a:spLocks noChangeArrowheads="1"/>
          </p:cNvSpPr>
          <p:nvPr/>
        </p:nvSpPr>
        <p:spPr bwMode="auto">
          <a:xfrm>
            <a:off x="3529013" y="4852987"/>
            <a:ext cx="174625"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auto">
              <a:spcBef>
                <a:spcPts val="0"/>
              </a:spcBef>
              <a:spcAft>
                <a:spcPts val="0"/>
              </a:spcAft>
            </a:pPr>
            <a:r>
              <a:rPr lang="es-ES_tradnl" altLang="en-US" sz="1900" b="1">
                <a:solidFill>
                  <a:srgbClr val="000000"/>
                </a:solidFill>
                <a:cs typeface="Arial" charset="0"/>
              </a:rPr>
              <a:t>R</a:t>
            </a:r>
            <a:endParaRPr lang="es-ES_tradnl" altLang="en-US" sz="2400">
              <a:solidFill>
                <a:prstClr val="black"/>
              </a:solidFill>
              <a:latin typeface="Times New Roman" pitchFamily="18" charset="0"/>
            </a:endParaRPr>
          </a:p>
        </p:txBody>
      </p:sp>
      <p:sp>
        <p:nvSpPr>
          <p:cNvPr id="17418" name="Rectangle 12"/>
          <p:cNvSpPr>
            <a:spLocks noChangeArrowheads="1"/>
          </p:cNvSpPr>
          <p:nvPr/>
        </p:nvSpPr>
        <p:spPr bwMode="auto">
          <a:xfrm>
            <a:off x="5446713" y="4852987"/>
            <a:ext cx="24130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auto">
              <a:spcBef>
                <a:spcPts val="0"/>
              </a:spcBef>
              <a:spcAft>
                <a:spcPts val="0"/>
              </a:spcAft>
            </a:pPr>
            <a:r>
              <a:rPr lang="es-ES_tradnl" altLang="en-US" sz="1900" b="1">
                <a:solidFill>
                  <a:srgbClr val="000000"/>
                </a:solidFill>
                <a:cs typeface="Arial" charset="0"/>
              </a:rPr>
              <a:t>IR</a:t>
            </a:r>
            <a:endParaRPr lang="es-ES_tradnl" altLang="en-US" sz="2400">
              <a:solidFill>
                <a:prstClr val="black"/>
              </a:solidFill>
              <a:latin typeface="Times New Roman" pitchFamily="18" charset="0"/>
            </a:endParaRPr>
          </a:p>
        </p:txBody>
      </p:sp>
      <p:sp>
        <p:nvSpPr>
          <p:cNvPr id="17419" name="Rectangle 13"/>
          <p:cNvSpPr>
            <a:spLocks noChangeArrowheads="1"/>
          </p:cNvSpPr>
          <p:nvPr/>
        </p:nvSpPr>
        <p:spPr bwMode="auto">
          <a:xfrm>
            <a:off x="6988175" y="1636712"/>
            <a:ext cx="1168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auto">
              <a:spcBef>
                <a:spcPts val="0"/>
              </a:spcBef>
              <a:spcAft>
                <a:spcPts val="0"/>
              </a:spcAft>
            </a:pPr>
            <a:r>
              <a:rPr lang="es-ES_tradnl" altLang="en-US" sz="1800" b="1">
                <a:solidFill>
                  <a:srgbClr val="000099"/>
                </a:solidFill>
                <a:cs typeface="Arial" charset="0"/>
              </a:rPr>
              <a:t>Healthy</a:t>
            </a:r>
          </a:p>
          <a:p>
            <a:pPr fontAlgn="auto">
              <a:spcBef>
                <a:spcPts val="0"/>
              </a:spcBef>
              <a:spcAft>
                <a:spcPts val="0"/>
              </a:spcAft>
            </a:pPr>
            <a:r>
              <a:rPr lang="es-ES_tradnl" altLang="en-US" sz="1800" b="1">
                <a:solidFill>
                  <a:srgbClr val="000099"/>
                </a:solidFill>
                <a:cs typeface="Arial" charset="0"/>
              </a:rPr>
              <a:t>Vegetation</a:t>
            </a:r>
            <a:endParaRPr lang="es-ES_tradnl" altLang="en-US" sz="2400">
              <a:solidFill>
                <a:prstClr val="black"/>
              </a:solidFill>
              <a:latin typeface="Times New Roman" pitchFamily="18" charset="0"/>
            </a:endParaRPr>
          </a:p>
        </p:txBody>
      </p:sp>
      <p:sp>
        <p:nvSpPr>
          <p:cNvPr id="17420" name="Rectangle 15"/>
          <p:cNvSpPr>
            <a:spLocks noChangeArrowheads="1"/>
          </p:cNvSpPr>
          <p:nvPr/>
        </p:nvSpPr>
        <p:spPr bwMode="auto">
          <a:xfrm>
            <a:off x="6988175" y="3221037"/>
            <a:ext cx="4238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auto">
              <a:spcBef>
                <a:spcPts val="0"/>
              </a:spcBef>
              <a:spcAft>
                <a:spcPts val="0"/>
              </a:spcAft>
            </a:pPr>
            <a:r>
              <a:rPr lang="es-ES_tradnl" altLang="en-US" sz="1800" b="1">
                <a:solidFill>
                  <a:srgbClr val="000099"/>
                </a:solidFill>
                <a:cs typeface="Arial" charset="0"/>
              </a:rPr>
              <a:t>Soil</a:t>
            </a:r>
            <a:endParaRPr lang="es-ES_tradnl" altLang="en-US" sz="2400">
              <a:solidFill>
                <a:prstClr val="black"/>
              </a:solidFill>
              <a:latin typeface="Times New Roman" pitchFamily="18" charset="0"/>
            </a:endParaRPr>
          </a:p>
        </p:txBody>
      </p:sp>
      <p:sp>
        <p:nvSpPr>
          <p:cNvPr id="17421" name="Rectangle 16"/>
          <p:cNvSpPr>
            <a:spLocks noChangeArrowheads="1"/>
          </p:cNvSpPr>
          <p:nvPr/>
        </p:nvSpPr>
        <p:spPr bwMode="auto">
          <a:xfrm>
            <a:off x="6988175" y="2428875"/>
            <a:ext cx="1168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auto">
              <a:spcBef>
                <a:spcPts val="0"/>
              </a:spcBef>
              <a:spcAft>
                <a:spcPts val="0"/>
              </a:spcAft>
            </a:pPr>
            <a:r>
              <a:rPr lang="es-ES_tradnl" altLang="en-US" sz="1800" b="1">
                <a:solidFill>
                  <a:srgbClr val="000099"/>
                </a:solidFill>
                <a:cs typeface="Arial" charset="0"/>
              </a:rPr>
              <a:t>Dry</a:t>
            </a:r>
          </a:p>
          <a:p>
            <a:pPr fontAlgn="auto">
              <a:spcBef>
                <a:spcPts val="0"/>
              </a:spcBef>
              <a:spcAft>
                <a:spcPts val="0"/>
              </a:spcAft>
            </a:pPr>
            <a:r>
              <a:rPr lang="es-ES_tradnl" altLang="en-US" sz="1800" b="1">
                <a:solidFill>
                  <a:srgbClr val="000099"/>
                </a:solidFill>
                <a:cs typeface="Arial" charset="0"/>
              </a:rPr>
              <a:t>Vegetation</a:t>
            </a:r>
            <a:endParaRPr lang="es-ES_tradnl" altLang="en-US" sz="2400">
              <a:solidFill>
                <a:prstClr val="black"/>
              </a:solidFill>
              <a:latin typeface="Times New Roman" pitchFamily="18" charset="0"/>
            </a:endParaRPr>
          </a:p>
        </p:txBody>
      </p:sp>
      <p:sp>
        <p:nvSpPr>
          <p:cNvPr id="17422" name="Freeform 18"/>
          <p:cNvSpPr>
            <a:spLocks/>
          </p:cNvSpPr>
          <p:nvPr/>
        </p:nvSpPr>
        <p:spPr bwMode="auto">
          <a:xfrm>
            <a:off x="1987550" y="1131887"/>
            <a:ext cx="28575" cy="3332163"/>
          </a:xfrm>
          <a:custGeom>
            <a:avLst/>
            <a:gdLst>
              <a:gd name="T0" fmla="*/ 2147483647 w 15"/>
              <a:gd name="T1" fmla="*/ 2147483647 h 1805"/>
              <a:gd name="T2" fmla="*/ 2147483647 w 15"/>
              <a:gd name="T3" fmla="*/ 2147483647 h 1805"/>
              <a:gd name="T4" fmla="*/ 2147483647 w 15"/>
              <a:gd name="T5" fmla="*/ 2147483647 h 1805"/>
              <a:gd name="T6" fmla="*/ 2147483647 w 15"/>
              <a:gd name="T7" fmla="*/ 2147483647 h 1805"/>
              <a:gd name="T8" fmla="*/ 2147483647 w 15"/>
              <a:gd name="T9" fmla="*/ 2147483647 h 1805"/>
              <a:gd name="T10" fmla="*/ 2147483647 w 15"/>
              <a:gd name="T11" fmla="*/ 0 h 1805"/>
              <a:gd name="T12" fmla="*/ 2147483647 w 15"/>
              <a:gd name="T13" fmla="*/ 0 h 1805"/>
              <a:gd name="T14" fmla="*/ 2147483647 w 15"/>
              <a:gd name="T15" fmla="*/ 2147483647 h 1805"/>
              <a:gd name="T16" fmla="*/ 2147483647 w 15"/>
              <a:gd name="T17" fmla="*/ 2147483647 h 1805"/>
              <a:gd name="T18" fmla="*/ 2147483647 w 15"/>
              <a:gd name="T19" fmla="*/ 2147483647 h 1805"/>
              <a:gd name="T20" fmla="*/ 0 w 15"/>
              <a:gd name="T21" fmla="*/ 2147483647 h 1805"/>
              <a:gd name="T22" fmla="*/ 0 w 15"/>
              <a:gd name="T23" fmla="*/ 2147483647 h 1805"/>
              <a:gd name="T24" fmla="*/ 2147483647 w 15"/>
              <a:gd name="T25" fmla="*/ 2147483647 h 1805"/>
              <a:gd name="T26" fmla="*/ 2147483647 w 15"/>
              <a:gd name="T27" fmla="*/ 2147483647 h 1805"/>
              <a:gd name="T28" fmla="*/ 2147483647 w 15"/>
              <a:gd name="T29" fmla="*/ 2147483647 h 1805"/>
              <a:gd name="T30" fmla="*/ 2147483647 w 15"/>
              <a:gd name="T31" fmla="*/ 2147483647 h 1805"/>
              <a:gd name="T32" fmla="*/ 2147483647 w 15"/>
              <a:gd name="T33" fmla="*/ 2147483647 h 1805"/>
              <a:gd name="T34" fmla="*/ 2147483647 w 15"/>
              <a:gd name="T35" fmla="*/ 2147483647 h 1805"/>
              <a:gd name="T36" fmla="*/ 2147483647 w 15"/>
              <a:gd name="T37" fmla="*/ 2147483647 h 1805"/>
              <a:gd name="T38" fmla="*/ 2147483647 w 15"/>
              <a:gd name="T39" fmla="*/ 2147483647 h 1805"/>
              <a:gd name="T40" fmla="*/ 2147483647 w 15"/>
              <a:gd name="T41" fmla="*/ 2147483647 h 1805"/>
              <a:gd name="T42" fmla="*/ 2147483647 w 15"/>
              <a:gd name="T43" fmla="*/ 2147483647 h 1805"/>
              <a:gd name="T44" fmla="*/ 2147483647 w 15"/>
              <a:gd name="T45" fmla="*/ 2147483647 h 180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5" h="1805">
                <a:moveTo>
                  <a:pt x="15" y="7"/>
                </a:moveTo>
                <a:lnTo>
                  <a:pt x="15" y="6"/>
                </a:lnTo>
                <a:lnTo>
                  <a:pt x="13" y="4"/>
                </a:lnTo>
                <a:lnTo>
                  <a:pt x="13" y="2"/>
                </a:lnTo>
                <a:lnTo>
                  <a:pt x="11" y="2"/>
                </a:lnTo>
                <a:lnTo>
                  <a:pt x="9" y="0"/>
                </a:lnTo>
                <a:lnTo>
                  <a:pt x="6" y="0"/>
                </a:lnTo>
                <a:lnTo>
                  <a:pt x="4" y="2"/>
                </a:lnTo>
                <a:lnTo>
                  <a:pt x="2" y="2"/>
                </a:lnTo>
                <a:lnTo>
                  <a:pt x="2" y="4"/>
                </a:lnTo>
                <a:lnTo>
                  <a:pt x="0" y="6"/>
                </a:lnTo>
                <a:lnTo>
                  <a:pt x="0" y="1799"/>
                </a:lnTo>
                <a:lnTo>
                  <a:pt x="2" y="1801"/>
                </a:lnTo>
                <a:lnTo>
                  <a:pt x="2" y="1803"/>
                </a:lnTo>
                <a:lnTo>
                  <a:pt x="4" y="1803"/>
                </a:lnTo>
                <a:lnTo>
                  <a:pt x="6" y="1805"/>
                </a:lnTo>
                <a:lnTo>
                  <a:pt x="9" y="1805"/>
                </a:lnTo>
                <a:lnTo>
                  <a:pt x="11" y="1803"/>
                </a:lnTo>
                <a:lnTo>
                  <a:pt x="13" y="1803"/>
                </a:lnTo>
                <a:lnTo>
                  <a:pt x="13" y="1801"/>
                </a:lnTo>
                <a:lnTo>
                  <a:pt x="15" y="1799"/>
                </a:lnTo>
                <a:lnTo>
                  <a:pt x="15" y="1797"/>
                </a:lnTo>
                <a:lnTo>
                  <a:pt x="15" y="7"/>
                </a:lnTo>
                <a:close/>
              </a:path>
            </a:pathLst>
          </a:custGeom>
          <a:solidFill>
            <a:srgbClr val="000000"/>
          </a:solidFill>
          <a:ln w="9525">
            <a:solidFill>
              <a:srgbClr val="000000"/>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423" name="Freeform 19"/>
          <p:cNvSpPr>
            <a:spLocks/>
          </p:cNvSpPr>
          <p:nvPr/>
        </p:nvSpPr>
        <p:spPr bwMode="auto">
          <a:xfrm>
            <a:off x="1987550" y="3524250"/>
            <a:ext cx="123825" cy="28575"/>
          </a:xfrm>
          <a:custGeom>
            <a:avLst/>
            <a:gdLst>
              <a:gd name="T0" fmla="*/ 2147483647 w 65"/>
              <a:gd name="T1" fmla="*/ 2147483647 h 16"/>
              <a:gd name="T2" fmla="*/ 2147483647 w 65"/>
              <a:gd name="T3" fmla="*/ 2147483647 h 16"/>
              <a:gd name="T4" fmla="*/ 2147483647 w 65"/>
              <a:gd name="T5" fmla="*/ 2147483647 h 16"/>
              <a:gd name="T6" fmla="*/ 2147483647 w 65"/>
              <a:gd name="T7" fmla="*/ 2147483647 h 16"/>
              <a:gd name="T8" fmla="*/ 2147483647 w 65"/>
              <a:gd name="T9" fmla="*/ 2147483647 h 16"/>
              <a:gd name="T10" fmla="*/ 2147483647 w 65"/>
              <a:gd name="T11" fmla="*/ 2147483647 h 16"/>
              <a:gd name="T12" fmla="*/ 2147483647 w 65"/>
              <a:gd name="T13" fmla="*/ 2147483647 h 16"/>
              <a:gd name="T14" fmla="*/ 2147483647 w 65"/>
              <a:gd name="T15" fmla="*/ 2147483647 h 16"/>
              <a:gd name="T16" fmla="*/ 2147483647 w 65"/>
              <a:gd name="T17" fmla="*/ 2147483647 h 16"/>
              <a:gd name="T18" fmla="*/ 2147483647 w 65"/>
              <a:gd name="T19" fmla="*/ 2147483647 h 16"/>
              <a:gd name="T20" fmla="*/ 2147483647 w 65"/>
              <a:gd name="T21" fmla="*/ 0 h 16"/>
              <a:gd name="T22" fmla="*/ 2147483647 w 65"/>
              <a:gd name="T23" fmla="*/ 0 h 16"/>
              <a:gd name="T24" fmla="*/ 2147483647 w 65"/>
              <a:gd name="T25" fmla="*/ 2147483647 h 16"/>
              <a:gd name="T26" fmla="*/ 2147483647 w 65"/>
              <a:gd name="T27" fmla="*/ 2147483647 h 16"/>
              <a:gd name="T28" fmla="*/ 2147483647 w 65"/>
              <a:gd name="T29" fmla="*/ 2147483647 h 16"/>
              <a:gd name="T30" fmla="*/ 0 w 65"/>
              <a:gd name="T31" fmla="*/ 2147483647 h 16"/>
              <a:gd name="T32" fmla="*/ 0 w 65"/>
              <a:gd name="T33" fmla="*/ 2147483647 h 16"/>
              <a:gd name="T34" fmla="*/ 2147483647 w 65"/>
              <a:gd name="T35" fmla="*/ 2147483647 h 16"/>
              <a:gd name="T36" fmla="*/ 2147483647 w 65"/>
              <a:gd name="T37" fmla="*/ 2147483647 h 16"/>
              <a:gd name="T38" fmla="*/ 2147483647 w 65"/>
              <a:gd name="T39" fmla="*/ 2147483647 h 16"/>
              <a:gd name="T40" fmla="*/ 2147483647 w 65"/>
              <a:gd name="T41" fmla="*/ 2147483647 h 16"/>
              <a:gd name="T42" fmla="*/ 2147483647 w 65"/>
              <a:gd name="T43" fmla="*/ 2147483647 h 16"/>
              <a:gd name="T44" fmla="*/ 2147483647 w 65"/>
              <a:gd name="T45" fmla="*/ 2147483647 h 1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5" h="16">
                <a:moveTo>
                  <a:pt x="57" y="16"/>
                </a:moveTo>
                <a:lnTo>
                  <a:pt x="59" y="16"/>
                </a:lnTo>
                <a:lnTo>
                  <a:pt x="61" y="14"/>
                </a:lnTo>
                <a:lnTo>
                  <a:pt x="63" y="14"/>
                </a:lnTo>
                <a:lnTo>
                  <a:pt x="63" y="12"/>
                </a:lnTo>
                <a:lnTo>
                  <a:pt x="65" y="10"/>
                </a:lnTo>
                <a:lnTo>
                  <a:pt x="65" y="6"/>
                </a:lnTo>
                <a:lnTo>
                  <a:pt x="63" y="4"/>
                </a:lnTo>
                <a:lnTo>
                  <a:pt x="63" y="2"/>
                </a:lnTo>
                <a:lnTo>
                  <a:pt x="61" y="2"/>
                </a:lnTo>
                <a:lnTo>
                  <a:pt x="59" y="0"/>
                </a:lnTo>
                <a:lnTo>
                  <a:pt x="5" y="0"/>
                </a:lnTo>
                <a:lnTo>
                  <a:pt x="3" y="2"/>
                </a:lnTo>
                <a:lnTo>
                  <a:pt x="1" y="2"/>
                </a:lnTo>
                <a:lnTo>
                  <a:pt x="1" y="4"/>
                </a:lnTo>
                <a:lnTo>
                  <a:pt x="0" y="6"/>
                </a:lnTo>
                <a:lnTo>
                  <a:pt x="0" y="10"/>
                </a:lnTo>
                <a:lnTo>
                  <a:pt x="1" y="12"/>
                </a:lnTo>
                <a:lnTo>
                  <a:pt x="1" y="14"/>
                </a:lnTo>
                <a:lnTo>
                  <a:pt x="3" y="14"/>
                </a:lnTo>
                <a:lnTo>
                  <a:pt x="5" y="16"/>
                </a:lnTo>
                <a:lnTo>
                  <a:pt x="7" y="16"/>
                </a:lnTo>
                <a:lnTo>
                  <a:pt x="57" y="16"/>
                </a:lnTo>
                <a:close/>
              </a:path>
            </a:pathLst>
          </a:custGeom>
          <a:solidFill>
            <a:srgbClr val="000000"/>
          </a:solidFill>
          <a:ln w="9525">
            <a:solidFill>
              <a:srgbClr val="000000"/>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424" name="Freeform 20"/>
          <p:cNvSpPr>
            <a:spLocks/>
          </p:cNvSpPr>
          <p:nvPr/>
        </p:nvSpPr>
        <p:spPr bwMode="auto">
          <a:xfrm>
            <a:off x="1987550" y="2549525"/>
            <a:ext cx="123825" cy="30162"/>
          </a:xfrm>
          <a:custGeom>
            <a:avLst/>
            <a:gdLst>
              <a:gd name="T0" fmla="*/ 2147483647 w 65"/>
              <a:gd name="T1" fmla="*/ 2147483647 h 16"/>
              <a:gd name="T2" fmla="*/ 2147483647 w 65"/>
              <a:gd name="T3" fmla="*/ 2147483647 h 16"/>
              <a:gd name="T4" fmla="*/ 2147483647 w 65"/>
              <a:gd name="T5" fmla="*/ 2147483647 h 16"/>
              <a:gd name="T6" fmla="*/ 2147483647 w 65"/>
              <a:gd name="T7" fmla="*/ 2147483647 h 16"/>
              <a:gd name="T8" fmla="*/ 2147483647 w 65"/>
              <a:gd name="T9" fmla="*/ 2147483647 h 16"/>
              <a:gd name="T10" fmla="*/ 2147483647 w 65"/>
              <a:gd name="T11" fmla="*/ 2147483647 h 16"/>
              <a:gd name="T12" fmla="*/ 2147483647 w 65"/>
              <a:gd name="T13" fmla="*/ 2147483647 h 16"/>
              <a:gd name="T14" fmla="*/ 2147483647 w 65"/>
              <a:gd name="T15" fmla="*/ 2147483647 h 16"/>
              <a:gd name="T16" fmla="*/ 2147483647 w 65"/>
              <a:gd name="T17" fmla="*/ 2147483647 h 16"/>
              <a:gd name="T18" fmla="*/ 2147483647 w 65"/>
              <a:gd name="T19" fmla="*/ 2147483647 h 16"/>
              <a:gd name="T20" fmla="*/ 2147483647 w 65"/>
              <a:gd name="T21" fmla="*/ 0 h 16"/>
              <a:gd name="T22" fmla="*/ 2147483647 w 65"/>
              <a:gd name="T23" fmla="*/ 0 h 16"/>
              <a:gd name="T24" fmla="*/ 2147483647 w 65"/>
              <a:gd name="T25" fmla="*/ 2147483647 h 16"/>
              <a:gd name="T26" fmla="*/ 2147483647 w 65"/>
              <a:gd name="T27" fmla="*/ 2147483647 h 16"/>
              <a:gd name="T28" fmla="*/ 2147483647 w 65"/>
              <a:gd name="T29" fmla="*/ 2147483647 h 16"/>
              <a:gd name="T30" fmla="*/ 0 w 65"/>
              <a:gd name="T31" fmla="*/ 2147483647 h 16"/>
              <a:gd name="T32" fmla="*/ 0 w 65"/>
              <a:gd name="T33" fmla="*/ 2147483647 h 16"/>
              <a:gd name="T34" fmla="*/ 2147483647 w 65"/>
              <a:gd name="T35" fmla="*/ 2147483647 h 16"/>
              <a:gd name="T36" fmla="*/ 2147483647 w 65"/>
              <a:gd name="T37" fmla="*/ 2147483647 h 16"/>
              <a:gd name="T38" fmla="*/ 2147483647 w 65"/>
              <a:gd name="T39" fmla="*/ 2147483647 h 16"/>
              <a:gd name="T40" fmla="*/ 2147483647 w 65"/>
              <a:gd name="T41" fmla="*/ 2147483647 h 16"/>
              <a:gd name="T42" fmla="*/ 2147483647 w 65"/>
              <a:gd name="T43" fmla="*/ 2147483647 h 16"/>
              <a:gd name="T44" fmla="*/ 2147483647 w 65"/>
              <a:gd name="T45" fmla="*/ 2147483647 h 1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5" h="16">
                <a:moveTo>
                  <a:pt x="57" y="16"/>
                </a:moveTo>
                <a:lnTo>
                  <a:pt x="59" y="16"/>
                </a:lnTo>
                <a:lnTo>
                  <a:pt x="61" y="14"/>
                </a:lnTo>
                <a:lnTo>
                  <a:pt x="63" y="14"/>
                </a:lnTo>
                <a:lnTo>
                  <a:pt x="63" y="12"/>
                </a:lnTo>
                <a:lnTo>
                  <a:pt x="65" y="10"/>
                </a:lnTo>
                <a:lnTo>
                  <a:pt x="65" y="6"/>
                </a:lnTo>
                <a:lnTo>
                  <a:pt x="63" y="4"/>
                </a:lnTo>
                <a:lnTo>
                  <a:pt x="63" y="2"/>
                </a:lnTo>
                <a:lnTo>
                  <a:pt x="61" y="2"/>
                </a:lnTo>
                <a:lnTo>
                  <a:pt x="59" y="0"/>
                </a:lnTo>
                <a:lnTo>
                  <a:pt x="5" y="0"/>
                </a:lnTo>
                <a:lnTo>
                  <a:pt x="3" y="2"/>
                </a:lnTo>
                <a:lnTo>
                  <a:pt x="1" y="2"/>
                </a:lnTo>
                <a:lnTo>
                  <a:pt x="1" y="4"/>
                </a:lnTo>
                <a:lnTo>
                  <a:pt x="0" y="6"/>
                </a:lnTo>
                <a:lnTo>
                  <a:pt x="0" y="10"/>
                </a:lnTo>
                <a:lnTo>
                  <a:pt x="1" y="12"/>
                </a:lnTo>
                <a:lnTo>
                  <a:pt x="1" y="14"/>
                </a:lnTo>
                <a:lnTo>
                  <a:pt x="3" y="14"/>
                </a:lnTo>
                <a:lnTo>
                  <a:pt x="5" y="16"/>
                </a:lnTo>
                <a:lnTo>
                  <a:pt x="7" y="16"/>
                </a:lnTo>
                <a:lnTo>
                  <a:pt x="57" y="16"/>
                </a:lnTo>
                <a:close/>
              </a:path>
            </a:pathLst>
          </a:custGeom>
          <a:solidFill>
            <a:srgbClr val="000000"/>
          </a:solidFill>
          <a:ln w="9525">
            <a:solidFill>
              <a:srgbClr val="000000"/>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425" name="Line 21"/>
          <p:cNvSpPr>
            <a:spLocks noChangeShapeType="1"/>
          </p:cNvSpPr>
          <p:nvPr/>
        </p:nvSpPr>
        <p:spPr bwMode="auto">
          <a:xfrm flipH="1">
            <a:off x="1987550" y="1643062"/>
            <a:ext cx="95250" cy="1588"/>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426" name="Rectangle 22"/>
          <p:cNvSpPr>
            <a:spLocks noChangeArrowheads="1"/>
          </p:cNvSpPr>
          <p:nvPr/>
        </p:nvSpPr>
        <p:spPr bwMode="auto">
          <a:xfrm>
            <a:off x="1555750" y="3257550"/>
            <a:ext cx="24130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auto">
              <a:spcBef>
                <a:spcPts val="0"/>
              </a:spcBef>
              <a:spcAft>
                <a:spcPts val="0"/>
              </a:spcAft>
            </a:pPr>
            <a:r>
              <a:rPr lang="es-ES_tradnl" altLang="en-US" sz="1700">
                <a:solidFill>
                  <a:srgbClr val="003399"/>
                </a:solidFill>
                <a:cs typeface="Arial" charset="0"/>
              </a:rPr>
              <a:t>20</a:t>
            </a:r>
            <a:endParaRPr lang="es-ES_tradnl" altLang="en-US" sz="2400">
              <a:solidFill>
                <a:prstClr val="black"/>
              </a:solidFill>
              <a:latin typeface="Times New Roman" pitchFamily="18" charset="0"/>
            </a:endParaRPr>
          </a:p>
        </p:txBody>
      </p:sp>
      <p:sp>
        <p:nvSpPr>
          <p:cNvPr id="17427" name="Rectangle 23"/>
          <p:cNvSpPr>
            <a:spLocks noChangeArrowheads="1"/>
          </p:cNvSpPr>
          <p:nvPr/>
        </p:nvSpPr>
        <p:spPr bwMode="auto">
          <a:xfrm>
            <a:off x="1555750" y="2371725"/>
            <a:ext cx="24130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auto">
              <a:spcBef>
                <a:spcPts val="0"/>
              </a:spcBef>
              <a:spcAft>
                <a:spcPts val="0"/>
              </a:spcAft>
            </a:pPr>
            <a:r>
              <a:rPr lang="es-ES_tradnl" altLang="en-US" sz="1700">
                <a:solidFill>
                  <a:srgbClr val="003399"/>
                </a:solidFill>
                <a:cs typeface="Arial" charset="0"/>
              </a:rPr>
              <a:t>40</a:t>
            </a:r>
            <a:endParaRPr lang="es-ES_tradnl" altLang="en-US" sz="2400">
              <a:solidFill>
                <a:prstClr val="black"/>
              </a:solidFill>
              <a:latin typeface="Times New Roman" pitchFamily="18" charset="0"/>
            </a:endParaRPr>
          </a:p>
        </p:txBody>
      </p:sp>
      <p:sp>
        <p:nvSpPr>
          <p:cNvPr id="17428" name="Rectangle 24"/>
          <p:cNvSpPr>
            <a:spLocks noChangeArrowheads="1"/>
          </p:cNvSpPr>
          <p:nvPr/>
        </p:nvSpPr>
        <p:spPr bwMode="auto">
          <a:xfrm>
            <a:off x="1555750" y="1485900"/>
            <a:ext cx="24130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auto">
              <a:spcBef>
                <a:spcPts val="0"/>
              </a:spcBef>
              <a:spcAft>
                <a:spcPts val="0"/>
              </a:spcAft>
            </a:pPr>
            <a:r>
              <a:rPr lang="es-ES_tradnl" altLang="en-US" sz="1700">
                <a:solidFill>
                  <a:srgbClr val="003399"/>
                </a:solidFill>
                <a:cs typeface="Arial" charset="0"/>
              </a:rPr>
              <a:t>60</a:t>
            </a:r>
            <a:endParaRPr lang="es-ES_tradnl" altLang="en-US" sz="2400">
              <a:solidFill>
                <a:prstClr val="black"/>
              </a:solidFill>
              <a:latin typeface="Times New Roman" pitchFamily="18" charset="0"/>
            </a:endParaRPr>
          </a:p>
        </p:txBody>
      </p:sp>
      <p:grpSp>
        <p:nvGrpSpPr>
          <p:cNvPr id="23" name="Group 25"/>
          <p:cNvGrpSpPr>
            <a:grpSpLocks/>
          </p:cNvGrpSpPr>
          <p:nvPr/>
        </p:nvGrpSpPr>
        <p:grpSpPr bwMode="auto">
          <a:xfrm>
            <a:off x="1998663" y="1890712"/>
            <a:ext cx="4860925" cy="2317750"/>
            <a:chOff x="865" y="1694"/>
            <a:chExt cx="3062" cy="1460"/>
          </a:xfrm>
        </p:grpSpPr>
        <p:sp>
          <p:nvSpPr>
            <p:cNvPr id="17620" name="Freeform 26"/>
            <p:cNvSpPr>
              <a:spLocks/>
            </p:cNvSpPr>
            <p:nvPr/>
          </p:nvSpPr>
          <p:spPr bwMode="auto">
            <a:xfrm>
              <a:off x="865" y="1694"/>
              <a:ext cx="2826" cy="1460"/>
            </a:xfrm>
            <a:custGeom>
              <a:avLst/>
              <a:gdLst>
                <a:gd name="T0" fmla="*/ 17 w 2366"/>
                <a:gd name="T1" fmla="*/ 3098 h 1256"/>
                <a:gd name="T2" fmla="*/ 242 w 2366"/>
                <a:gd name="T3" fmla="*/ 3062 h 1256"/>
                <a:gd name="T4" fmla="*/ 423 w 2366"/>
                <a:gd name="T5" fmla="*/ 3047 h 1256"/>
                <a:gd name="T6" fmla="*/ 600 w 2366"/>
                <a:gd name="T7" fmla="*/ 3036 h 1256"/>
                <a:gd name="T8" fmla="*/ 787 w 2366"/>
                <a:gd name="T9" fmla="*/ 3072 h 1256"/>
                <a:gd name="T10" fmla="*/ 988 w 2366"/>
                <a:gd name="T11" fmla="*/ 3054 h 1256"/>
                <a:gd name="T12" fmla="*/ 1145 w 2366"/>
                <a:gd name="T13" fmla="*/ 2890 h 1256"/>
                <a:gd name="T14" fmla="*/ 1429 w 2366"/>
                <a:gd name="T15" fmla="*/ 2460 h 1256"/>
                <a:gd name="T16" fmla="*/ 1522 w 2366"/>
                <a:gd name="T17" fmla="*/ 2416 h 1256"/>
                <a:gd name="T18" fmla="*/ 1697 w 2366"/>
                <a:gd name="T19" fmla="*/ 2563 h 1256"/>
                <a:gd name="T20" fmla="*/ 1885 w 2366"/>
                <a:gd name="T21" fmla="*/ 2821 h 1256"/>
                <a:gd name="T22" fmla="*/ 2103 w 2366"/>
                <a:gd name="T23" fmla="*/ 2956 h 1256"/>
                <a:gd name="T24" fmla="*/ 2593 w 2366"/>
                <a:gd name="T25" fmla="*/ 3001 h 1256"/>
                <a:gd name="T26" fmla="*/ 2867 w 2366"/>
                <a:gd name="T27" fmla="*/ 3021 h 1256"/>
                <a:gd name="T28" fmla="*/ 3023 w 2366"/>
                <a:gd name="T29" fmla="*/ 2846 h 1256"/>
                <a:gd name="T30" fmla="*/ 3273 w 2366"/>
                <a:gd name="T31" fmla="*/ 2193 h 1256"/>
                <a:gd name="T32" fmla="*/ 3587 w 2366"/>
                <a:gd name="T33" fmla="*/ 1250 h 1256"/>
                <a:gd name="T34" fmla="*/ 3865 w 2366"/>
                <a:gd name="T35" fmla="*/ 407 h 1256"/>
                <a:gd name="T36" fmla="*/ 4073 w 2366"/>
                <a:gd name="T37" fmla="*/ 72 h 1256"/>
                <a:gd name="T38" fmla="*/ 4206 w 2366"/>
                <a:gd name="T39" fmla="*/ 51 h 1256"/>
                <a:gd name="T40" fmla="*/ 4363 w 2366"/>
                <a:gd name="T41" fmla="*/ 98 h 1256"/>
                <a:gd name="T42" fmla="*/ 4701 w 2366"/>
                <a:gd name="T43" fmla="*/ 105 h 1256"/>
                <a:gd name="T44" fmla="*/ 5098 w 2366"/>
                <a:gd name="T45" fmla="*/ 91 h 1256"/>
                <a:gd name="T46" fmla="*/ 5289 w 2366"/>
                <a:gd name="T47" fmla="*/ 62 h 1256"/>
                <a:gd name="T48" fmla="*/ 6143 w 2366"/>
                <a:gd name="T49" fmla="*/ 36 h 1256"/>
                <a:gd name="T50" fmla="*/ 6618 w 2366"/>
                <a:gd name="T51" fmla="*/ 62 h 1256"/>
                <a:gd name="T52" fmla="*/ 6814 w 2366"/>
                <a:gd name="T53" fmla="*/ 91 h 1256"/>
                <a:gd name="T54" fmla="*/ 6814 w 2366"/>
                <a:gd name="T55" fmla="*/ 51 h 1256"/>
                <a:gd name="T56" fmla="*/ 6660 w 2366"/>
                <a:gd name="T57" fmla="*/ 31 h 1256"/>
                <a:gd name="T58" fmla="*/ 6436 w 2366"/>
                <a:gd name="T59" fmla="*/ 14 h 1256"/>
                <a:gd name="T60" fmla="*/ 5442 w 2366"/>
                <a:gd name="T61" fmla="*/ 14 h 1256"/>
                <a:gd name="T62" fmla="*/ 5216 w 2366"/>
                <a:gd name="T63" fmla="*/ 31 h 1256"/>
                <a:gd name="T64" fmla="*/ 5064 w 2366"/>
                <a:gd name="T65" fmla="*/ 51 h 1256"/>
                <a:gd name="T66" fmla="*/ 4733 w 2366"/>
                <a:gd name="T67" fmla="*/ 72 h 1256"/>
                <a:gd name="T68" fmla="*/ 4427 w 2366"/>
                <a:gd name="T69" fmla="*/ 66 h 1256"/>
                <a:gd name="T70" fmla="*/ 4276 w 2366"/>
                <a:gd name="T71" fmla="*/ 31 h 1256"/>
                <a:gd name="T72" fmla="*/ 4154 w 2366"/>
                <a:gd name="T73" fmla="*/ 2 h 1256"/>
                <a:gd name="T74" fmla="*/ 4004 w 2366"/>
                <a:gd name="T75" fmla="*/ 72 h 1256"/>
                <a:gd name="T76" fmla="*/ 3750 w 2366"/>
                <a:gd name="T77" fmla="*/ 565 h 1256"/>
                <a:gd name="T78" fmla="*/ 3473 w 2366"/>
                <a:gd name="T79" fmla="*/ 1430 h 1256"/>
                <a:gd name="T80" fmla="*/ 3168 w 2366"/>
                <a:gd name="T81" fmla="*/ 2379 h 1256"/>
                <a:gd name="T82" fmla="*/ 2955 w 2366"/>
                <a:gd name="T83" fmla="*/ 2887 h 1256"/>
                <a:gd name="T84" fmla="*/ 2788 w 2366"/>
                <a:gd name="T85" fmla="*/ 2994 h 1256"/>
                <a:gd name="T86" fmla="*/ 2582 w 2366"/>
                <a:gd name="T87" fmla="*/ 2948 h 1256"/>
                <a:gd name="T88" fmla="*/ 2114 w 2366"/>
                <a:gd name="T89" fmla="*/ 2919 h 1256"/>
                <a:gd name="T90" fmla="*/ 1878 w 2366"/>
                <a:gd name="T91" fmla="*/ 2758 h 1256"/>
                <a:gd name="T92" fmla="*/ 1702 w 2366"/>
                <a:gd name="T93" fmla="*/ 2511 h 1256"/>
                <a:gd name="T94" fmla="*/ 1568 w 2366"/>
                <a:gd name="T95" fmla="*/ 2382 h 1256"/>
                <a:gd name="T96" fmla="*/ 1393 w 2366"/>
                <a:gd name="T97" fmla="*/ 2435 h 1256"/>
                <a:gd name="T98" fmla="*/ 1145 w 2366"/>
                <a:gd name="T99" fmla="*/ 2824 h 1256"/>
                <a:gd name="T100" fmla="*/ 964 w 2366"/>
                <a:gd name="T101" fmla="*/ 3011 h 1256"/>
                <a:gd name="T102" fmla="*/ 792 w 2366"/>
                <a:gd name="T103" fmla="*/ 3036 h 1256"/>
                <a:gd name="T104" fmla="*/ 640 w 2366"/>
                <a:gd name="T105" fmla="*/ 3010 h 1256"/>
                <a:gd name="T106" fmla="*/ 514 w 2366"/>
                <a:gd name="T107" fmla="*/ 3001 h 1256"/>
                <a:gd name="T108" fmla="*/ 362 w 2366"/>
                <a:gd name="T109" fmla="*/ 3011 h 1256"/>
                <a:gd name="T110" fmla="*/ 236 w 2366"/>
                <a:gd name="T111" fmla="*/ 3021 h 1256"/>
                <a:gd name="T112" fmla="*/ 17 w 2366"/>
                <a:gd name="T113" fmla="*/ 3062 h 12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366" h="1256">
                  <a:moveTo>
                    <a:pt x="6" y="1241"/>
                  </a:moveTo>
                  <a:lnTo>
                    <a:pt x="4" y="1241"/>
                  </a:lnTo>
                  <a:lnTo>
                    <a:pt x="2" y="1243"/>
                  </a:lnTo>
                  <a:lnTo>
                    <a:pt x="2" y="1244"/>
                  </a:lnTo>
                  <a:lnTo>
                    <a:pt x="0" y="1246"/>
                  </a:lnTo>
                  <a:lnTo>
                    <a:pt x="0" y="1252"/>
                  </a:lnTo>
                  <a:lnTo>
                    <a:pt x="2" y="1254"/>
                  </a:lnTo>
                  <a:lnTo>
                    <a:pt x="4" y="1254"/>
                  </a:lnTo>
                  <a:lnTo>
                    <a:pt x="6" y="1256"/>
                  </a:lnTo>
                  <a:lnTo>
                    <a:pt x="9" y="1256"/>
                  </a:lnTo>
                  <a:lnTo>
                    <a:pt x="19" y="1254"/>
                  </a:lnTo>
                  <a:lnTo>
                    <a:pt x="31" y="1250"/>
                  </a:lnTo>
                  <a:lnTo>
                    <a:pt x="40" y="1248"/>
                  </a:lnTo>
                  <a:lnTo>
                    <a:pt x="38" y="1248"/>
                  </a:lnTo>
                  <a:lnTo>
                    <a:pt x="52" y="1248"/>
                  </a:lnTo>
                  <a:lnTo>
                    <a:pt x="61" y="1246"/>
                  </a:lnTo>
                  <a:lnTo>
                    <a:pt x="73" y="1244"/>
                  </a:lnTo>
                  <a:lnTo>
                    <a:pt x="84" y="1241"/>
                  </a:lnTo>
                  <a:lnTo>
                    <a:pt x="82" y="1241"/>
                  </a:lnTo>
                  <a:lnTo>
                    <a:pt x="96" y="1241"/>
                  </a:lnTo>
                  <a:lnTo>
                    <a:pt x="104" y="1239"/>
                  </a:lnTo>
                  <a:lnTo>
                    <a:pt x="102" y="1239"/>
                  </a:lnTo>
                  <a:lnTo>
                    <a:pt x="113" y="1239"/>
                  </a:lnTo>
                  <a:lnTo>
                    <a:pt x="127" y="1237"/>
                  </a:lnTo>
                  <a:lnTo>
                    <a:pt x="125" y="1237"/>
                  </a:lnTo>
                  <a:lnTo>
                    <a:pt x="136" y="1237"/>
                  </a:lnTo>
                  <a:lnTo>
                    <a:pt x="146" y="1235"/>
                  </a:lnTo>
                  <a:lnTo>
                    <a:pt x="144" y="1235"/>
                  </a:lnTo>
                  <a:lnTo>
                    <a:pt x="157" y="1235"/>
                  </a:lnTo>
                  <a:lnTo>
                    <a:pt x="169" y="1231"/>
                  </a:lnTo>
                  <a:lnTo>
                    <a:pt x="167" y="1231"/>
                  </a:lnTo>
                  <a:lnTo>
                    <a:pt x="178" y="1231"/>
                  </a:lnTo>
                  <a:lnTo>
                    <a:pt x="188" y="1229"/>
                  </a:lnTo>
                  <a:lnTo>
                    <a:pt x="184" y="1229"/>
                  </a:lnTo>
                  <a:lnTo>
                    <a:pt x="194" y="1231"/>
                  </a:lnTo>
                  <a:lnTo>
                    <a:pt x="207" y="1231"/>
                  </a:lnTo>
                  <a:lnTo>
                    <a:pt x="205" y="1231"/>
                  </a:lnTo>
                  <a:lnTo>
                    <a:pt x="217" y="1235"/>
                  </a:lnTo>
                  <a:lnTo>
                    <a:pt x="226" y="1237"/>
                  </a:lnTo>
                  <a:lnTo>
                    <a:pt x="238" y="1239"/>
                  </a:lnTo>
                  <a:lnTo>
                    <a:pt x="236" y="1239"/>
                  </a:lnTo>
                  <a:lnTo>
                    <a:pt x="248" y="1244"/>
                  </a:lnTo>
                  <a:lnTo>
                    <a:pt x="250" y="1244"/>
                  </a:lnTo>
                  <a:lnTo>
                    <a:pt x="259" y="1246"/>
                  </a:lnTo>
                  <a:lnTo>
                    <a:pt x="271" y="1246"/>
                  </a:lnTo>
                  <a:lnTo>
                    <a:pt x="269" y="1246"/>
                  </a:lnTo>
                  <a:lnTo>
                    <a:pt x="280" y="1248"/>
                  </a:lnTo>
                  <a:lnTo>
                    <a:pt x="307" y="1248"/>
                  </a:lnTo>
                  <a:lnTo>
                    <a:pt x="317" y="1246"/>
                  </a:lnTo>
                  <a:lnTo>
                    <a:pt x="328" y="1244"/>
                  </a:lnTo>
                  <a:lnTo>
                    <a:pt x="330" y="1244"/>
                  </a:lnTo>
                  <a:lnTo>
                    <a:pt x="332" y="1243"/>
                  </a:lnTo>
                  <a:lnTo>
                    <a:pt x="342" y="1235"/>
                  </a:lnTo>
                  <a:lnTo>
                    <a:pt x="340" y="1237"/>
                  </a:lnTo>
                  <a:lnTo>
                    <a:pt x="351" y="1231"/>
                  </a:lnTo>
                  <a:lnTo>
                    <a:pt x="353" y="1229"/>
                  </a:lnTo>
                  <a:lnTo>
                    <a:pt x="353" y="1227"/>
                  </a:lnTo>
                  <a:lnTo>
                    <a:pt x="361" y="1216"/>
                  </a:lnTo>
                  <a:lnTo>
                    <a:pt x="361" y="1218"/>
                  </a:lnTo>
                  <a:lnTo>
                    <a:pt x="372" y="1206"/>
                  </a:lnTo>
                  <a:lnTo>
                    <a:pt x="372" y="1204"/>
                  </a:lnTo>
                  <a:lnTo>
                    <a:pt x="384" y="1187"/>
                  </a:lnTo>
                  <a:lnTo>
                    <a:pt x="394" y="1172"/>
                  </a:lnTo>
                  <a:lnTo>
                    <a:pt x="405" y="1152"/>
                  </a:lnTo>
                  <a:lnTo>
                    <a:pt x="407" y="1152"/>
                  </a:lnTo>
                  <a:lnTo>
                    <a:pt x="417" y="1131"/>
                  </a:lnTo>
                  <a:lnTo>
                    <a:pt x="440" y="1089"/>
                  </a:lnTo>
                  <a:lnTo>
                    <a:pt x="449" y="1068"/>
                  </a:lnTo>
                  <a:lnTo>
                    <a:pt x="461" y="1047"/>
                  </a:lnTo>
                  <a:lnTo>
                    <a:pt x="470" y="1027"/>
                  </a:lnTo>
                  <a:lnTo>
                    <a:pt x="468" y="1027"/>
                  </a:lnTo>
                  <a:lnTo>
                    <a:pt x="492" y="997"/>
                  </a:lnTo>
                  <a:lnTo>
                    <a:pt x="492" y="999"/>
                  </a:lnTo>
                  <a:lnTo>
                    <a:pt x="501" y="987"/>
                  </a:lnTo>
                  <a:lnTo>
                    <a:pt x="499" y="987"/>
                  </a:lnTo>
                  <a:lnTo>
                    <a:pt x="511" y="979"/>
                  </a:lnTo>
                  <a:lnTo>
                    <a:pt x="509" y="981"/>
                  </a:lnTo>
                  <a:lnTo>
                    <a:pt x="518" y="979"/>
                  </a:lnTo>
                  <a:lnTo>
                    <a:pt x="516" y="979"/>
                  </a:lnTo>
                  <a:lnTo>
                    <a:pt x="526" y="979"/>
                  </a:lnTo>
                  <a:lnTo>
                    <a:pt x="524" y="979"/>
                  </a:lnTo>
                  <a:lnTo>
                    <a:pt x="536" y="981"/>
                  </a:lnTo>
                  <a:lnTo>
                    <a:pt x="532" y="979"/>
                  </a:lnTo>
                  <a:lnTo>
                    <a:pt x="541" y="991"/>
                  </a:lnTo>
                  <a:lnTo>
                    <a:pt x="543" y="991"/>
                  </a:lnTo>
                  <a:lnTo>
                    <a:pt x="555" y="999"/>
                  </a:lnTo>
                  <a:lnTo>
                    <a:pt x="553" y="997"/>
                  </a:lnTo>
                  <a:lnTo>
                    <a:pt x="563" y="1010"/>
                  </a:lnTo>
                  <a:lnTo>
                    <a:pt x="574" y="1026"/>
                  </a:lnTo>
                  <a:lnTo>
                    <a:pt x="584" y="1039"/>
                  </a:lnTo>
                  <a:lnTo>
                    <a:pt x="597" y="1058"/>
                  </a:lnTo>
                  <a:lnTo>
                    <a:pt x="595" y="1058"/>
                  </a:lnTo>
                  <a:lnTo>
                    <a:pt x="603" y="1075"/>
                  </a:lnTo>
                  <a:lnTo>
                    <a:pt x="613" y="1095"/>
                  </a:lnTo>
                  <a:lnTo>
                    <a:pt x="614" y="1095"/>
                  </a:lnTo>
                  <a:lnTo>
                    <a:pt x="626" y="1110"/>
                  </a:lnTo>
                  <a:lnTo>
                    <a:pt x="636" y="1127"/>
                  </a:lnTo>
                  <a:lnTo>
                    <a:pt x="636" y="1129"/>
                  </a:lnTo>
                  <a:lnTo>
                    <a:pt x="649" y="1143"/>
                  </a:lnTo>
                  <a:lnTo>
                    <a:pt x="649" y="1141"/>
                  </a:lnTo>
                  <a:lnTo>
                    <a:pt x="668" y="1168"/>
                  </a:lnTo>
                  <a:lnTo>
                    <a:pt x="668" y="1170"/>
                  </a:lnTo>
                  <a:lnTo>
                    <a:pt x="670" y="1170"/>
                  </a:lnTo>
                  <a:lnTo>
                    <a:pt x="682" y="1177"/>
                  </a:lnTo>
                  <a:lnTo>
                    <a:pt x="701" y="1189"/>
                  </a:lnTo>
                  <a:lnTo>
                    <a:pt x="703" y="1191"/>
                  </a:lnTo>
                  <a:lnTo>
                    <a:pt x="714" y="1195"/>
                  </a:lnTo>
                  <a:lnTo>
                    <a:pt x="724" y="1198"/>
                  </a:lnTo>
                  <a:lnTo>
                    <a:pt x="735" y="1200"/>
                  </a:lnTo>
                  <a:lnTo>
                    <a:pt x="745" y="1202"/>
                  </a:lnTo>
                  <a:lnTo>
                    <a:pt x="757" y="1206"/>
                  </a:lnTo>
                  <a:lnTo>
                    <a:pt x="864" y="1206"/>
                  </a:lnTo>
                  <a:lnTo>
                    <a:pt x="862" y="1206"/>
                  </a:lnTo>
                  <a:lnTo>
                    <a:pt x="874" y="1208"/>
                  </a:lnTo>
                  <a:lnTo>
                    <a:pt x="883" y="1210"/>
                  </a:lnTo>
                  <a:lnTo>
                    <a:pt x="881" y="1210"/>
                  </a:lnTo>
                  <a:lnTo>
                    <a:pt x="893" y="1216"/>
                  </a:lnTo>
                  <a:lnTo>
                    <a:pt x="895" y="1216"/>
                  </a:lnTo>
                  <a:lnTo>
                    <a:pt x="904" y="1218"/>
                  </a:lnTo>
                  <a:lnTo>
                    <a:pt x="927" y="1225"/>
                  </a:lnTo>
                  <a:lnTo>
                    <a:pt x="937" y="1227"/>
                  </a:lnTo>
                  <a:lnTo>
                    <a:pt x="949" y="1229"/>
                  </a:lnTo>
                  <a:lnTo>
                    <a:pt x="964" y="1229"/>
                  </a:lnTo>
                  <a:lnTo>
                    <a:pt x="974" y="1227"/>
                  </a:lnTo>
                  <a:lnTo>
                    <a:pt x="985" y="1225"/>
                  </a:lnTo>
                  <a:lnTo>
                    <a:pt x="987" y="1225"/>
                  </a:lnTo>
                  <a:lnTo>
                    <a:pt x="989" y="1223"/>
                  </a:lnTo>
                  <a:lnTo>
                    <a:pt x="999" y="1216"/>
                  </a:lnTo>
                  <a:lnTo>
                    <a:pt x="1010" y="1206"/>
                  </a:lnTo>
                  <a:lnTo>
                    <a:pt x="1022" y="1193"/>
                  </a:lnTo>
                  <a:lnTo>
                    <a:pt x="1022" y="1191"/>
                  </a:lnTo>
                  <a:lnTo>
                    <a:pt x="1031" y="1175"/>
                  </a:lnTo>
                  <a:lnTo>
                    <a:pt x="1033" y="1173"/>
                  </a:lnTo>
                  <a:lnTo>
                    <a:pt x="1041" y="1152"/>
                  </a:lnTo>
                  <a:lnTo>
                    <a:pt x="1041" y="1154"/>
                  </a:lnTo>
                  <a:lnTo>
                    <a:pt x="1052" y="1131"/>
                  </a:lnTo>
                  <a:lnTo>
                    <a:pt x="1064" y="1104"/>
                  </a:lnTo>
                  <a:lnTo>
                    <a:pt x="1064" y="1102"/>
                  </a:lnTo>
                  <a:lnTo>
                    <a:pt x="1075" y="1074"/>
                  </a:lnTo>
                  <a:lnTo>
                    <a:pt x="1085" y="1039"/>
                  </a:lnTo>
                  <a:lnTo>
                    <a:pt x="1096" y="1004"/>
                  </a:lnTo>
                  <a:lnTo>
                    <a:pt x="1106" y="968"/>
                  </a:lnTo>
                  <a:lnTo>
                    <a:pt x="1118" y="930"/>
                  </a:lnTo>
                  <a:lnTo>
                    <a:pt x="1127" y="889"/>
                  </a:lnTo>
                  <a:lnTo>
                    <a:pt x="1141" y="853"/>
                  </a:lnTo>
                  <a:lnTo>
                    <a:pt x="1150" y="810"/>
                  </a:lnTo>
                  <a:lnTo>
                    <a:pt x="1160" y="772"/>
                  </a:lnTo>
                  <a:lnTo>
                    <a:pt x="1183" y="691"/>
                  </a:lnTo>
                  <a:lnTo>
                    <a:pt x="1193" y="657"/>
                  </a:lnTo>
                  <a:lnTo>
                    <a:pt x="1204" y="620"/>
                  </a:lnTo>
                  <a:lnTo>
                    <a:pt x="1212" y="584"/>
                  </a:lnTo>
                  <a:lnTo>
                    <a:pt x="1223" y="547"/>
                  </a:lnTo>
                  <a:lnTo>
                    <a:pt x="1235" y="507"/>
                  </a:lnTo>
                  <a:lnTo>
                    <a:pt x="1244" y="467"/>
                  </a:lnTo>
                  <a:lnTo>
                    <a:pt x="1256" y="428"/>
                  </a:lnTo>
                  <a:lnTo>
                    <a:pt x="1265" y="388"/>
                  </a:lnTo>
                  <a:lnTo>
                    <a:pt x="1277" y="348"/>
                  </a:lnTo>
                  <a:lnTo>
                    <a:pt x="1287" y="309"/>
                  </a:lnTo>
                  <a:lnTo>
                    <a:pt x="1298" y="271"/>
                  </a:lnTo>
                  <a:lnTo>
                    <a:pt x="1308" y="234"/>
                  </a:lnTo>
                  <a:lnTo>
                    <a:pt x="1321" y="200"/>
                  </a:lnTo>
                  <a:lnTo>
                    <a:pt x="1331" y="165"/>
                  </a:lnTo>
                  <a:lnTo>
                    <a:pt x="1342" y="136"/>
                  </a:lnTo>
                  <a:lnTo>
                    <a:pt x="1352" y="108"/>
                  </a:lnTo>
                  <a:lnTo>
                    <a:pt x="1352" y="109"/>
                  </a:lnTo>
                  <a:lnTo>
                    <a:pt x="1373" y="67"/>
                  </a:lnTo>
                  <a:lnTo>
                    <a:pt x="1371" y="67"/>
                  </a:lnTo>
                  <a:lnTo>
                    <a:pt x="1381" y="50"/>
                  </a:lnTo>
                  <a:lnTo>
                    <a:pt x="1390" y="37"/>
                  </a:lnTo>
                  <a:lnTo>
                    <a:pt x="1390" y="38"/>
                  </a:lnTo>
                  <a:lnTo>
                    <a:pt x="1402" y="29"/>
                  </a:lnTo>
                  <a:lnTo>
                    <a:pt x="1400" y="31"/>
                  </a:lnTo>
                  <a:lnTo>
                    <a:pt x="1411" y="25"/>
                  </a:lnTo>
                  <a:lnTo>
                    <a:pt x="1410" y="25"/>
                  </a:lnTo>
                  <a:lnTo>
                    <a:pt x="1419" y="21"/>
                  </a:lnTo>
                  <a:lnTo>
                    <a:pt x="1431" y="17"/>
                  </a:lnTo>
                  <a:lnTo>
                    <a:pt x="1427" y="17"/>
                  </a:lnTo>
                  <a:lnTo>
                    <a:pt x="1438" y="21"/>
                  </a:lnTo>
                  <a:lnTo>
                    <a:pt x="1450" y="21"/>
                  </a:lnTo>
                  <a:lnTo>
                    <a:pt x="1448" y="21"/>
                  </a:lnTo>
                  <a:lnTo>
                    <a:pt x="1459" y="23"/>
                  </a:lnTo>
                  <a:lnTo>
                    <a:pt x="1458" y="21"/>
                  </a:lnTo>
                  <a:lnTo>
                    <a:pt x="1467" y="27"/>
                  </a:lnTo>
                  <a:lnTo>
                    <a:pt x="1469" y="29"/>
                  </a:lnTo>
                  <a:lnTo>
                    <a:pt x="1481" y="33"/>
                  </a:lnTo>
                  <a:lnTo>
                    <a:pt x="1492" y="35"/>
                  </a:lnTo>
                  <a:lnTo>
                    <a:pt x="1490" y="33"/>
                  </a:lnTo>
                  <a:lnTo>
                    <a:pt x="1500" y="38"/>
                  </a:lnTo>
                  <a:lnTo>
                    <a:pt x="1502" y="40"/>
                  </a:lnTo>
                  <a:lnTo>
                    <a:pt x="1513" y="42"/>
                  </a:lnTo>
                  <a:lnTo>
                    <a:pt x="1525" y="42"/>
                  </a:lnTo>
                  <a:lnTo>
                    <a:pt x="1523" y="42"/>
                  </a:lnTo>
                  <a:lnTo>
                    <a:pt x="1534" y="44"/>
                  </a:lnTo>
                  <a:lnTo>
                    <a:pt x="1538" y="44"/>
                  </a:lnTo>
                  <a:lnTo>
                    <a:pt x="1548" y="42"/>
                  </a:lnTo>
                  <a:lnTo>
                    <a:pt x="1546" y="42"/>
                  </a:lnTo>
                  <a:lnTo>
                    <a:pt x="1621" y="42"/>
                  </a:lnTo>
                  <a:lnTo>
                    <a:pt x="1619" y="42"/>
                  </a:lnTo>
                  <a:lnTo>
                    <a:pt x="1628" y="44"/>
                  </a:lnTo>
                  <a:lnTo>
                    <a:pt x="1709" y="44"/>
                  </a:lnTo>
                  <a:lnTo>
                    <a:pt x="1717" y="42"/>
                  </a:lnTo>
                  <a:lnTo>
                    <a:pt x="1715" y="42"/>
                  </a:lnTo>
                  <a:lnTo>
                    <a:pt x="1728" y="42"/>
                  </a:lnTo>
                  <a:lnTo>
                    <a:pt x="1736" y="40"/>
                  </a:lnTo>
                  <a:lnTo>
                    <a:pt x="1746" y="37"/>
                  </a:lnTo>
                  <a:lnTo>
                    <a:pt x="1744" y="37"/>
                  </a:lnTo>
                  <a:lnTo>
                    <a:pt x="1755" y="37"/>
                  </a:lnTo>
                  <a:lnTo>
                    <a:pt x="1765" y="35"/>
                  </a:lnTo>
                  <a:lnTo>
                    <a:pt x="1773" y="33"/>
                  </a:lnTo>
                  <a:lnTo>
                    <a:pt x="1771" y="33"/>
                  </a:lnTo>
                  <a:lnTo>
                    <a:pt x="1780" y="33"/>
                  </a:lnTo>
                  <a:lnTo>
                    <a:pt x="1794" y="31"/>
                  </a:lnTo>
                  <a:lnTo>
                    <a:pt x="1801" y="29"/>
                  </a:lnTo>
                  <a:lnTo>
                    <a:pt x="1811" y="25"/>
                  </a:lnTo>
                  <a:lnTo>
                    <a:pt x="1809" y="25"/>
                  </a:lnTo>
                  <a:lnTo>
                    <a:pt x="1822" y="25"/>
                  </a:lnTo>
                  <a:lnTo>
                    <a:pt x="1836" y="23"/>
                  </a:lnTo>
                  <a:lnTo>
                    <a:pt x="1847" y="21"/>
                  </a:lnTo>
                  <a:lnTo>
                    <a:pt x="1845" y="21"/>
                  </a:lnTo>
                  <a:lnTo>
                    <a:pt x="1878" y="21"/>
                  </a:lnTo>
                  <a:lnTo>
                    <a:pt x="1894" y="17"/>
                  </a:lnTo>
                  <a:lnTo>
                    <a:pt x="1892" y="17"/>
                  </a:lnTo>
                  <a:lnTo>
                    <a:pt x="1951" y="17"/>
                  </a:lnTo>
                  <a:lnTo>
                    <a:pt x="1974" y="15"/>
                  </a:lnTo>
                  <a:lnTo>
                    <a:pt x="2116" y="15"/>
                  </a:lnTo>
                  <a:lnTo>
                    <a:pt x="2137" y="17"/>
                  </a:lnTo>
                  <a:lnTo>
                    <a:pt x="2197" y="17"/>
                  </a:lnTo>
                  <a:lnTo>
                    <a:pt x="2195" y="17"/>
                  </a:lnTo>
                  <a:lnTo>
                    <a:pt x="2212" y="21"/>
                  </a:lnTo>
                  <a:lnTo>
                    <a:pt x="2243" y="21"/>
                  </a:lnTo>
                  <a:lnTo>
                    <a:pt x="2241" y="21"/>
                  </a:lnTo>
                  <a:lnTo>
                    <a:pt x="2255" y="23"/>
                  </a:lnTo>
                  <a:lnTo>
                    <a:pt x="2266" y="25"/>
                  </a:lnTo>
                  <a:lnTo>
                    <a:pt x="2280" y="25"/>
                  </a:lnTo>
                  <a:lnTo>
                    <a:pt x="2278" y="25"/>
                  </a:lnTo>
                  <a:lnTo>
                    <a:pt x="2289" y="29"/>
                  </a:lnTo>
                  <a:lnTo>
                    <a:pt x="2297" y="31"/>
                  </a:lnTo>
                  <a:lnTo>
                    <a:pt x="2306" y="33"/>
                  </a:lnTo>
                  <a:lnTo>
                    <a:pt x="2318" y="33"/>
                  </a:lnTo>
                  <a:lnTo>
                    <a:pt x="2316" y="33"/>
                  </a:lnTo>
                  <a:lnTo>
                    <a:pt x="2326" y="35"/>
                  </a:lnTo>
                  <a:lnTo>
                    <a:pt x="2333" y="37"/>
                  </a:lnTo>
                  <a:lnTo>
                    <a:pt x="2347" y="37"/>
                  </a:lnTo>
                  <a:lnTo>
                    <a:pt x="2343" y="37"/>
                  </a:lnTo>
                  <a:lnTo>
                    <a:pt x="2351" y="40"/>
                  </a:lnTo>
                  <a:lnTo>
                    <a:pt x="2353" y="40"/>
                  </a:lnTo>
                  <a:lnTo>
                    <a:pt x="2366" y="27"/>
                  </a:lnTo>
                  <a:lnTo>
                    <a:pt x="2356" y="25"/>
                  </a:lnTo>
                  <a:lnTo>
                    <a:pt x="2358" y="25"/>
                  </a:lnTo>
                  <a:lnTo>
                    <a:pt x="2351" y="21"/>
                  </a:lnTo>
                  <a:lnTo>
                    <a:pt x="2349" y="21"/>
                  </a:lnTo>
                  <a:lnTo>
                    <a:pt x="2347" y="21"/>
                  </a:lnTo>
                  <a:lnTo>
                    <a:pt x="2335" y="21"/>
                  </a:lnTo>
                  <a:lnTo>
                    <a:pt x="2337" y="21"/>
                  </a:lnTo>
                  <a:lnTo>
                    <a:pt x="2329" y="19"/>
                  </a:lnTo>
                  <a:lnTo>
                    <a:pt x="2320" y="17"/>
                  </a:lnTo>
                  <a:lnTo>
                    <a:pt x="2318" y="17"/>
                  </a:lnTo>
                  <a:lnTo>
                    <a:pt x="2308" y="17"/>
                  </a:lnTo>
                  <a:lnTo>
                    <a:pt x="2310" y="17"/>
                  </a:lnTo>
                  <a:lnTo>
                    <a:pt x="2301" y="15"/>
                  </a:lnTo>
                  <a:lnTo>
                    <a:pt x="2293" y="13"/>
                  </a:lnTo>
                  <a:lnTo>
                    <a:pt x="2281" y="10"/>
                  </a:lnTo>
                  <a:lnTo>
                    <a:pt x="2280" y="10"/>
                  </a:lnTo>
                  <a:lnTo>
                    <a:pt x="2268" y="10"/>
                  </a:lnTo>
                  <a:lnTo>
                    <a:pt x="2270" y="10"/>
                  </a:lnTo>
                  <a:lnTo>
                    <a:pt x="2258" y="8"/>
                  </a:lnTo>
                  <a:lnTo>
                    <a:pt x="2245" y="6"/>
                  </a:lnTo>
                  <a:lnTo>
                    <a:pt x="2243" y="6"/>
                  </a:lnTo>
                  <a:lnTo>
                    <a:pt x="2214" y="6"/>
                  </a:lnTo>
                  <a:lnTo>
                    <a:pt x="2216" y="6"/>
                  </a:lnTo>
                  <a:lnTo>
                    <a:pt x="2199" y="2"/>
                  </a:lnTo>
                  <a:lnTo>
                    <a:pt x="2197" y="2"/>
                  </a:lnTo>
                  <a:lnTo>
                    <a:pt x="2137" y="2"/>
                  </a:lnTo>
                  <a:lnTo>
                    <a:pt x="2116" y="0"/>
                  </a:lnTo>
                  <a:lnTo>
                    <a:pt x="1974" y="0"/>
                  </a:lnTo>
                  <a:lnTo>
                    <a:pt x="1951" y="2"/>
                  </a:lnTo>
                  <a:lnTo>
                    <a:pt x="1892" y="2"/>
                  </a:lnTo>
                  <a:lnTo>
                    <a:pt x="1890" y="2"/>
                  </a:lnTo>
                  <a:lnTo>
                    <a:pt x="1874" y="6"/>
                  </a:lnTo>
                  <a:lnTo>
                    <a:pt x="1876" y="6"/>
                  </a:lnTo>
                  <a:lnTo>
                    <a:pt x="1845" y="6"/>
                  </a:lnTo>
                  <a:lnTo>
                    <a:pt x="1844" y="6"/>
                  </a:lnTo>
                  <a:lnTo>
                    <a:pt x="1832" y="8"/>
                  </a:lnTo>
                  <a:lnTo>
                    <a:pt x="1819" y="10"/>
                  </a:lnTo>
                  <a:lnTo>
                    <a:pt x="1821" y="10"/>
                  </a:lnTo>
                  <a:lnTo>
                    <a:pt x="1809" y="10"/>
                  </a:lnTo>
                  <a:lnTo>
                    <a:pt x="1807" y="10"/>
                  </a:lnTo>
                  <a:lnTo>
                    <a:pt x="1797" y="13"/>
                  </a:lnTo>
                  <a:lnTo>
                    <a:pt x="1790" y="15"/>
                  </a:lnTo>
                  <a:lnTo>
                    <a:pt x="1776" y="17"/>
                  </a:lnTo>
                  <a:lnTo>
                    <a:pt x="1778" y="17"/>
                  </a:lnTo>
                  <a:lnTo>
                    <a:pt x="1771" y="17"/>
                  </a:lnTo>
                  <a:lnTo>
                    <a:pt x="1769" y="17"/>
                  </a:lnTo>
                  <a:lnTo>
                    <a:pt x="1761" y="19"/>
                  </a:lnTo>
                  <a:lnTo>
                    <a:pt x="1751" y="21"/>
                  </a:lnTo>
                  <a:lnTo>
                    <a:pt x="1753" y="21"/>
                  </a:lnTo>
                  <a:lnTo>
                    <a:pt x="1744" y="21"/>
                  </a:lnTo>
                  <a:lnTo>
                    <a:pt x="1742" y="21"/>
                  </a:lnTo>
                  <a:lnTo>
                    <a:pt x="1732" y="25"/>
                  </a:lnTo>
                  <a:lnTo>
                    <a:pt x="1724" y="27"/>
                  </a:lnTo>
                  <a:lnTo>
                    <a:pt x="1726" y="27"/>
                  </a:lnTo>
                  <a:lnTo>
                    <a:pt x="1715" y="27"/>
                  </a:lnTo>
                  <a:lnTo>
                    <a:pt x="1713" y="27"/>
                  </a:lnTo>
                  <a:lnTo>
                    <a:pt x="1705" y="29"/>
                  </a:lnTo>
                  <a:lnTo>
                    <a:pt x="1707" y="29"/>
                  </a:lnTo>
                  <a:lnTo>
                    <a:pt x="1630" y="29"/>
                  </a:lnTo>
                  <a:lnTo>
                    <a:pt x="1632" y="29"/>
                  </a:lnTo>
                  <a:lnTo>
                    <a:pt x="1623" y="27"/>
                  </a:lnTo>
                  <a:lnTo>
                    <a:pt x="1621" y="27"/>
                  </a:lnTo>
                  <a:lnTo>
                    <a:pt x="1546" y="27"/>
                  </a:lnTo>
                  <a:lnTo>
                    <a:pt x="1544" y="27"/>
                  </a:lnTo>
                  <a:lnTo>
                    <a:pt x="1534" y="29"/>
                  </a:lnTo>
                  <a:lnTo>
                    <a:pt x="1538" y="29"/>
                  </a:lnTo>
                  <a:lnTo>
                    <a:pt x="1527" y="27"/>
                  </a:lnTo>
                  <a:lnTo>
                    <a:pt x="1525" y="27"/>
                  </a:lnTo>
                  <a:lnTo>
                    <a:pt x="1515" y="27"/>
                  </a:lnTo>
                  <a:lnTo>
                    <a:pt x="1517" y="27"/>
                  </a:lnTo>
                  <a:lnTo>
                    <a:pt x="1506" y="25"/>
                  </a:lnTo>
                  <a:lnTo>
                    <a:pt x="1507" y="27"/>
                  </a:lnTo>
                  <a:lnTo>
                    <a:pt x="1498" y="21"/>
                  </a:lnTo>
                  <a:lnTo>
                    <a:pt x="1498" y="19"/>
                  </a:lnTo>
                  <a:lnTo>
                    <a:pt x="1496" y="19"/>
                  </a:lnTo>
                  <a:lnTo>
                    <a:pt x="1484" y="17"/>
                  </a:lnTo>
                  <a:lnTo>
                    <a:pt x="1473" y="13"/>
                  </a:lnTo>
                  <a:lnTo>
                    <a:pt x="1475" y="15"/>
                  </a:lnTo>
                  <a:lnTo>
                    <a:pt x="1465" y="10"/>
                  </a:lnTo>
                  <a:lnTo>
                    <a:pt x="1465" y="8"/>
                  </a:lnTo>
                  <a:lnTo>
                    <a:pt x="1463" y="8"/>
                  </a:lnTo>
                  <a:lnTo>
                    <a:pt x="1452" y="6"/>
                  </a:lnTo>
                  <a:lnTo>
                    <a:pt x="1450" y="6"/>
                  </a:lnTo>
                  <a:lnTo>
                    <a:pt x="1440" y="6"/>
                  </a:lnTo>
                  <a:lnTo>
                    <a:pt x="1442" y="6"/>
                  </a:lnTo>
                  <a:lnTo>
                    <a:pt x="1431" y="2"/>
                  </a:lnTo>
                  <a:lnTo>
                    <a:pt x="1429" y="2"/>
                  </a:lnTo>
                  <a:lnTo>
                    <a:pt x="1427" y="2"/>
                  </a:lnTo>
                  <a:lnTo>
                    <a:pt x="1415" y="6"/>
                  </a:lnTo>
                  <a:lnTo>
                    <a:pt x="1406" y="10"/>
                  </a:lnTo>
                  <a:lnTo>
                    <a:pt x="1404" y="10"/>
                  </a:lnTo>
                  <a:lnTo>
                    <a:pt x="1392" y="15"/>
                  </a:lnTo>
                  <a:lnTo>
                    <a:pt x="1390" y="17"/>
                  </a:lnTo>
                  <a:lnTo>
                    <a:pt x="1379" y="27"/>
                  </a:lnTo>
                  <a:lnTo>
                    <a:pt x="1379" y="29"/>
                  </a:lnTo>
                  <a:lnTo>
                    <a:pt x="1369" y="42"/>
                  </a:lnTo>
                  <a:lnTo>
                    <a:pt x="1360" y="60"/>
                  </a:lnTo>
                  <a:lnTo>
                    <a:pt x="1358" y="60"/>
                  </a:lnTo>
                  <a:lnTo>
                    <a:pt x="1337" y="102"/>
                  </a:lnTo>
                  <a:lnTo>
                    <a:pt x="1337" y="104"/>
                  </a:lnTo>
                  <a:lnTo>
                    <a:pt x="1327" y="133"/>
                  </a:lnTo>
                  <a:lnTo>
                    <a:pt x="1315" y="161"/>
                  </a:lnTo>
                  <a:lnTo>
                    <a:pt x="1306" y="196"/>
                  </a:lnTo>
                  <a:lnTo>
                    <a:pt x="1292" y="230"/>
                  </a:lnTo>
                  <a:lnTo>
                    <a:pt x="1283" y="267"/>
                  </a:lnTo>
                  <a:lnTo>
                    <a:pt x="1271" y="305"/>
                  </a:lnTo>
                  <a:lnTo>
                    <a:pt x="1262" y="344"/>
                  </a:lnTo>
                  <a:lnTo>
                    <a:pt x="1250" y="384"/>
                  </a:lnTo>
                  <a:lnTo>
                    <a:pt x="1241" y="424"/>
                  </a:lnTo>
                  <a:lnTo>
                    <a:pt x="1229" y="463"/>
                  </a:lnTo>
                  <a:lnTo>
                    <a:pt x="1219" y="503"/>
                  </a:lnTo>
                  <a:lnTo>
                    <a:pt x="1208" y="544"/>
                  </a:lnTo>
                  <a:lnTo>
                    <a:pt x="1196" y="580"/>
                  </a:lnTo>
                  <a:lnTo>
                    <a:pt x="1189" y="616"/>
                  </a:lnTo>
                  <a:lnTo>
                    <a:pt x="1177" y="653"/>
                  </a:lnTo>
                  <a:lnTo>
                    <a:pt x="1168" y="688"/>
                  </a:lnTo>
                  <a:lnTo>
                    <a:pt x="1145" y="768"/>
                  </a:lnTo>
                  <a:lnTo>
                    <a:pt x="1135" y="807"/>
                  </a:lnTo>
                  <a:lnTo>
                    <a:pt x="1125" y="849"/>
                  </a:lnTo>
                  <a:lnTo>
                    <a:pt x="1112" y="885"/>
                  </a:lnTo>
                  <a:lnTo>
                    <a:pt x="1102" y="926"/>
                  </a:lnTo>
                  <a:lnTo>
                    <a:pt x="1091" y="964"/>
                  </a:lnTo>
                  <a:lnTo>
                    <a:pt x="1081" y="1001"/>
                  </a:lnTo>
                  <a:lnTo>
                    <a:pt x="1070" y="1035"/>
                  </a:lnTo>
                  <a:lnTo>
                    <a:pt x="1060" y="1070"/>
                  </a:lnTo>
                  <a:lnTo>
                    <a:pt x="1048" y="1099"/>
                  </a:lnTo>
                  <a:lnTo>
                    <a:pt x="1048" y="1097"/>
                  </a:lnTo>
                  <a:lnTo>
                    <a:pt x="1037" y="1123"/>
                  </a:lnTo>
                  <a:lnTo>
                    <a:pt x="1025" y="1147"/>
                  </a:lnTo>
                  <a:lnTo>
                    <a:pt x="1025" y="1148"/>
                  </a:lnTo>
                  <a:lnTo>
                    <a:pt x="1018" y="1170"/>
                  </a:lnTo>
                  <a:lnTo>
                    <a:pt x="1020" y="1168"/>
                  </a:lnTo>
                  <a:lnTo>
                    <a:pt x="1010" y="1183"/>
                  </a:lnTo>
                  <a:lnTo>
                    <a:pt x="1010" y="1181"/>
                  </a:lnTo>
                  <a:lnTo>
                    <a:pt x="999" y="1195"/>
                  </a:lnTo>
                  <a:lnTo>
                    <a:pt x="987" y="1204"/>
                  </a:lnTo>
                  <a:lnTo>
                    <a:pt x="977" y="1212"/>
                  </a:lnTo>
                  <a:lnTo>
                    <a:pt x="981" y="1210"/>
                  </a:lnTo>
                  <a:lnTo>
                    <a:pt x="970" y="1212"/>
                  </a:lnTo>
                  <a:lnTo>
                    <a:pt x="960" y="1214"/>
                  </a:lnTo>
                  <a:lnTo>
                    <a:pt x="962" y="1214"/>
                  </a:lnTo>
                  <a:lnTo>
                    <a:pt x="951" y="1214"/>
                  </a:lnTo>
                  <a:lnTo>
                    <a:pt x="952" y="1214"/>
                  </a:lnTo>
                  <a:lnTo>
                    <a:pt x="941" y="1212"/>
                  </a:lnTo>
                  <a:lnTo>
                    <a:pt x="931" y="1210"/>
                  </a:lnTo>
                  <a:lnTo>
                    <a:pt x="908" y="1202"/>
                  </a:lnTo>
                  <a:lnTo>
                    <a:pt x="899" y="1200"/>
                  </a:lnTo>
                  <a:lnTo>
                    <a:pt x="901" y="1200"/>
                  </a:lnTo>
                  <a:lnTo>
                    <a:pt x="889" y="1195"/>
                  </a:lnTo>
                  <a:lnTo>
                    <a:pt x="887" y="1195"/>
                  </a:lnTo>
                  <a:lnTo>
                    <a:pt x="878" y="1193"/>
                  </a:lnTo>
                  <a:lnTo>
                    <a:pt x="866" y="1191"/>
                  </a:lnTo>
                  <a:lnTo>
                    <a:pt x="864" y="1191"/>
                  </a:lnTo>
                  <a:lnTo>
                    <a:pt x="758" y="1191"/>
                  </a:lnTo>
                  <a:lnTo>
                    <a:pt x="760" y="1191"/>
                  </a:lnTo>
                  <a:lnTo>
                    <a:pt x="749" y="1187"/>
                  </a:lnTo>
                  <a:lnTo>
                    <a:pt x="739" y="1185"/>
                  </a:lnTo>
                  <a:lnTo>
                    <a:pt x="728" y="1183"/>
                  </a:lnTo>
                  <a:lnTo>
                    <a:pt x="718" y="1179"/>
                  </a:lnTo>
                  <a:lnTo>
                    <a:pt x="707" y="1175"/>
                  </a:lnTo>
                  <a:lnTo>
                    <a:pt x="709" y="1177"/>
                  </a:lnTo>
                  <a:lnTo>
                    <a:pt x="689" y="1166"/>
                  </a:lnTo>
                  <a:lnTo>
                    <a:pt x="678" y="1158"/>
                  </a:lnTo>
                  <a:lnTo>
                    <a:pt x="680" y="1160"/>
                  </a:lnTo>
                  <a:lnTo>
                    <a:pt x="661" y="1133"/>
                  </a:lnTo>
                  <a:lnTo>
                    <a:pt x="661" y="1131"/>
                  </a:lnTo>
                  <a:lnTo>
                    <a:pt x="647" y="1118"/>
                  </a:lnTo>
                  <a:lnTo>
                    <a:pt x="647" y="1120"/>
                  </a:lnTo>
                  <a:lnTo>
                    <a:pt x="637" y="1102"/>
                  </a:lnTo>
                  <a:lnTo>
                    <a:pt x="626" y="1087"/>
                  </a:lnTo>
                  <a:lnTo>
                    <a:pt x="628" y="1087"/>
                  </a:lnTo>
                  <a:lnTo>
                    <a:pt x="618" y="1068"/>
                  </a:lnTo>
                  <a:lnTo>
                    <a:pt x="611" y="1051"/>
                  </a:lnTo>
                  <a:lnTo>
                    <a:pt x="609" y="1051"/>
                  </a:lnTo>
                  <a:lnTo>
                    <a:pt x="595" y="1031"/>
                  </a:lnTo>
                  <a:lnTo>
                    <a:pt x="586" y="1018"/>
                  </a:lnTo>
                  <a:lnTo>
                    <a:pt x="574" y="1003"/>
                  </a:lnTo>
                  <a:lnTo>
                    <a:pt x="565" y="989"/>
                  </a:lnTo>
                  <a:lnTo>
                    <a:pt x="565" y="987"/>
                  </a:lnTo>
                  <a:lnTo>
                    <a:pt x="563" y="987"/>
                  </a:lnTo>
                  <a:lnTo>
                    <a:pt x="551" y="979"/>
                  </a:lnTo>
                  <a:lnTo>
                    <a:pt x="553" y="979"/>
                  </a:lnTo>
                  <a:lnTo>
                    <a:pt x="543" y="968"/>
                  </a:lnTo>
                  <a:lnTo>
                    <a:pt x="541" y="966"/>
                  </a:lnTo>
                  <a:lnTo>
                    <a:pt x="540" y="966"/>
                  </a:lnTo>
                  <a:lnTo>
                    <a:pt x="528" y="964"/>
                  </a:lnTo>
                  <a:lnTo>
                    <a:pt x="526" y="964"/>
                  </a:lnTo>
                  <a:lnTo>
                    <a:pt x="516" y="964"/>
                  </a:lnTo>
                  <a:lnTo>
                    <a:pt x="515" y="964"/>
                  </a:lnTo>
                  <a:lnTo>
                    <a:pt x="505" y="966"/>
                  </a:lnTo>
                  <a:lnTo>
                    <a:pt x="503" y="968"/>
                  </a:lnTo>
                  <a:lnTo>
                    <a:pt x="492" y="976"/>
                  </a:lnTo>
                  <a:lnTo>
                    <a:pt x="490" y="976"/>
                  </a:lnTo>
                  <a:lnTo>
                    <a:pt x="480" y="987"/>
                  </a:lnTo>
                  <a:lnTo>
                    <a:pt x="480" y="989"/>
                  </a:lnTo>
                  <a:lnTo>
                    <a:pt x="457" y="1020"/>
                  </a:lnTo>
                  <a:lnTo>
                    <a:pt x="455" y="1020"/>
                  </a:lnTo>
                  <a:lnTo>
                    <a:pt x="445" y="1039"/>
                  </a:lnTo>
                  <a:lnTo>
                    <a:pt x="434" y="1060"/>
                  </a:lnTo>
                  <a:lnTo>
                    <a:pt x="424" y="1081"/>
                  </a:lnTo>
                  <a:lnTo>
                    <a:pt x="401" y="1123"/>
                  </a:lnTo>
                  <a:lnTo>
                    <a:pt x="392" y="1145"/>
                  </a:lnTo>
                  <a:lnTo>
                    <a:pt x="394" y="1145"/>
                  </a:lnTo>
                  <a:lnTo>
                    <a:pt x="382" y="1164"/>
                  </a:lnTo>
                  <a:lnTo>
                    <a:pt x="372" y="1179"/>
                  </a:lnTo>
                  <a:lnTo>
                    <a:pt x="361" y="1196"/>
                  </a:lnTo>
                  <a:lnTo>
                    <a:pt x="361" y="1195"/>
                  </a:lnTo>
                  <a:lnTo>
                    <a:pt x="349" y="1206"/>
                  </a:lnTo>
                  <a:lnTo>
                    <a:pt x="349" y="1208"/>
                  </a:lnTo>
                  <a:lnTo>
                    <a:pt x="342" y="1220"/>
                  </a:lnTo>
                  <a:lnTo>
                    <a:pt x="344" y="1216"/>
                  </a:lnTo>
                  <a:lnTo>
                    <a:pt x="332" y="1221"/>
                  </a:lnTo>
                  <a:lnTo>
                    <a:pt x="330" y="1223"/>
                  </a:lnTo>
                  <a:lnTo>
                    <a:pt x="321" y="1231"/>
                  </a:lnTo>
                  <a:lnTo>
                    <a:pt x="324" y="1229"/>
                  </a:lnTo>
                  <a:lnTo>
                    <a:pt x="313" y="1231"/>
                  </a:lnTo>
                  <a:lnTo>
                    <a:pt x="303" y="1233"/>
                  </a:lnTo>
                  <a:lnTo>
                    <a:pt x="305" y="1233"/>
                  </a:lnTo>
                  <a:lnTo>
                    <a:pt x="282" y="1233"/>
                  </a:lnTo>
                  <a:lnTo>
                    <a:pt x="284" y="1233"/>
                  </a:lnTo>
                  <a:lnTo>
                    <a:pt x="273" y="1231"/>
                  </a:lnTo>
                  <a:lnTo>
                    <a:pt x="271" y="1231"/>
                  </a:lnTo>
                  <a:lnTo>
                    <a:pt x="261" y="1231"/>
                  </a:lnTo>
                  <a:lnTo>
                    <a:pt x="263" y="1231"/>
                  </a:lnTo>
                  <a:lnTo>
                    <a:pt x="253" y="1229"/>
                  </a:lnTo>
                  <a:lnTo>
                    <a:pt x="255" y="1229"/>
                  </a:lnTo>
                  <a:lnTo>
                    <a:pt x="244" y="1223"/>
                  </a:lnTo>
                  <a:lnTo>
                    <a:pt x="242" y="1223"/>
                  </a:lnTo>
                  <a:lnTo>
                    <a:pt x="230" y="1221"/>
                  </a:lnTo>
                  <a:lnTo>
                    <a:pt x="221" y="1220"/>
                  </a:lnTo>
                  <a:lnTo>
                    <a:pt x="209" y="1216"/>
                  </a:lnTo>
                  <a:lnTo>
                    <a:pt x="207" y="1216"/>
                  </a:lnTo>
                  <a:lnTo>
                    <a:pt x="196" y="1216"/>
                  </a:lnTo>
                  <a:lnTo>
                    <a:pt x="198" y="1216"/>
                  </a:lnTo>
                  <a:lnTo>
                    <a:pt x="188" y="1214"/>
                  </a:lnTo>
                  <a:lnTo>
                    <a:pt x="186" y="1214"/>
                  </a:lnTo>
                  <a:lnTo>
                    <a:pt x="184" y="1214"/>
                  </a:lnTo>
                  <a:lnTo>
                    <a:pt x="175" y="1216"/>
                  </a:lnTo>
                  <a:lnTo>
                    <a:pt x="177" y="1216"/>
                  </a:lnTo>
                  <a:lnTo>
                    <a:pt x="167" y="1216"/>
                  </a:lnTo>
                  <a:lnTo>
                    <a:pt x="165" y="1216"/>
                  </a:lnTo>
                  <a:lnTo>
                    <a:pt x="154" y="1220"/>
                  </a:lnTo>
                  <a:lnTo>
                    <a:pt x="155" y="1220"/>
                  </a:lnTo>
                  <a:lnTo>
                    <a:pt x="144" y="1220"/>
                  </a:lnTo>
                  <a:lnTo>
                    <a:pt x="142" y="1220"/>
                  </a:lnTo>
                  <a:lnTo>
                    <a:pt x="132" y="1221"/>
                  </a:lnTo>
                  <a:lnTo>
                    <a:pt x="134" y="1221"/>
                  </a:lnTo>
                  <a:lnTo>
                    <a:pt x="125" y="1221"/>
                  </a:lnTo>
                  <a:lnTo>
                    <a:pt x="123" y="1221"/>
                  </a:lnTo>
                  <a:lnTo>
                    <a:pt x="109" y="1223"/>
                  </a:lnTo>
                  <a:lnTo>
                    <a:pt x="111" y="1223"/>
                  </a:lnTo>
                  <a:lnTo>
                    <a:pt x="102" y="1223"/>
                  </a:lnTo>
                  <a:lnTo>
                    <a:pt x="100" y="1223"/>
                  </a:lnTo>
                  <a:lnTo>
                    <a:pt x="92" y="1225"/>
                  </a:lnTo>
                  <a:lnTo>
                    <a:pt x="94" y="1225"/>
                  </a:lnTo>
                  <a:lnTo>
                    <a:pt x="82" y="1225"/>
                  </a:lnTo>
                  <a:lnTo>
                    <a:pt x="81" y="1225"/>
                  </a:lnTo>
                  <a:lnTo>
                    <a:pt x="69" y="1229"/>
                  </a:lnTo>
                  <a:lnTo>
                    <a:pt x="57" y="1231"/>
                  </a:lnTo>
                  <a:lnTo>
                    <a:pt x="48" y="1233"/>
                  </a:lnTo>
                  <a:lnTo>
                    <a:pt x="50" y="1233"/>
                  </a:lnTo>
                  <a:lnTo>
                    <a:pt x="38" y="1233"/>
                  </a:lnTo>
                  <a:lnTo>
                    <a:pt x="36" y="1233"/>
                  </a:lnTo>
                  <a:lnTo>
                    <a:pt x="27" y="1235"/>
                  </a:lnTo>
                  <a:lnTo>
                    <a:pt x="15" y="1239"/>
                  </a:lnTo>
                  <a:lnTo>
                    <a:pt x="6" y="1241"/>
                  </a:lnTo>
                  <a:close/>
                </a:path>
              </a:pathLst>
            </a:custGeom>
            <a:solidFill>
              <a:srgbClr val="00C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621" name="Freeform 27"/>
            <p:cNvSpPr>
              <a:spLocks/>
            </p:cNvSpPr>
            <p:nvPr/>
          </p:nvSpPr>
          <p:spPr bwMode="auto">
            <a:xfrm>
              <a:off x="3676" y="1725"/>
              <a:ext cx="251" cy="22"/>
            </a:xfrm>
            <a:custGeom>
              <a:avLst/>
              <a:gdLst>
                <a:gd name="T0" fmla="*/ 0 w 211"/>
                <a:gd name="T1" fmla="*/ 31 h 19"/>
                <a:gd name="T2" fmla="*/ 25 w 211"/>
                <a:gd name="T3" fmla="*/ 36 h 19"/>
                <a:gd name="T4" fmla="*/ 61 w 211"/>
                <a:gd name="T5" fmla="*/ 36 h 19"/>
                <a:gd name="T6" fmla="*/ 54 w 211"/>
                <a:gd name="T7" fmla="*/ 36 h 19"/>
                <a:gd name="T8" fmla="*/ 87 w 211"/>
                <a:gd name="T9" fmla="*/ 42 h 19"/>
                <a:gd name="T10" fmla="*/ 118 w 211"/>
                <a:gd name="T11" fmla="*/ 42 h 19"/>
                <a:gd name="T12" fmla="*/ 114 w 211"/>
                <a:gd name="T13" fmla="*/ 42 h 19"/>
                <a:gd name="T14" fmla="*/ 146 w 211"/>
                <a:gd name="T15" fmla="*/ 45 h 19"/>
                <a:gd name="T16" fmla="*/ 516 w 211"/>
                <a:gd name="T17" fmla="*/ 45 h 19"/>
                <a:gd name="T18" fmla="*/ 550 w 211"/>
                <a:gd name="T19" fmla="*/ 42 h 19"/>
                <a:gd name="T20" fmla="*/ 542 w 211"/>
                <a:gd name="T21" fmla="*/ 42 h 19"/>
                <a:gd name="T22" fmla="*/ 581 w 211"/>
                <a:gd name="T23" fmla="*/ 42 h 19"/>
                <a:gd name="T24" fmla="*/ 588 w 211"/>
                <a:gd name="T25" fmla="*/ 36 h 19"/>
                <a:gd name="T26" fmla="*/ 592 w 211"/>
                <a:gd name="T27" fmla="*/ 36 h 19"/>
                <a:gd name="T28" fmla="*/ 592 w 211"/>
                <a:gd name="T29" fmla="*/ 31 h 19"/>
                <a:gd name="T30" fmla="*/ 598 w 211"/>
                <a:gd name="T31" fmla="*/ 27 h 19"/>
                <a:gd name="T32" fmla="*/ 598 w 211"/>
                <a:gd name="T33" fmla="*/ 19 h 19"/>
                <a:gd name="T34" fmla="*/ 592 w 211"/>
                <a:gd name="T35" fmla="*/ 14 h 19"/>
                <a:gd name="T36" fmla="*/ 592 w 211"/>
                <a:gd name="T37" fmla="*/ 10 h 19"/>
                <a:gd name="T38" fmla="*/ 588 w 211"/>
                <a:gd name="T39" fmla="*/ 10 h 19"/>
                <a:gd name="T40" fmla="*/ 581 w 211"/>
                <a:gd name="T41" fmla="*/ 2 h 19"/>
                <a:gd name="T42" fmla="*/ 575 w 211"/>
                <a:gd name="T43" fmla="*/ 2 h 19"/>
                <a:gd name="T44" fmla="*/ 542 w 211"/>
                <a:gd name="T45" fmla="*/ 2 h 19"/>
                <a:gd name="T46" fmla="*/ 539 w 211"/>
                <a:gd name="T47" fmla="*/ 2 h 19"/>
                <a:gd name="T48" fmla="*/ 506 w 211"/>
                <a:gd name="T49" fmla="*/ 10 h 19"/>
                <a:gd name="T50" fmla="*/ 509 w 211"/>
                <a:gd name="T51" fmla="*/ 10 h 19"/>
                <a:gd name="T52" fmla="*/ 150 w 211"/>
                <a:gd name="T53" fmla="*/ 10 h 19"/>
                <a:gd name="T54" fmla="*/ 155 w 211"/>
                <a:gd name="T55" fmla="*/ 10 h 19"/>
                <a:gd name="T56" fmla="*/ 125 w 211"/>
                <a:gd name="T57" fmla="*/ 2 h 19"/>
                <a:gd name="T58" fmla="*/ 118 w 211"/>
                <a:gd name="T59" fmla="*/ 2 h 19"/>
                <a:gd name="T60" fmla="*/ 90 w 211"/>
                <a:gd name="T61" fmla="*/ 2 h 19"/>
                <a:gd name="T62" fmla="*/ 96 w 211"/>
                <a:gd name="T63" fmla="*/ 2 h 19"/>
                <a:gd name="T64" fmla="*/ 64 w 211"/>
                <a:gd name="T65" fmla="*/ 0 h 19"/>
                <a:gd name="T66" fmla="*/ 61 w 211"/>
                <a:gd name="T67" fmla="*/ 0 h 19"/>
                <a:gd name="T68" fmla="*/ 30 w 211"/>
                <a:gd name="T69" fmla="*/ 0 h 19"/>
                <a:gd name="T70" fmla="*/ 36 w 211"/>
                <a:gd name="T71" fmla="*/ 0 h 19"/>
                <a:gd name="T72" fmla="*/ 0 w 211"/>
                <a:gd name="T73" fmla="*/ 31 h 1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211" h="19">
                  <a:moveTo>
                    <a:pt x="0" y="13"/>
                  </a:moveTo>
                  <a:lnTo>
                    <a:pt x="9" y="15"/>
                  </a:lnTo>
                  <a:lnTo>
                    <a:pt x="21" y="15"/>
                  </a:lnTo>
                  <a:lnTo>
                    <a:pt x="19" y="15"/>
                  </a:lnTo>
                  <a:lnTo>
                    <a:pt x="30" y="17"/>
                  </a:lnTo>
                  <a:lnTo>
                    <a:pt x="42" y="17"/>
                  </a:lnTo>
                  <a:lnTo>
                    <a:pt x="40" y="17"/>
                  </a:lnTo>
                  <a:lnTo>
                    <a:pt x="51" y="19"/>
                  </a:lnTo>
                  <a:lnTo>
                    <a:pt x="182" y="19"/>
                  </a:lnTo>
                  <a:lnTo>
                    <a:pt x="193" y="17"/>
                  </a:lnTo>
                  <a:lnTo>
                    <a:pt x="192" y="17"/>
                  </a:lnTo>
                  <a:lnTo>
                    <a:pt x="205" y="17"/>
                  </a:lnTo>
                  <a:lnTo>
                    <a:pt x="207" y="15"/>
                  </a:lnTo>
                  <a:lnTo>
                    <a:pt x="209" y="15"/>
                  </a:lnTo>
                  <a:lnTo>
                    <a:pt x="209" y="13"/>
                  </a:lnTo>
                  <a:lnTo>
                    <a:pt x="211" y="11"/>
                  </a:lnTo>
                  <a:lnTo>
                    <a:pt x="211" y="8"/>
                  </a:lnTo>
                  <a:lnTo>
                    <a:pt x="209" y="6"/>
                  </a:lnTo>
                  <a:lnTo>
                    <a:pt x="209" y="4"/>
                  </a:lnTo>
                  <a:lnTo>
                    <a:pt x="207" y="4"/>
                  </a:lnTo>
                  <a:lnTo>
                    <a:pt x="205" y="2"/>
                  </a:lnTo>
                  <a:lnTo>
                    <a:pt x="203" y="2"/>
                  </a:lnTo>
                  <a:lnTo>
                    <a:pt x="192" y="2"/>
                  </a:lnTo>
                  <a:lnTo>
                    <a:pt x="190" y="2"/>
                  </a:lnTo>
                  <a:lnTo>
                    <a:pt x="178" y="4"/>
                  </a:lnTo>
                  <a:lnTo>
                    <a:pt x="180" y="4"/>
                  </a:lnTo>
                  <a:lnTo>
                    <a:pt x="53" y="4"/>
                  </a:lnTo>
                  <a:lnTo>
                    <a:pt x="55" y="4"/>
                  </a:lnTo>
                  <a:lnTo>
                    <a:pt x="44" y="2"/>
                  </a:lnTo>
                  <a:lnTo>
                    <a:pt x="42" y="2"/>
                  </a:lnTo>
                  <a:lnTo>
                    <a:pt x="32" y="2"/>
                  </a:lnTo>
                  <a:lnTo>
                    <a:pt x="34" y="2"/>
                  </a:lnTo>
                  <a:lnTo>
                    <a:pt x="23" y="0"/>
                  </a:lnTo>
                  <a:lnTo>
                    <a:pt x="21" y="0"/>
                  </a:lnTo>
                  <a:lnTo>
                    <a:pt x="11" y="0"/>
                  </a:lnTo>
                  <a:lnTo>
                    <a:pt x="13" y="0"/>
                  </a:lnTo>
                  <a:lnTo>
                    <a:pt x="0" y="13"/>
                  </a:lnTo>
                  <a:close/>
                </a:path>
              </a:pathLst>
            </a:custGeom>
            <a:solidFill>
              <a:srgbClr val="00C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pPr>
              <a:endParaRPr lang="en-US" sz="1800">
                <a:solidFill>
                  <a:prstClr val="black"/>
                </a:solidFill>
                <a:latin typeface="Calibri" panose="020F0502020204030204"/>
              </a:endParaRPr>
            </a:p>
          </p:txBody>
        </p:sp>
      </p:grpSp>
      <p:grpSp>
        <p:nvGrpSpPr>
          <p:cNvPr id="26" name="Group 28"/>
          <p:cNvGrpSpPr>
            <a:grpSpLocks/>
          </p:cNvGrpSpPr>
          <p:nvPr/>
        </p:nvGrpSpPr>
        <p:grpSpPr bwMode="auto">
          <a:xfrm>
            <a:off x="2073275" y="2782887"/>
            <a:ext cx="4643438" cy="1090613"/>
            <a:chOff x="912" y="2256"/>
            <a:chExt cx="2925" cy="687"/>
          </a:xfrm>
        </p:grpSpPr>
        <p:grpSp>
          <p:nvGrpSpPr>
            <p:cNvPr id="17529" name="Group 29"/>
            <p:cNvGrpSpPr>
              <a:grpSpLocks/>
            </p:cNvGrpSpPr>
            <p:nvPr/>
          </p:nvGrpSpPr>
          <p:grpSpPr bwMode="auto">
            <a:xfrm>
              <a:off x="1488" y="2798"/>
              <a:ext cx="699" cy="89"/>
              <a:chOff x="1488" y="2798"/>
              <a:chExt cx="699" cy="89"/>
            </a:xfrm>
          </p:grpSpPr>
          <p:sp>
            <p:nvSpPr>
              <p:cNvPr id="17607" name="Freeform 30"/>
              <p:cNvSpPr>
                <a:spLocks/>
              </p:cNvSpPr>
              <p:nvPr/>
            </p:nvSpPr>
            <p:spPr bwMode="auto">
              <a:xfrm>
                <a:off x="1488" y="2868"/>
                <a:ext cx="18" cy="19"/>
              </a:xfrm>
              <a:custGeom>
                <a:avLst/>
                <a:gdLst>
                  <a:gd name="T0" fmla="*/ 20 w 15"/>
                  <a:gd name="T1" fmla="*/ 0 h 16"/>
                  <a:gd name="T2" fmla="*/ 14 w 15"/>
                  <a:gd name="T3" fmla="*/ 0 h 16"/>
                  <a:gd name="T4" fmla="*/ 10 w 15"/>
                  <a:gd name="T5" fmla="*/ 2 h 16"/>
                  <a:gd name="T6" fmla="*/ 1 w 15"/>
                  <a:gd name="T7" fmla="*/ 2 h 16"/>
                  <a:gd name="T8" fmla="*/ 1 w 15"/>
                  <a:gd name="T9" fmla="*/ 12 h 16"/>
                  <a:gd name="T10" fmla="*/ 0 w 15"/>
                  <a:gd name="T11" fmla="*/ 17 h 16"/>
                  <a:gd name="T12" fmla="*/ 0 w 15"/>
                  <a:gd name="T13" fmla="*/ 29 h 16"/>
                  <a:gd name="T14" fmla="*/ 1 w 15"/>
                  <a:gd name="T15" fmla="*/ 34 h 16"/>
                  <a:gd name="T16" fmla="*/ 1 w 15"/>
                  <a:gd name="T17" fmla="*/ 40 h 16"/>
                  <a:gd name="T18" fmla="*/ 10 w 15"/>
                  <a:gd name="T19" fmla="*/ 40 h 16"/>
                  <a:gd name="T20" fmla="*/ 14 w 15"/>
                  <a:gd name="T21" fmla="*/ 45 h 16"/>
                  <a:gd name="T22" fmla="*/ 28 w 15"/>
                  <a:gd name="T23" fmla="*/ 45 h 16"/>
                  <a:gd name="T24" fmla="*/ 34 w 15"/>
                  <a:gd name="T25" fmla="*/ 40 h 16"/>
                  <a:gd name="T26" fmla="*/ 41 w 15"/>
                  <a:gd name="T27" fmla="*/ 40 h 16"/>
                  <a:gd name="T28" fmla="*/ 41 w 15"/>
                  <a:gd name="T29" fmla="*/ 34 h 16"/>
                  <a:gd name="T30" fmla="*/ 44 w 15"/>
                  <a:gd name="T31" fmla="*/ 29 h 16"/>
                  <a:gd name="T32" fmla="*/ 44 w 15"/>
                  <a:gd name="T33" fmla="*/ 17 h 16"/>
                  <a:gd name="T34" fmla="*/ 41 w 15"/>
                  <a:gd name="T35" fmla="*/ 12 h 16"/>
                  <a:gd name="T36" fmla="*/ 41 w 15"/>
                  <a:gd name="T37" fmla="*/ 2 h 16"/>
                  <a:gd name="T38" fmla="*/ 34 w 15"/>
                  <a:gd name="T39" fmla="*/ 2 h 16"/>
                  <a:gd name="T40" fmla="*/ 28 w 15"/>
                  <a:gd name="T41" fmla="*/ 0 h 16"/>
                  <a:gd name="T42" fmla="*/ 20 w 15"/>
                  <a:gd name="T43" fmla="*/ 0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16">
                    <a:moveTo>
                      <a:pt x="7" y="0"/>
                    </a:moveTo>
                    <a:lnTo>
                      <a:pt x="5" y="0"/>
                    </a:lnTo>
                    <a:lnTo>
                      <a:pt x="3" y="2"/>
                    </a:lnTo>
                    <a:lnTo>
                      <a:pt x="1" y="2"/>
                    </a:lnTo>
                    <a:lnTo>
                      <a:pt x="1" y="4"/>
                    </a:lnTo>
                    <a:lnTo>
                      <a:pt x="0" y="6"/>
                    </a:lnTo>
                    <a:lnTo>
                      <a:pt x="0" y="10"/>
                    </a:lnTo>
                    <a:lnTo>
                      <a:pt x="1" y="12"/>
                    </a:lnTo>
                    <a:lnTo>
                      <a:pt x="1" y="14"/>
                    </a:lnTo>
                    <a:lnTo>
                      <a:pt x="3" y="14"/>
                    </a:lnTo>
                    <a:lnTo>
                      <a:pt x="5" y="16"/>
                    </a:lnTo>
                    <a:lnTo>
                      <a:pt x="9" y="16"/>
                    </a:lnTo>
                    <a:lnTo>
                      <a:pt x="11" y="14"/>
                    </a:lnTo>
                    <a:lnTo>
                      <a:pt x="13" y="14"/>
                    </a:lnTo>
                    <a:lnTo>
                      <a:pt x="13" y="12"/>
                    </a:lnTo>
                    <a:lnTo>
                      <a:pt x="15" y="10"/>
                    </a:lnTo>
                    <a:lnTo>
                      <a:pt x="15" y="6"/>
                    </a:lnTo>
                    <a:lnTo>
                      <a:pt x="13" y="4"/>
                    </a:lnTo>
                    <a:lnTo>
                      <a:pt x="13" y="2"/>
                    </a:lnTo>
                    <a:lnTo>
                      <a:pt x="11" y="2"/>
                    </a:lnTo>
                    <a:lnTo>
                      <a:pt x="9" y="0"/>
                    </a:lnTo>
                    <a:lnTo>
                      <a:pt x="7" y="0"/>
                    </a:lnTo>
                    <a:close/>
                  </a:path>
                </a:pathLst>
              </a:custGeom>
              <a:solidFill>
                <a:srgbClr val="008000"/>
              </a:solidFill>
              <a:ln w="28575">
                <a:solidFill>
                  <a:srgbClr val="66FFFF"/>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608" name="Freeform 31"/>
              <p:cNvSpPr>
                <a:spLocks/>
              </p:cNvSpPr>
              <p:nvPr/>
            </p:nvSpPr>
            <p:spPr bwMode="auto">
              <a:xfrm>
                <a:off x="1561" y="2851"/>
                <a:ext cx="18" cy="17"/>
              </a:xfrm>
              <a:custGeom>
                <a:avLst/>
                <a:gdLst>
                  <a:gd name="T0" fmla="*/ 24 w 15"/>
                  <a:gd name="T1" fmla="*/ 0 h 15"/>
                  <a:gd name="T2" fmla="*/ 17 w 15"/>
                  <a:gd name="T3" fmla="*/ 0 h 15"/>
                  <a:gd name="T4" fmla="*/ 12 w 15"/>
                  <a:gd name="T5" fmla="*/ 2 h 15"/>
                  <a:gd name="T6" fmla="*/ 2 w 15"/>
                  <a:gd name="T7" fmla="*/ 2 h 15"/>
                  <a:gd name="T8" fmla="*/ 2 w 15"/>
                  <a:gd name="T9" fmla="*/ 10 h 15"/>
                  <a:gd name="T10" fmla="*/ 0 w 15"/>
                  <a:gd name="T11" fmla="*/ 12 h 15"/>
                  <a:gd name="T12" fmla="*/ 0 w 15"/>
                  <a:gd name="T13" fmla="*/ 20 h 15"/>
                  <a:gd name="T14" fmla="*/ 2 w 15"/>
                  <a:gd name="T15" fmla="*/ 26 h 15"/>
                  <a:gd name="T16" fmla="*/ 2 w 15"/>
                  <a:gd name="T17" fmla="*/ 28 h 15"/>
                  <a:gd name="T18" fmla="*/ 12 w 15"/>
                  <a:gd name="T19" fmla="*/ 28 h 15"/>
                  <a:gd name="T20" fmla="*/ 17 w 15"/>
                  <a:gd name="T21" fmla="*/ 32 h 15"/>
                  <a:gd name="T22" fmla="*/ 29 w 15"/>
                  <a:gd name="T23" fmla="*/ 32 h 15"/>
                  <a:gd name="T24" fmla="*/ 35 w 15"/>
                  <a:gd name="T25" fmla="*/ 28 h 15"/>
                  <a:gd name="T26" fmla="*/ 41 w 15"/>
                  <a:gd name="T27" fmla="*/ 28 h 15"/>
                  <a:gd name="T28" fmla="*/ 41 w 15"/>
                  <a:gd name="T29" fmla="*/ 26 h 15"/>
                  <a:gd name="T30" fmla="*/ 44 w 15"/>
                  <a:gd name="T31" fmla="*/ 20 h 15"/>
                  <a:gd name="T32" fmla="*/ 44 w 15"/>
                  <a:gd name="T33" fmla="*/ 12 h 15"/>
                  <a:gd name="T34" fmla="*/ 41 w 15"/>
                  <a:gd name="T35" fmla="*/ 10 h 15"/>
                  <a:gd name="T36" fmla="*/ 41 w 15"/>
                  <a:gd name="T37" fmla="*/ 2 h 15"/>
                  <a:gd name="T38" fmla="*/ 35 w 15"/>
                  <a:gd name="T39" fmla="*/ 2 h 15"/>
                  <a:gd name="T40" fmla="*/ 29 w 15"/>
                  <a:gd name="T41" fmla="*/ 0 h 15"/>
                  <a:gd name="T42" fmla="*/ 24 w 15"/>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15">
                    <a:moveTo>
                      <a:pt x="8" y="0"/>
                    </a:moveTo>
                    <a:lnTo>
                      <a:pt x="6" y="0"/>
                    </a:lnTo>
                    <a:lnTo>
                      <a:pt x="4" y="2"/>
                    </a:lnTo>
                    <a:lnTo>
                      <a:pt x="2" y="2"/>
                    </a:lnTo>
                    <a:lnTo>
                      <a:pt x="2" y="4"/>
                    </a:lnTo>
                    <a:lnTo>
                      <a:pt x="0" y="6"/>
                    </a:lnTo>
                    <a:lnTo>
                      <a:pt x="0" y="10"/>
                    </a:lnTo>
                    <a:lnTo>
                      <a:pt x="2" y="12"/>
                    </a:lnTo>
                    <a:lnTo>
                      <a:pt x="2" y="13"/>
                    </a:lnTo>
                    <a:lnTo>
                      <a:pt x="4" y="13"/>
                    </a:lnTo>
                    <a:lnTo>
                      <a:pt x="6" y="15"/>
                    </a:lnTo>
                    <a:lnTo>
                      <a:pt x="10" y="15"/>
                    </a:lnTo>
                    <a:lnTo>
                      <a:pt x="12" y="13"/>
                    </a:lnTo>
                    <a:lnTo>
                      <a:pt x="13" y="13"/>
                    </a:lnTo>
                    <a:lnTo>
                      <a:pt x="13" y="12"/>
                    </a:lnTo>
                    <a:lnTo>
                      <a:pt x="15" y="10"/>
                    </a:lnTo>
                    <a:lnTo>
                      <a:pt x="15" y="6"/>
                    </a:lnTo>
                    <a:lnTo>
                      <a:pt x="13" y="4"/>
                    </a:lnTo>
                    <a:lnTo>
                      <a:pt x="13" y="2"/>
                    </a:lnTo>
                    <a:lnTo>
                      <a:pt x="12" y="2"/>
                    </a:lnTo>
                    <a:lnTo>
                      <a:pt x="10" y="0"/>
                    </a:lnTo>
                    <a:lnTo>
                      <a:pt x="8" y="0"/>
                    </a:lnTo>
                    <a:close/>
                  </a:path>
                </a:pathLst>
              </a:custGeom>
              <a:solidFill>
                <a:srgbClr val="008000"/>
              </a:solidFill>
              <a:ln w="28575">
                <a:solidFill>
                  <a:srgbClr val="66FFFF"/>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609" name="Freeform 32"/>
              <p:cNvSpPr>
                <a:spLocks/>
              </p:cNvSpPr>
              <p:nvPr/>
            </p:nvSpPr>
            <p:spPr bwMode="auto">
              <a:xfrm>
                <a:off x="1634" y="2824"/>
                <a:ext cx="19" cy="18"/>
              </a:xfrm>
              <a:custGeom>
                <a:avLst/>
                <a:gdLst>
                  <a:gd name="T0" fmla="*/ 24 w 16"/>
                  <a:gd name="T1" fmla="*/ 0 h 15"/>
                  <a:gd name="T2" fmla="*/ 17 w 16"/>
                  <a:gd name="T3" fmla="*/ 0 h 15"/>
                  <a:gd name="T4" fmla="*/ 12 w 16"/>
                  <a:gd name="T5" fmla="*/ 2 h 15"/>
                  <a:gd name="T6" fmla="*/ 2 w 16"/>
                  <a:gd name="T7" fmla="*/ 2 h 15"/>
                  <a:gd name="T8" fmla="*/ 2 w 16"/>
                  <a:gd name="T9" fmla="*/ 12 h 15"/>
                  <a:gd name="T10" fmla="*/ 0 w 16"/>
                  <a:gd name="T11" fmla="*/ 17 h 15"/>
                  <a:gd name="T12" fmla="*/ 0 w 16"/>
                  <a:gd name="T13" fmla="*/ 29 h 15"/>
                  <a:gd name="T14" fmla="*/ 2 w 16"/>
                  <a:gd name="T15" fmla="*/ 34 h 15"/>
                  <a:gd name="T16" fmla="*/ 2 w 16"/>
                  <a:gd name="T17" fmla="*/ 41 h 15"/>
                  <a:gd name="T18" fmla="*/ 12 w 16"/>
                  <a:gd name="T19" fmla="*/ 41 h 15"/>
                  <a:gd name="T20" fmla="*/ 17 w 16"/>
                  <a:gd name="T21" fmla="*/ 44 h 15"/>
                  <a:gd name="T22" fmla="*/ 29 w 16"/>
                  <a:gd name="T23" fmla="*/ 44 h 15"/>
                  <a:gd name="T24" fmla="*/ 34 w 16"/>
                  <a:gd name="T25" fmla="*/ 41 h 15"/>
                  <a:gd name="T26" fmla="*/ 40 w 16"/>
                  <a:gd name="T27" fmla="*/ 41 h 15"/>
                  <a:gd name="T28" fmla="*/ 40 w 16"/>
                  <a:gd name="T29" fmla="*/ 34 h 15"/>
                  <a:gd name="T30" fmla="*/ 45 w 16"/>
                  <a:gd name="T31" fmla="*/ 29 h 15"/>
                  <a:gd name="T32" fmla="*/ 45 w 16"/>
                  <a:gd name="T33" fmla="*/ 17 h 15"/>
                  <a:gd name="T34" fmla="*/ 40 w 16"/>
                  <a:gd name="T35" fmla="*/ 12 h 15"/>
                  <a:gd name="T36" fmla="*/ 40 w 16"/>
                  <a:gd name="T37" fmla="*/ 2 h 15"/>
                  <a:gd name="T38" fmla="*/ 34 w 16"/>
                  <a:gd name="T39" fmla="*/ 2 h 15"/>
                  <a:gd name="T40" fmla="*/ 29 w 16"/>
                  <a:gd name="T41" fmla="*/ 0 h 15"/>
                  <a:gd name="T42" fmla="*/ 24 w 16"/>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15">
                    <a:moveTo>
                      <a:pt x="8" y="0"/>
                    </a:moveTo>
                    <a:lnTo>
                      <a:pt x="6" y="0"/>
                    </a:lnTo>
                    <a:lnTo>
                      <a:pt x="4" y="2"/>
                    </a:lnTo>
                    <a:lnTo>
                      <a:pt x="2" y="2"/>
                    </a:lnTo>
                    <a:lnTo>
                      <a:pt x="2" y="4"/>
                    </a:lnTo>
                    <a:lnTo>
                      <a:pt x="0" y="6"/>
                    </a:lnTo>
                    <a:lnTo>
                      <a:pt x="0" y="10"/>
                    </a:lnTo>
                    <a:lnTo>
                      <a:pt x="2" y="11"/>
                    </a:lnTo>
                    <a:lnTo>
                      <a:pt x="2" y="13"/>
                    </a:lnTo>
                    <a:lnTo>
                      <a:pt x="4" y="13"/>
                    </a:lnTo>
                    <a:lnTo>
                      <a:pt x="6" y="15"/>
                    </a:lnTo>
                    <a:lnTo>
                      <a:pt x="10" y="15"/>
                    </a:lnTo>
                    <a:lnTo>
                      <a:pt x="12" y="13"/>
                    </a:lnTo>
                    <a:lnTo>
                      <a:pt x="14" y="13"/>
                    </a:lnTo>
                    <a:lnTo>
                      <a:pt x="14" y="11"/>
                    </a:lnTo>
                    <a:lnTo>
                      <a:pt x="16" y="10"/>
                    </a:lnTo>
                    <a:lnTo>
                      <a:pt x="16" y="6"/>
                    </a:lnTo>
                    <a:lnTo>
                      <a:pt x="14" y="4"/>
                    </a:lnTo>
                    <a:lnTo>
                      <a:pt x="14" y="2"/>
                    </a:lnTo>
                    <a:lnTo>
                      <a:pt x="12" y="2"/>
                    </a:lnTo>
                    <a:lnTo>
                      <a:pt x="10" y="0"/>
                    </a:lnTo>
                    <a:lnTo>
                      <a:pt x="8" y="0"/>
                    </a:lnTo>
                    <a:close/>
                  </a:path>
                </a:pathLst>
              </a:custGeom>
              <a:solidFill>
                <a:srgbClr val="008000"/>
              </a:solidFill>
              <a:ln w="28575">
                <a:solidFill>
                  <a:srgbClr val="66FFFF"/>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610" name="Freeform 33"/>
              <p:cNvSpPr>
                <a:spLocks/>
              </p:cNvSpPr>
              <p:nvPr/>
            </p:nvSpPr>
            <p:spPr bwMode="auto">
              <a:xfrm>
                <a:off x="1671" y="2813"/>
                <a:ext cx="19" cy="18"/>
              </a:xfrm>
              <a:custGeom>
                <a:avLst/>
                <a:gdLst>
                  <a:gd name="T0" fmla="*/ 24 w 16"/>
                  <a:gd name="T1" fmla="*/ 0 h 16"/>
                  <a:gd name="T2" fmla="*/ 17 w 16"/>
                  <a:gd name="T3" fmla="*/ 0 h 16"/>
                  <a:gd name="T4" fmla="*/ 12 w 16"/>
                  <a:gd name="T5" fmla="*/ 2 h 16"/>
                  <a:gd name="T6" fmla="*/ 2 w 16"/>
                  <a:gd name="T7" fmla="*/ 2 h 16"/>
                  <a:gd name="T8" fmla="*/ 2 w 16"/>
                  <a:gd name="T9" fmla="*/ 10 h 16"/>
                  <a:gd name="T10" fmla="*/ 0 w 16"/>
                  <a:gd name="T11" fmla="*/ 12 h 16"/>
                  <a:gd name="T12" fmla="*/ 0 w 16"/>
                  <a:gd name="T13" fmla="*/ 20 h 16"/>
                  <a:gd name="T14" fmla="*/ 2 w 16"/>
                  <a:gd name="T15" fmla="*/ 26 h 16"/>
                  <a:gd name="T16" fmla="*/ 2 w 16"/>
                  <a:gd name="T17" fmla="*/ 29 h 16"/>
                  <a:gd name="T18" fmla="*/ 12 w 16"/>
                  <a:gd name="T19" fmla="*/ 29 h 16"/>
                  <a:gd name="T20" fmla="*/ 17 w 16"/>
                  <a:gd name="T21" fmla="*/ 33 h 16"/>
                  <a:gd name="T22" fmla="*/ 29 w 16"/>
                  <a:gd name="T23" fmla="*/ 33 h 16"/>
                  <a:gd name="T24" fmla="*/ 34 w 16"/>
                  <a:gd name="T25" fmla="*/ 29 h 16"/>
                  <a:gd name="T26" fmla="*/ 40 w 16"/>
                  <a:gd name="T27" fmla="*/ 29 h 16"/>
                  <a:gd name="T28" fmla="*/ 40 w 16"/>
                  <a:gd name="T29" fmla="*/ 26 h 16"/>
                  <a:gd name="T30" fmla="*/ 45 w 16"/>
                  <a:gd name="T31" fmla="*/ 20 h 16"/>
                  <a:gd name="T32" fmla="*/ 45 w 16"/>
                  <a:gd name="T33" fmla="*/ 12 h 16"/>
                  <a:gd name="T34" fmla="*/ 40 w 16"/>
                  <a:gd name="T35" fmla="*/ 10 h 16"/>
                  <a:gd name="T36" fmla="*/ 40 w 16"/>
                  <a:gd name="T37" fmla="*/ 2 h 16"/>
                  <a:gd name="T38" fmla="*/ 34 w 16"/>
                  <a:gd name="T39" fmla="*/ 2 h 16"/>
                  <a:gd name="T40" fmla="*/ 29 w 16"/>
                  <a:gd name="T41" fmla="*/ 0 h 16"/>
                  <a:gd name="T42" fmla="*/ 24 w 16"/>
                  <a:gd name="T43" fmla="*/ 0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16">
                    <a:moveTo>
                      <a:pt x="8" y="0"/>
                    </a:moveTo>
                    <a:lnTo>
                      <a:pt x="6" y="0"/>
                    </a:lnTo>
                    <a:lnTo>
                      <a:pt x="4" y="2"/>
                    </a:lnTo>
                    <a:lnTo>
                      <a:pt x="2" y="2"/>
                    </a:lnTo>
                    <a:lnTo>
                      <a:pt x="2" y="4"/>
                    </a:lnTo>
                    <a:lnTo>
                      <a:pt x="0" y="6"/>
                    </a:lnTo>
                    <a:lnTo>
                      <a:pt x="0" y="10"/>
                    </a:lnTo>
                    <a:lnTo>
                      <a:pt x="2" y="12"/>
                    </a:lnTo>
                    <a:lnTo>
                      <a:pt x="2" y="14"/>
                    </a:lnTo>
                    <a:lnTo>
                      <a:pt x="4" y="14"/>
                    </a:lnTo>
                    <a:lnTo>
                      <a:pt x="6" y="16"/>
                    </a:lnTo>
                    <a:lnTo>
                      <a:pt x="10" y="16"/>
                    </a:lnTo>
                    <a:lnTo>
                      <a:pt x="12" y="14"/>
                    </a:lnTo>
                    <a:lnTo>
                      <a:pt x="14" y="14"/>
                    </a:lnTo>
                    <a:lnTo>
                      <a:pt x="14" y="12"/>
                    </a:lnTo>
                    <a:lnTo>
                      <a:pt x="16" y="10"/>
                    </a:lnTo>
                    <a:lnTo>
                      <a:pt x="16" y="6"/>
                    </a:lnTo>
                    <a:lnTo>
                      <a:pt x="14" y="4"/>
                    </a:lnTo>
                    <a:lnTo>
                      <a:pt x="14" y="2"/>
                    </a:lnTo>
                    <a:lnTo>
                      <a:pt x="12" y="2"/>
                    </a:lnTo>
                    <a:lnTo>
                      <a:pt x="10" y="0"/>
                    </a:lnTo>
                    <a:lnTo>
                      <a:pt x="8" y="0"/>
                    </a:lnTo>
                    <a:close/>
                  </a:path>
                </a:pathLst>
              </a:custGeom>
              <a:solidFill>
                <a:srgbClr val="008000"/>
              </a:solidFill>
              <a:ln w="28575">
                <a:solidFill>
                  <a:srgbClr val="66FFFF"/>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611" name="Freeform 34"/>
              <p:cNvSpPr>
                <a:spLocks/>
              </p:cNvSpPr>
              <p:nvPr/>
            </p:nvSpPr>
            <p:spPr bwMode="auto">
              <a:xfrm>
                <a:off x="1745" y="2802"/>
                <a:ext cx="18" cy="18"/>
              </a:xfrm>
              <a:custGeom>
                <a:avLst/>
                <a:gdLst>
                  <a:gd name="T0" fmla="*/ 20 w 15"/>
                  <a:gd name="T1" fmla="*/ 0 h 15"/>
                  <a:gd name="T2" fmla="*/ 14 w 15"/>
                  <a:gd name="T3" fmla="*/ 0 h 15"/>
                  <a:gd name="T4" fmla="*/ 10 w 15"/>
                  <a:gd name="T5" fmla="*/ 2 h 15"/>
                  <a:gd name="T6" fmla="*/ 2 w 15"/>
                  <a:gd name="T7" fmla="*/ 2 h 15"/>
                  <a:gd name="T8" fmla="*/ 2 w 15"/>
                  <a:gd name="T9" fmla="*/ 12 h 15"/>
                  <a:gd name="T10" fmla="*/ 0 w 15"/>
                  <a:gd name="T11" fmla="*/ 14 h 15"/>
                  <a:gd name="T12" fmla="*/ 0 w 15"/>
                  <a:gd name="T13" fmla="*/ 28 h 15"/>
                  <a:gd name="T14" fmla="*/ 2 w 15"/>
                  <a:gd name="T15" fmla="*/ 34 h 15"/>
                  <a:gd name="T16" fmla="*/ 2 w 15"/>
                  <a:gd name="T17" fmla="*/ 41 h 15"/>
                  <a:gd name="T18" fmla="*/ 10 w 15"/>
                  <a:gd name="T19" fmla="*/ 41 h 15"/>
                  <a:gd name="T20" fmla="*/ 14 w 15"/>
                  <a:gd name="T21" fmla="*/ 44 h 15"/>
                  <a:gd name="T22" fmla="*/ 28 w 15"/>
                  <a:gd name="T23" fmla="*/ 44 h 15"/>
                  <a:gd name="T24" fmla="*/ 34 w 15"/>
                  <a:gd name="T25" fmla="*/ 41 h 15"/>
                  <a:gd name="T26" fmla="*/ 41 w 15"/>
                  <a:gd name="T27" fmla="*/ 41 h 15"/>
                  <a:gd name="T28" fmla="*/ 41 w 15"/>
                  <a:gd name="T29" fmla="*/ 34 h 15"/>
                  <a:gd name="T30" fmla="*/ 44 w 15"/>
                  <a:gd name="T31" fmla="*/ 28 h 15"/>
                  <a:gd name="T32" fmla="*/ 44 w 15"/>
                  <a:gd name="T33" fmla="*/ 14 h 15"/>
                  <a:gd name="T34" fmla="*/ 41 w 15"/>
                  <a:gd name="T35" fmla="*/ 12 h 15"/>
                  <a:gd name="T36" fmla="*/ 41 w 15"/>
                  <a:gd name="T37" fmla="*/ 2 h 15"/>
                  <a:gd name="T38" fmla="*/ 34 w 15"/>
                  <a:gd name="T39" fmla="*/ 2 h 15"/>
                  <a:gd name="T40" fmla="*/ 28 w 15"/>
                  <a:gd name="T41" fmla="*/ 0 h 15"/>
                  <a:gd name="T42" fmla="*/ 20 w 15"/>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15">
                    <a:moveTo>
                      <a:pt x="7" y="0"/>
                    </a:moveTo>
                    <a:lnTo>
                      <a:pt x="5" y="0"/>
                    </a:lnTo>
                    <a:lnTo>
                      <a:pt x="3" y="2"/>
                    </a:lnTo>
                    <a:lnTo>
                      <a:pt x="2" y="2"/>
                    </a:lnTo>
                    <a:lnTo>
                      <a:pt x="2" y="4"/>
                    </a:lnTo>
                    <a:lnTo>
                      <a:pt x="0" y="5"/>
                    </a:lnTo>
                    <a:lnTo>
                      <a:pt x="0" y="9"/>
                    </a:lnTo>
                    <a:lnTo>
                      <a:pt x="2" y="11"/>
                    </a:lnTo>
                    <a:lnTo>
                      <a:pt x="2" y="13"/>
                    </a:lnTo>
                    <a:lnTo>
                      <a:pt x="3" y="13"/>
                    </a:lnTo>
                    <a:lnTo>
                      <a:pt x="5" y="15"/>
                    </a:lnTo>
                    <a:lnTo>
                      <a:pt x="9" y="15"/>
                    </a:lnTo>
                    <a:lnTo>
                      <a:pt x="11" y="13"/>
                    </a:lnTo>
                    <a:lnTo>
                      <a:pt x="13" y="13"/>
                    </a:lnTo>
                    <a:lnTo>
                      <a:pt x="13" y="11"/>
                    </a:lnTo>
                    <a:lnTo>
                      <a:pt x="15" y="9"/>
                    </a:lnTo>
                    <a:lnTo>
                      <a:pt x="15" y="5"/>
                    </a:lnTo>
                    <a:lnTo>
                      <a:pt x="13" y="4"/>
                    </a:lnTo>
                    <a:lnTo>
                      <a:pt x="13" y="2"/>
                    </a:lnTo>
                    <a:lnTo>
                      <a:pt x="11" y="2"/>
                    </a:lnTo>
                    <a:lnTo>
                      <a:pt x="9" y="0"/>
                    </a:lnTo>
                    <a:lnTo>
                      <a:pt x="7" y="0"/>
                    </a:lnTo>
                    <a:close/>
                  </a:path>
                </a:pathLst>
              </a:custGeom>
              <a:solidFill>
                <a:srgbClr val="008000"/>
              </a:solidFill>
              <a:ln w="28575">
                <a:solidFill>
                  <a:srgbClr val="66FFFF"/>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612" name="Freeform 35"/>
              <p:cNvSpPr>
                <a:spLocks/>
              </p:cNvSpPr>
              <p:nvPr/>
            </p:nvSpPr>
            <p:spPr bwMode="auto">
              <a:xfrm>
                <a:off x="1781" y="2802"/>
                <a:ext cx="19" cy="18"/>
              </a:xfrm>
              <a:custGeom>
                <a:avLst/>
                <a:gdLst>
                  <a:gd name="T0" fmla="*/ 24 w 16"/>
                  <a:gd name="T1" fmla="*/ 0 h 15"/>
                  <a:gd name="T2" fmla="*/ 17 w 16"/>
                  <a:gd name="T3" fmla="*/ 0 h 15"/>
                  <a:gd name="T4" fmla="*/ 12 w 16"/>
                  <a:gd name="T5" fmla="*/ 2 h 15"/>
                  <a:gd name="T6" fmla="*/ 2 w 16"/>
                  <a:gd name="T7" fmla="*/ 2 h 15"/>
                  <a:gd name="T8" fmla="*/ 2 w 16"/>
                  <a:gd name="T9" fmla="*/ 12 h 15"/>
                  <a:gd name="T10" fmla="*/ 0 w 16"/>
                  <a:gd name="T11" fmla="*/ 14 h 15"/>
                  <a:gd name="T12" fmla="*/ 0 w 16"/>
                  <a:gd name="T13" fmla="*/ 28 h 15"/>
                  <a:gd name="T14" fmla="*/ 2 w 16"/>
                  <a:gd name="T15" fmla="*/ 34 h 15"/>
                  <a:gd name="T16" fmla="*/ 2 w 16"/>
                  <a:gd name="T17" fmla="*/ 41 h 15"/>
                  <a:gd name="T18" fmla="*/ 12 w 16"/>
                  <a:gd name="T19" fmla="*/ 41 h 15"/>
                  <a:gd name="T20" fmla="*/ 17 w 16"/>
                  <a:gd name="T21" fmla="*/ 44 h 15"/>
                  <a:gd name="T22" fmla="*/ 29 w 16"/>
                  <a:gd name="T23" fmla="*/ 44 h 15"/>
                  <a:gd name="T24" fmla="*/ 34 w 16"/>
                  <a:gd name="T25" fmla="*/ 41 h 15"/>
                  <a:gd name="T26" fmla="*/ 40 w 16"/>
                  <a:gd name="T27" fmla="*/ 41 h 15"/>
                  <a:gd name="T28" fmla="*/ 40 w 16"/>
                  <a:gd name="T29" fmla="*/ 34 h 15"/>
                  <a:gd name="T30" fmla="*/ 45 w 16"/>
                  <a:gd name="T31" fmla="*/ 28 h 15"/>
                  <a:gd name="T32" fmla="*/ 45 w 16"/>
                  <a:gd name="T33" fmla="*/ 14 h 15"/>
                  <a:gd name="T34" fmla="*/ 40 w 16"/>
                  <a:gd name="T35" fmla="*/ 12 h 15"/>
                  <a:gd name="T36" fmla="*/ 40 w 16"/>
                  <a:gd name="T37" fmla="*/ 2 h 15"/>
                  <a:gd name="T38" fmla="*/ 34 w 16"/>
                  <a:gd name="T39" fmla="*/ 2 h 15"/>
                  <a:gd name="T40" fmla="*/ 29 w 16"/>
                  <a:gd name="T41" fmla="*/ 0 h 15"/>
                  <a:gd name="T42" fmla="*/ 24 w 16"/>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15">
                    <a:moveTo>
                      <a:pt x="8" y="0"/>
                    </a:moveTo>
                    <a:lnTo>
                      <a:pt x="6" y="0"/>
                    </a:lnTo>
                    <a:lnTo>
                      <a:pt x="4" y="2"/>
                    </a:lnTo>
                    <a:lnTo>
                      <a:pt x="2" y="2"/>
                    </a:lnTo>
                    <a:lnTo>
                      <a:pt x="2" y="4"/>
                    </a:lnTo>
                    <a:lnTo>
                      <a:pt x="0" y="5"/>
                    </a:lnTo>
                    <a:lnTo>
                      <a:pt x="0" y="9"/>
                    </a:lnTo>
                    <a:lnTo>
                      <a:pt x="2" y="11"/>
                    </a:lnTo>
                    <a:lnTo>
                      <a:pt x="2" y="13"/>
                    </a:lnTo>
                    <a:lnTo>
                      <a:pt x="4" y="13"/>
                    </a:lnTo>
                    <a:lnTo>
                      <a:pt x="6" y="15"/>
                    </a:lnTo>
                    <a:lnTo>
                      <a:pt x="10" y="15"/>
                    </a:lnTo>
                    <a:lnTo>
                      <a:pt x="12" y="13"/>
                    </a:lnTo>
                    <a:lnTo>
                      <a:pt x="14" y="13"/>
                    </a:lnTo>
                    <a:lnTo>
                      <a:pt x="14" y="11"/>
                    </a:lnTo>
                    <a:lnTo>
                      <a:pt x="16" y="9"/>
                    </a:lnTo>
                    <a:lnTo>
                      <a:pt x="16" y="5"/>
                    </a:lnTo>
                    <a:lnTo>
                      <a:pt x="14" y="4"/>
                    </a:lnTo>
                    <a:lnTo>
                      <a:pt x="14" y="2"/>
                    </a:lnTo>
                    <a:lnTo>
                      <a:pt x="12" y="2"/>
                    </a:lnTo>
                    <a:lnTo>
                      <a:pt x="10" y="0"/>
                    </a:lnTo>
                    <a:lnTo>
                      <a:pt x="8" y="0"/>
                    </a:lnTo>
                    <a:close/>
                  </a:path>
                </a:pathLst>
              </a:custGeom>
              <a:solidFill>
                <a:srgbClr val="008000"/>
              </a:solidFill>
              <a:ln w="28575">
                <a:solidFill>
                  <a:srgbClr val="66FFFF"/>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613" name="Freeform 36"/>
              <p:cNvSpPr>
                <a:spLocks/>
              </p:cNvSpPr>
              <p:nvPr/>
            </p:nvSpPr>
            <p:spPr bwMode="auto">
              <a:xfrm>
                <a:off x="1855" y="2802"/>
                <a:ext cx="18" cy="18"/>
              </a:xfrm>
              <a:custGeom>
                <a:avLst/>
                <a:gdLst>
                  <a:gd name="T0" fmla="*/ 20 w 15"/>
                  <a:gd name="T1" fmla="*/ 0 h 15"/>
                  <a:gd name="T2" fmla="*/ 17 w 15"/>
                  <a:gd name="T3" fmla="*/ 0 h 15"/>
                  <a:gd name="T4" fmla="*/ 12 w 15"/>
                  <a:gd name="T5" fmla="*/ 2 h 15"/>
                  <a:gd name="T6" fmla="*/ 2 w 15"/>
                  <a:gd name="T7" fmla="*/ 2 h 15"/>
                  <a:gd name="T8" fmla="*/ 2 w 15"/>
                  <a:gd name="T9" fmla="*/ 12 h 15"/>
                  <a:gd name="T10" fmla="*/ 0 w 15"/>
                  <a:gd name="T11" fmla="*/ 14 h 15"/>
                  <a:gd name="T12" fmla="*/ 0 w 15"/>
                  <a:gd name="T13" fmla="*/ 28 h 15"/>
                  <a:gd name="T14" fmla="*/ 2 w 15"/>
                  <a:gd name="T15" fmla="*/ 34 h 15"/>
                  <a:gd name="T16" fmla="*/ 2 w 15"/>
                  <a:gd name="T17" fmla="*/ 41 h 15"/>
                  <a:gd name="T18" fmla="*/ 12 w 15"/>
                  <a:gd name="T19" fmla="*/ 41 h 15"/>
                  <a:gd name="T20" fmla="*/ 17 w 15"/>
                  <a:gd name="T21" fmla="*/ 44 h 15"/>
                  <a:gd name="T22" fmla="*/ 28 w 15"/>
                  <a:gd name="T23" fmla="*/ 44 h 15"/>
                  <a:gd name="T24" fmla="*/ 34 w 15"/>
                  <a:gd name="T25" fmla="*/ 41 h 15"/>
                  <a:gd name="T26" fmla="*/ 41 w 15"/>
                  <a:gd name="T27" fmla="*/ 41 h 15"/>
                  <a:gd name="T28" fmla="*/ 41 w 15"/>
                  <a:gd name="T29" fmla="*/ 34 h 15"/>
                  <a:gd name="T30" fmla="*/ 44 w 15"/>
                  <a:gd name="T31" fmla="*/ 28 h 15"/>
                  <a:gd name="T32" fmla="*/ 44 w 15"/>
                  <a:gd name="T33" fmla="*/ 14 h 15"/>
                  <a:gd name="T34" fmla="*/ 41 w 15"/>
                  <a:gd name="T35" fmla="*/ 12 h 15"/>
                  <a:gd name="T36" fmla="*/ 41 w 15"/>
                  <a:gd name="T37" fmla="*/ 2 h 15"/>
                  <a:gd name="T38" fmla="*/ 34 w 15"/>
                  <a:gd name="T39" fmla="*/ 2 h 15"/>
                  <a:gd name="T40" fmla="*/ 28 w 15"/>
                  <a:gd name="T41" fmla="*/ 0 h 15"/>
                  <a:gd name="T42" fmla="*/ 20 w 15"/>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15">
                    <a:moveTo>
                      <a:pt x="7" y="0"/>
                    </a:moveTo>
                    <a:lnTo>
                      <a:pt x="6" y="0"/>
                    </a:lnTo>
                    <a:lnTo>
                      <a:pt x="4" y="2"/>
                    </a:lnTo>
                    <a:lnTo>
                      <a:pt x="2" y="2"/>
                    </a:lnTo>
                    <a:lnTo>
                      <a:pt x="2" y="4"/>
                    </a:lnTo>
                    <a:lnTo>
                      <a:pt x="0" y="5"/>
                    </a:lnTo>
                    <a:lnTo>
                      <a:pt x="0" y="9"/>
                    </a:lnTo>
                    <a:lnTo>
                      <a:pt x="2" y="11"/>
                    </a:lnTo>
                    <a:lnTo>
                      <a:pt x="2" y="13"/>
                    </a:lnTo>
                    <a:lnTo>
                      <a:pt x="4" y="13"/>
                    </a:lnTo>
                    <a:lnTo>
                      <a:pt x="6" y="15"/>
                    </a:lnTo>
                    <a:lnTo>
                      <a:pt x="9" y="15"/>
                    </a:lnTo>
                    <a:lnTo>
                      <a:pt x="11" y="13"/>
                    </a:lnTo>
                    <a:lnTo>
                      <a:pt x="13" y="13"/>
                    </a:lnTo>
                    <a:lnTo>
                      <a:pt x="13" y="11"/>
                    </a:lnTo>
                    <a:lnTo>
                      <a:pt x="15" y="9"/>
                    </a:lnTo>
                    <a:lnTo>
                      <a:pt x="15" y="5"/>
                    </a:lnTo>
                    <a:lnTo>
                      <a:pt x="13" y="4"/>
                    </a:lnTo>
                    <a:lnTo>
                      <a:pt x="13" y="2"/>
                    </a:lnTo>
                    <a:lnTo>
                      <a:pt x="11" y="2"/>
                    </a:lnTo>
                    <a:lnTo>
                      <a:pt x="9" y="0"/>
                    </a:lnTo>
                    <a:lnTo>
                      <a:pt x="7" y="0"/>
                    </a:lnTo>
                    <a:close/>
                  </a:path>
                </a:pathLst>
              </a:custGeom>
              <a:solidFill>
                <a:srgbClr val="008000"/>
              </a:solidFill>
              <a:ln w="28575">
                <a:solidFill>
                  <a:srgbClr val="66FFFF"/>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614" name="Freeform 37"/>
              <p:cNvSpPr>
                <a:spLocks/>
              </p:cNvSpPr>
              <p:nvPr/>
            </p:nvSpPr>
            <p:spPr bwMode="auto">
              <a:xfrm>
                <a:off x="1928" y="2808"/>
                <a:ext cx="19" cy="19"/>
              </a:xfrm>
              <a:custGeom>
                <a:avLst/>
                <a:gdLst>
                  <a:gd name="T0" fmla="*/ 24 w 16"/>
                  <a:gd name="T1" fmla="*/ 0 h 16"/>
                  <a:gd name="T2" fmla="*/ 17 w 16"/>
                  <a:gd name="T3" fmla="*/ 0 h 16"/>
                  <a:gd name="T4" fmla="*/ 12 w 16"/>
                  <a:gd name="T5" fmla="*/ 2 h 16"/>
                  <a:gd name="T6" fmla="*/ 2 w 16"/>
                  <a:gd name="T7" fmla="*/ 2 h 16"/>
                  <a:gd name="T8" fmla="*/ 2 w 16"/>
                  <a:gd name="T9" fmla="*/ 12 h 16"/>
                  <a:gd name="T10" fmla="*/ 0 w 16"/>
                  <a:gd name="T11" fmla="*/ 17 h 16"/>
                  <a:gd name="T12" fmla="*/ 0 w 16"/>
                  <a:gd name="T13" fmla="*/ 29 h 16"/>
                  <a:gd name="T14" fmla="*/ 2 w 16"/>
                  <a:gd name="T15" fmla="*/ 34 h 16"/>
                  <a:gd name="T16" fmla="*/ 2 w 16"/>
                  <a:gd name="T17" fmla="*/ 40 h 16"/>
                  <a:gd name="T18" fmla="*/ 12 w 16"/>
                  <a:gd name="T19" fmla="*/ 40 h 16"/>
                  <a:gd name="T20" fmla="*/ 17 w 16"/>
                  <a:gd name="T21" fmla="*/ 45 h 16"/>
                  <a:gd name="T22" fmla="*/ 29 w 16"/>
                  <a:gd name="T23" fmla="*/ 45 h 16"/>
                  <a:gd name="T24" fmla="*/ 34 w 16"/>
                  <a:gd name="T25" fmla="*/ 40 h 16"/>
                  <a:gd name="T26" fmla="*/ 40 w 16"/>
                  <a:gd name="T27" fmla="*/ 40 h 16"/>
                  <a:gd name="T28" fmla="*/ 40 w 16"/>
                  <a:gd name="T29" fmla="*/ 34 h 16"/>
                  <a:gd name="T30" fmla="*/ 45 w 16"/>
                  <a:gd name="T31" fmla="*/ 29 h 16"/>
                  <a:gd name="T32" fmla="*/ 45 w 16"/>
                  <a:gd name="T33" fmla="*/ 17 h 16"/>
                  <a:gd name="T34" fmla="*/ 40 w 16"/>
                  <a:gd name="T35" fmla="*/ 12 h 16"/>
                  <a:gd name="T36" fmla="*/ 40 w 16"/>
                  <a:gd name="T37" fmla="*/ 2 h 16"/>
                  <a:gd name="T38" fmla="*/ 34 w 16"/>
                  <a:gd name="T39" fmla="*/ 2 h 16"/>
                  <a:gd name="T40" fmla="*/ 29 w 16"/>
                  <a:gd name="T41" fmla="*/ 0 h 16"/>
                  <a:gd name="T42" fmla="*/ 24 w 16"/>
                  <a:gd name="T43" fmla="*/ 0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16">
                    <a:moveTo>
                      <a:pt x="8" y="0"/>
                    </a:moveTo>
                    <a:lnTo>
                      <a:pt x="6" y="0"/>
                    </a:lnTo>
                    <a:lnTo>
                      <a:pt x="4" y="2"/>
                    </a:lnTo>
                    <a:lnTo>
                      <a:pt x="2" y="2"/>
                    </a:lnTo>
                    <a:lnTo>
                      <a:pt x="2" y="4"/>
                    </a:lnTo>
                    <a:lnTo>
                      <a:pt x="0" y="6"/>
                    </a:lnTo>
                    <a:lnTo>
                      <a:pt x="0" y="10"/>
                    </a:lnTo>
                    <a:lnTo>
                      <a:pt x="2" y="12"/>
                    </a:lnTo>
                    <a:lnTo>
                      <a:pt x="2" y="14"/>
                    </a:lnTo>
                    <a:lnTo>
                      <a:pt x="4" y="14"/>
                    </a:lnTo>
                    <a:lnTo>
                      <a:pt x="6" y="16"/>
                    </a:lnTo>
                    <a:lnTo>
                      <a:pt x="10" y="16"/>
                    </a:lnTo>
                    <a:lnTo>
                      <a:pt x="12" y="14"/>
                    </a:lnTo>
                    <a:lnTo>
                      <a:pt x="14" y="14"/>
                    </a:lnTo>
                    <a:lnTo>
                      <a:pt x="14" y="12"/>
                    </a:lnTo>
                    <a:lnTo>
                      <a:pt x="16" y="10"/>
                    </a:lnTo>
                    <a:lnTo>
                      <a:pt x="16" y="6"/>
                    </a:lnTo>
                    <a:lnTo>
                      <a:pt x="14" y="4"/>
                    </a:lnTo>
                    <a:lnTo>
                      <a:pt x="14" y="2"/>
                    </a:lnTo>
                    <a:lnTo>
                      <a:pt x="12" y="2"/>
                    </a:lnTo>
                    <a:lnTo>
                      <a:pt x="10" y="0"/>
                    </a:lnTo>
                    <a:lnTo>
                      <a:pt x="8" y="0"/>
                    </a:lnTo>
                    <a:close/>
                  </a:path>
                </a:pathLst>
              </a:custGeom>
              <a:solidFill>
                <a:srgbClr val="008000"/>
              </a:solidFill>
              <a:ln w="28575">
                <a:solidFill>
                  <a:srgbClr val="66FFFF"/>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615" name="Freeform 38"/>
              <p:cNvSpPr>
                <a:spLocks/>
              </p:cNvSpPr>
              <p:nvPr/>
            </p:nvSpPr>
            <p:spPr bwMode="auto">
              <a:xfrm>
                <a:off x="1965" y="2815"/>
                <a:ext cx="17" cy="19"/>
              </a:xfrm>
              <a:custGeom>
                <a:avLst/>
                <a:gdLst>
                  <a:gd name="T0" fmla="*/ 16 w 15"/>
                  <a:gd name="T1" fmla="*/ 0 h 16"/>
                  <a:gd name="T2" fmla="*/ 12 w 15"/>
                  <a:gd name="T3" fmla="*/ 0 h 16"/>
                  <a:gd name="T4" fmla="*/ 10 w 15"/>
                  <a:gd name="T5" fmla="*/ 2 h 16"/>
                  <a:gd name="T6" fmla="*/ 2 w 15"/>
                  <a:gd name="T7" fmla="*/ 2 h 16"/>
                  <a:gd name="T8" fmla="*/ 2 w 15"/>
                  <a:gd name="T9" fmla="*/ 12 h 16"/>
                  <a:gd name="T10" fmla="*/ 0 w 15"/>
                  <a:gd name="T11" fmla="*/ 17 h 16"/>
                  <a:gd name="T12" fmla="*/ 0 w 15"/>
                  <a:gd name="T13" fmla="*/ 29 h 16"/>
                  <a:gd name="T14" fmla="*/ 2 w 15"/>
                  <a:gd name="T15" fmla="*/ 34 h 16"/>
                  <a:gd name="T16" fmla="*/ 2 w 15"/>
                  <a:gd name="T17" fmla="*/ 40 h 16"/>
                  <a:gd name="T18" fmla="*/ 10 w 15"/>
                  <a:gd name="T19" fmla="*/ 40 h 16"/>
                  <a:gd name="T20" fmla="*/ 12 w 15"/>
                  <a:gd name="T21" fmla="*/ 45 h 16"/>
                  <a:gd name="T22" fmla="*/ 20 w 15"/>
                  <a:gd name="T23" fmla="*/ 45 h 16"/>
                  <a:gd name="T24" fmla="*/ 26 w 15"/>
                  <a:gd name="T25" fmla="*/ 40 h 16"/>
                  <a:gd name="T26" fmla="*/ 28 w 15"/>
                  <a:gd name="T27" fmla="*/ 40 h 16"/>
                  <a:gd name="T28" fmla="*/ 28 w 15"/>
                  <a:gd name="T29" fmla="*/ 34 h 16"/>
                  <a:gd name="T30" fmla="*/ 32 w 15"/>
                  <a:gd name="T31" fmla="*/ 29 h 16"/>
                  <a:gd name="T32" fmla="*/ 32 w 15"/>
                  <a:gd name="T33" fmla="*/ 17 h 16"/>
                  <a:gd name="T34" fmla="*/ 28 w 15"/>
                  <a:gd name="T35" fmla="*/ 12 h 16"/>
                  <a:gd name="T36" fmla="*/ 28 w 15"/>
                  <a:gd name="T37" fmla="*/ 2 h 16"/>
                  <a:gd name="T38" fmla="*/ 26 w 15"/>
                  <a:gd name="T39" fmla="*/ 2 h 16"/>
                  <a:gd name="T40" fmla="*/ 20 w 15"/>
                  <a:gd name="T41" fmla="*/ 0 h 16"/>
                  <a:gd name="T42" fmla="*/ 16 w 15"/>
                  <a:gd name="T43" fmla="*/ 0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16">
                    <a:moveTo>
                      <a:pt x="8" y="0"/>
                    </a:moveTo>
                    <a:lnTo>
                      <a:pt x="6" y="0"/>
                    </a:lnTo>
                    <a:lnTo>
                      <a:pt x="4" y="2"/>
                    </a:lnTo>
                    <a:lnTo>
                      <a:pt x="2" y="2"/>
                    </a:lnTo>
                    <a:lnTo>
                      <a:pt x="2" y="4"/>
                    </a:lnTo>
                    <a:lnTo>
                      <a:pt x="0" y="6"/>
                    </a:lnTo>
                    <a:lnTo>
                      <a:pt x="0" y="10"/>
                    </a:lnTo>
                    <a:lnTo>
                      <a:pt x="2" y="12"/>
                    </a:lnTo>
                    <a:lnTo>
                      <a:pt x="2" y="14"/>
                    </a:lnTo>
                    <a:lnTo>
                      <a:pt x="4" y="14"/>
                    </a:lnTo>
                    <a:lnTo>
                      <a:pt x="6" y="16"/>
                    </a:lnTo>
                    <a:lnTo>
                      <a:pt x="10" y="16"/>
                    </a:lnTo>
                    <a:lnTo>
                      <a:pt x="12" y="14"/>
                    </a:lnTo>
                    <a:lnTo>
                      <a:pt x="13" y="14"/>
                    </a:lnTo>
                    <a:lnTo>
                      <a:pt x="13" y="12"/>
                    </a:lnTo>
                    <a:lnTo>
                      <a:pt x="15" y="10"/>
                    </a:lnTo>
                    <a:lnTo>
                      <a:pt x="15" y="6"/>
                    </a:lnTo>
                    <a:lnTo>
                      <a:pt x="13" y="4"/>
                    </a:lnTo>
                    <a:lnTo>
                      <a:pt x="13" y="2"/>
                    </a:lnTo>
                    <a:lnTo>
                      <a:pt x="12" y="2"/>
                    </a:lnTo>
                    <a:lnTo>
                      <a:pt x="10" y="0"/>
                    </a:lnTo>
                    <a:lnTo>
                      <a:pt x="8" y="0"/>
                    </a:lnTo>
                    <a:close/>
                  </a:path>
                </a:pathLst>
              </a:custGeom>
              <a:solidFill>
                <a:srgbClr val="008000"/>
              </a:solidFill>
              <a:ln w="28575">
                <a:solidFill>
                  <a:srgbClr val="66FFFF"/>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616" name="Freeform 39"/>
              <p:cNvSpPr>
                <a:spLocks/>
              </p:cNvSpPr>
              <p:nvPr/>
            </p:nvSpPr>
            <p:spPr bwMode="auto">
              <a:xfrm>
                <a:off x="2002" y="2829"/>
                <a:ext cx="17" cy="17"/>
              </a:xfrm>
              <a:custGeom>
                <a:avLst/>
                <a:gdLst>
                  <a:gd name="T0" fmla="*/ 14 w 15"/>
                  <a:gd name="T1" fmla="*/ 0 h 15"/>
                  <a:gd name="T2" fmla="*/ 11 w 15"/>
                  <a:gd name="T3" fmla="*/ 0 h 15"/>
                  <a:gd name="T4" fmla="*/ 10 w 15"/>
                  <a:gd name="T5" fmla="*/ 2 h 15"/>
                  <a:gd name="T6" fmla="*/ 2 w 15"/>
                  <a:gd name="T7" fmla="*/ 2 h 15"/>
                  <a:gd name="T8" fmla="*/ 2 w 15"/>
                  <a:gd name="T9" fmla="*/ 10 h 15"/>
                  <a:gd name="T10" fmla="*/ 0 w 15"/>
                  <a:gd name="T11" fmla="*/ 12 h 15"/>
                  <a:gd name="T12" fmla="*/ 0 w 15"/>
                  <a:gd name="T13" fmla="*/ 18 h 15"/>
                  <a:gd name="T14" fmla="*/ 2 w 15"/>
                  <a:gd name="T15" fmla="*/ 23 h 15"/>
                  <a:gd name="T16" fmla="*/ 2 w 15"/>
                  <a:gd name="T17" fmla="*/ 28 h 15"/>
                  <a:gd name="T18" fmla="*/ 10 w 15"/>
                  <a:gd name="T19" fmla="*/ 28 h 15"/>
                  <a:gd name="T20" fmla="*/ 11 w 15"/>
                  <a:gd name="T21" fmla="*/ 32 h 15"/>
                  <a:gd name="T22" fmla="*/ 18 w 15"/>
                  <a:gd name="T23" fmla="*/ 32 h 15"/>
                  <a:gd name="T24" fmla="*/ 23 w 15"/>
                  <a:gd name="T25" fmla="*/ 28 h 15"/>
                  <a:gd name="T26" fmla="*/ 28 w 15"/>
                  <a:gd name="T27" fmla="*/ 28 h 15"/>
                  <a:gd name="T28" fmla="*/ 28 w 15"/>
                  <a:gd name="T29" fmla="*/ 23 h 15"/>
                  <a:gd name="T30" fmla="*/ 32 w 15"/>
                  <a:gd name="T31" fmla="*/ 18 h 15"/>
                  <a:gd name="T32" fmla="*/ 32 w 15"/>
                  <a:gd name="T33" fmla="*/ 12 h 15"/>
                  <a:gd name="T34" fmla="*/ 28 w 15"/>
                  <a:gd name="T35" fmla="*/ 10 h 15"/>
                  <a:gd name="T36" fmla="*/ 28 w 15"/>
                  <a:gd name="T37" fmla="*/ 2 h 15"/>
                  <a:gd name="T38" fmla="*/ 23 w 15"/>
                  <a:gd name="T39" fmla="*/ 2 h 15"/>
                  <a:gd name="T40" fmla="*/ 18 w 15"/>
                  <a:gd name="T41" fmla="*/ 0 h 15"/>
                  <a:gd name="T42" fmla="*/ 14 w 15"/>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15">
                    <a:moveTo>
                      <a:pt x="7" y="0"/>
                    </a:moveTo>
                    <a:lnTo>
                      <a:pt x="5" y="0"/>
                    </a:lnTo>
                    <a:lnTo>
                      <a:pt x="4" y="2"/>
                    </a:lnTo>
                    <a:lnTo>
                      <a:pt x="2" y="2"/>
                    </a:lnTo>
                    <a:lnTo>
                      <a:pt x="2" y="4"/>
                    </a:lnTo>
                    <a:lnTo>
                      <a:pt x="0" y="6"/>
                    </a:lnTo>
                    <a:lnTo>
                      <a:pt x="0" y="9"/>
                    </a:lnTo>
                    <a:lnTo>
                      <a:pt x="2" y="11"/>
                    </a:lnTo>
                    <a:lnTo>
                      <a:pt x="2" y="13"/>
                    </a:lnTo>
                    <a:lnTo>
                      <a:pt x="4" y="13"/>
                    </a:lnTo>
                    <a:lnTo>
                      <a:pt x="5" y="15"/>
                    </a:lnTo>
                    <a:lnTo>
                      <a:pt x="9" y="15"/>
                    </a:lnTo>
                    <a:lnTo>
                      <a:pt x="11" y="13"/>
                    </a:lnTo>
                    <a:lnTo>
                      <a:pt x="13" y="13"/>
                    </a:lnTo>
                    <a:lnTo>
                      <a:pt x="13" y="11"/>
                    </a:lnTo>
                    <a:lnTo>
                      <a:pt x="15" y="9"/>
                    </a:lnTo>
                    <a:lnTo>
                      <a:pt x="15" y="6"/>
                    </a:lnTo>
                    <a:lnTo>
                      <a:pt x="13" y="4"/>
                    </a:lnTo>
                    <a:lnTo>
                      <a:pt x="13" y="2"/>
                    </a:lnTo>
                    <a:lnTo>
                      <a:pt x="11" y="2"/>
                    </a:lnTo>
                    <a:lnTo>
                      <a:pt x="9" y="0"/>
                    </a:lnTo>
                    <a:lnTo>
                      <a:pt x="7" y="0"/>
                    </a:lnTo>
                    <a:close/>
                  </a:path>
                </a:pathLst>
              </a:custGeom>
              <a:solidFill>
                <a:srgbClr val="008000"/>
              </a:solidFill>
              <a:ln w="28575">
                <a:solidFill>
                  <a:srgbClr val="66FFFF"/>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617" name="Freeform 40"/>
              <p:cNvSpPr>
                <a:spLocks/>
              </p:cNvSpPr>
              <p:nvPr/>
            </p:nvSpPr>
            <p:spPr bwMode="auto">
              <a:xfrm>
                <a:off x="2072" y="2844"/>
                <a:ext cx="19" cy="19"/>
              </a:xfrm>
              <a:custGeom>
                <a:avLst/>
                <a:gdLst>
                  <a:gd name="T0" fmla="*/ 24 w 16"/>
                  <a:gd name="T1" fmla="*/ 0 h 16"/>
                  <a:gd name="T2" fmla="*/ 17 w 16"/>
                  <a:gd name="T3" fmla="*/ 0 h 16"/>
                  <a:gd name="T4" fmla="*/ 12 w 16"/>
                  <a:gd name="T5" fmla="*/ 2 h 16"/>
                  <a:gd name="T6" fmla="*/ 2 w 16"/>
                  <a:gd name="T7" fmla="*/ 2 h 16"/>
                  <a:gd name="T8" fmla="*/ 2 w 16"/>
                  <a:gd name="T9" fmla="*/ 12 h 16"/>
                  <a:gd name="T10" fmla="*/ 0 w 16"/>
                  <a:gd name="T11" fmla="*/ 17 h 16"/>
                  <a:gd name="T12" fmla="*/ 0 w 16"/>
                  <a:gd name="T13" fmla="*/ 29 h 16"/>
                  <a:gd name="T14" fmla="*/ 2 w 16"/>
                  <a:gd name="T15" fmla="*/ 34 h 16"/>
                  <a:gd name="T16" fmla="*/ 2 w 16"/>
                  <a:gd name="T17" fmla="*/ 40 h 16"/>
                  <a:gd name="T18" fmla="*/ 12 w 16"/>
                  <a:gd name="T19" fmla="*/ 40 h 16"/>
                  <a:gd name="T20" fmla="*/ 17 w 16"/>
                  <a:gd name="T21" fmla="*/ 45 h 16"/>
                  <a:gd name="T22" fmla="*/ 29 w 16"/>
                  <a:gd name="T23" fmla="*/ 45 h 16"/>
                  <a:gd name="T24" fmla="*/ 34 w 16"/>
                  <a:gd name="T25" fmla="*/ 40 h 16"/>
                  <a:gd name="T26" fmla="*/ 40 w 16"/>
                  <a:gd name="T27" fmla="*/ 40 h 16"/>
                  <a:gd name="T28" fmla="*/ 40 w 16"/>
                  <a:gd name="T29" fmla="*/ 34 h 16"/>
                  <a:gd name="T30" fmla="*/ 45 w 16"/>
                  <a:gd name="T31" fmla="*/ 29 h 16"/>
                  <a:gd name="T32" fmla="*/ 45 w 16"/>
                  <a:gd name="T33" fmla="*/ 17 h 16"/>
                  <a:gd name="T34" fmla="*/ 40 w 16"/>
                  <a:gd name="T35" fmla="*/ 12 h 16"/>
                  <a:gd name="T36" fmla="*/ 40 w 16"/>
                  <a:gd name="T37" fmla="*/ 2 h 16"/>
                  <a:gd name="T38" fmla="*/ 34 w 16"/>
                  <a:gd name="T39" fmla="*/ 2 h 16"/>
                  <a:gd name="T40" fmla="*/ 29 w 16"/>
                  <a:gd name="T41" fmla="*/ 0 h 16"/>
                  <a:gd name="T42" fmla="*/ 24 w 16"/>
                  <a:gd name="T43" fmla="*/ 0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16">
                    <a:moveTo>
                      <a:pt x="8" y="0"/>
                    </a:moveTo>
                    <a:lnTo>
                      <a:pt x="6" y="0"/>
                    </a:lnTo>
                    <a:lnTo>
                      <a:pt x="4" y="2"/>
                    </a:lnTo>
                    <a:lnTo>
                      <a:pt x="2" y="2"/>
                    </a:lnTo>
                    <a:lnTo>
                      <a:pt x="2" y="4"/>
                    </a:lnTo>
                    <a:lnTo>
                      <a:pt x="0" y="6"/>
                    </a:lnTo>
                    <a:lnTo>
                      <a:pt x="0" y="10"/>
                    </a:lnTo>
                    <a:lnTo>
                      <a:pt x="2" y="12"/>
                    </a:lnTo>
                    <a:lnTo>
                      <a:pt x="2" y="14"/>
                    </a:lnTo>
                    <a:lnTo>
                      <a:pt x="4" y="14"/>
                    </a:lnTo>
                    <a:lnTo>
                      <a:pt x="6" y="16"/>
                    </a:lnTo>
                    <a:lnTo>
                      <a:pt x="10" y="16"/>
                    </a:lnTo>
                    <a:lnTo>
                      <a:pt x="12" y="14"/>
                    </a:lnTo>
                    <a:lnTo>
                      <a:pt x="14" y="14"/>
                    </a:lnTo>
                    <a:lnTo>
                      <a:pt x="14" y="12"/>
                    </a:lnTo>
                    <a:lnTo>
                      <a:pt x="16" y="10"/>
                    </a:lnTo>
                    <a:lnTo>
                      <a:pt x="16" y="6"/>
                    </a:lnTo>
                    <a:lnTo>
                      <a:pt x="14" y="4"/>
                    </a:lnTo>
                    <a:lnTo>
                      <a:pt x="14" y="2"/>
                    </a:lnTo>
                    <a:lnTo>
                      <a:pt x="12" y="2"/>
                    </a:lnTo>
                    <a:lnTo>
                      <a:pt x="10" y="0"/>
                    </a:lnTo>
                    <a:lnTo>
                      <a:pt x="8" y="0"/>
                    </a:lnTo>
                    <a:close/>
                  </a:path>
                </a:pathLst>
              </a:custGeom>
              <a:solidFill>
                <a:srgbClr val="008000"/>
              </a:solidFill>
              <a:ln w="28575">
                <a:solidFill>
                  <a:srgbClr val="66FFFF"/>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618" name="Freeform 41"/>
              <p:cNvSpPr>
                <a:spLocks/>
              </p:cNvSpPr>
              <p:nvPr/>
            </p:nvSpPr>
            <p:spPr bwMode="auto">
              <a:xfrm>
                <a:off x="2109" y="2837"/>
                <a:ext cx="18" cy="19"/>
              </a:xfrm>
              <a:custGeom>
                <a:avLst/>
                <a:gdLst>
                  <a:gd name="T0" fmla="*/ 24 w 15"/>
                  <a:gd name="T1" fmla="*/ 0 h 16"/>
                  <a:gd name="T2" fmla="*/ 17 w 15"/>
                  <a:gd name="T3" fmla="*/ 0 h 16"/>
                  <a:gd name="T4" fmla="*/ 12 w 15"/>
                  <a:gd name="T5" fmla="*/ 2 h 16"/>
                  <a:gd name="T6" fmla="*/ 2 w 15"/>
                  <a:gd name="T7" fmla="*/ 2 h 16"/>
                  <a:gd name="T8" fmla="*/ 2 w 15"/>
                  <a:gd name="T9" fmla="*/ 12 h 16"/>
                  <a:gd name="T10" fmla="*/ 0 w 15"/>
                  <a:gd name="T11" fmla="*/ 17 h 16"/>
                  <a:gd name="T12" fmla="*/ 0 w 15"/>
                  <a:gd name="T13" fmla="*/ 29 h 16"/>
                  <a:gd name="T14" fmla="*/ 2 w 15"/>
                  <a:gd name="T15" fmla="*/ 34 h 16"/>
                  <a:gd name="T16" fmla="*/ 2 w 15"/>
                  <a:gd name="T17" fmla="*/ 40 h 16"/>
                  <a:gd name="T18" fmla="*/ 12 w 15"/>
                  <a:gd name="T19" fmla="*/ 40 h 16"/>
                  <a:gd name="T20" fmla="*/ 17 w 15"/>
                  <a:gd name="T21" fmla="*/ 45 h 16"/>
                  <a:gd name="T22" fmla="*/ 29 w 15"/>
                  <a:gd name="T23" fmla="*/ 45 h 16"/>
                  <a:gd name="T24" fmla="*/ 35 w 15"/>
                  <a:gd name="T25" fmla="*/ 40 h 16"/>
                  <a:gd name="T26" fmla="*/ 41 w 15"/>
                  <a:gd name="T27" fmla="*/ 40 h 16"/>
                  <a:gd name="T28" fmla="*/ 41 w 15"/>
                  <a:gd name="T29" fmla="*/ 34 h 16"/>
                  <a:gd name="T30" fmla="*/ 44 w 15"/>
                  <a:gd name="T31" fmla="*/ 29 h 16"/>
                  <a:gd name="T32" fmla="*/ 44 w 15"/>
                  <a:gd name="T33" fmla="*/ 17 h 16"/>
                  <a:gd name="T34" fmla="*/ 41 w 15"/>
                  <a:gd name="T35" fmla="*/ 12 h 16"/>
                  <a:gd name="T36" fmla="*/ 41 w 15"/>
                  <a:gd name="T37" fmla="*/ 2 h 16"/>
                  <a:gd name="T38" fmla="*/ 35 w 15"/>
                  <a:gd name="T39" fmla="*/ 2 h 16"/>
                  <a:gd name="T40" fmla="*/ 29 w 15"/>
                  <a:gd name="T41" fmla="*/ 0 h 16"/>
                  <a:gd name="T42" fmla="*/ 24 w 15"/>
                  <a:gd name="T43" fmla="*/ 0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16">
                    <a:moveTo>
                      <a:pt x="8" y="0"/>
                    </a:moveTo>
                    <a:lnTo>
                      <a:pt x="6" y="0"/>
                    </a:lnTo>
                    <a:lnTo>
                      <a:pt x="4" y="2"/>
                    </a:lnTo>
                    <a:lnTo>
                      <a:pt x="2" y="2"/>
                    </a:lnTo>
                    <a:lnTo>
                      <a:pt x="2" y="4"/>
                    </a:lnTo>
                    <a:lnTo>
                      <a:pt x="0" y="6"/>
                    </a:lnTo>
                    <a:lnTo>
                      <a:pt x="0" y="10"/>
                    </a:lnTo>
                    <a:lnTo>
                      <a:pt x="2" y="12"/>
                    </a:lnTo>
                    <a:lnTo>
                      <a:pt x="2" y="14"/>
                    </a:lnTo>
                    <a:lnTo>
                      <a:pt x="4" y="14"/>
                    </a:lnTo>
                    <a:lnTo>
                      <a:pt x="6" y="16"/>
                    </a:lnTo>
                    <a:lnTo>
                      <a:pt x="10" y="16"/>
                    </a:lnTo>
                    <a:lnTo>
                      <a:pt x="12" y="14"/>
                    </a:lnTo>
                    <a:lnTo>
                      <a:pt x="13" y="14"/>
                    </a:lnTo>
                    <a:lnTo>
                      <a:pt x="13" y="12"/>
                    </a:lnTo>
                    <a:lnTo>
                      <a:pt x="15" y="10"/>
                    </a:lnTo>
                    <a:lnTo>
                      <a:pt x="15" y="6"/>
                    </a:lnTo>
                    <a:lnTo>
                      <a:pt x="13" y="4"/>
                    </a:lnTo>
                    <a:lnTo>
                      <a:pt x="13" y="2"/>
                    </a:lnTo>
                    <a:lnTo>
                      <a:pt x="12" y="2"/>
                    </a:lnTo>
                    <a:lnTo>
                      <a:pt x="10" y="0"/>
                    </a:lnTo>
                    <a:lnTo>
                      <a:pt x="8" y="0"/>
                    </a:lnTo>
                    <a:close/>
                  </a:path>
                </a:pathLst>
              </a:custGeom>
              <a:solidFill>
                <a:srgbClr val="008000"/>
              </a:solidFill>
              <a:ln w="28575">
                <a:solidFill>
                  <a:srgbClr val="66FFFF"/>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619" name="Freeform 42"/>
              <p:cNvSpPr>
                <a:spLocks/>
              </p:cNvSpPr>
              <p:nvPr/>
            </p:nvSpPr>
            <p:spPr bwMode="auto">
              <a:xfrm>
                <a:off x="2169" y="2798"/>
                <a:ext cx="18" cy="17"/>
              </a:xfrm>
              <a:custGeom>
                <a:avLst/>
                <a:gdLst>
                  <a:gd name="T0" fmla="*/ 24 w 15"/>
                  <a:gd name="T1" fmla="*/ 0 h 15"/>
                  <a:gd name="T2" fmla="*/ 17 w 15"/>
                  <a:gd name="T3" fmla="*/ 0 h 15"/>
                  <a:gd name="T4" fmla="*/ 12 w 15"/>
                  <a:gd name="T5" fmla="*/ 2 h 15"/>
                  <a:gd name="T6" fmla="*/ 2 w 15"/>
                  <a:gd name="T7" fmla="*/ 2 h 15"/>
                  <a:gd name="T8" fmla="*/ 2 w 15"/>
                  <a:gd name="T9" fmla="*/ 10 h 15"/>
                  <a:gd name="T10" fmla="*/ 0 w 15"/>
                  <a:gd name="T11" fmla="*/ 12 h 15"/>
                  <a:gd name="T12" fmla="*/ 0 w 15"/>
                  <a:gd name="T13" fmla="*/ 18 h 15"/>
                  <a:gd name="T14" fmla="*/ 2 w 15"/>
                  <a:gd name="T15" fmla="*/ 23 h 15"/>
                  <a:gd name="T16" fmla="*/ 2 w 15"/>
                  <a:gd name="T17" fmla="*/ 28 h 15"/>
                  <a:gd name="T18" fmla="*/ 12 w 15"/>
                  <a:gd name="T19" fmla="*/ 28 h 15"/>
                  <a:gd name="T20" fmla="*/ 17 w 15"/>
                  <a:gd name="T21" fmla="*/ 32 h 15"/>
                  <a:gd name="T22" fmla="*/ 29 w 15"/>
                  <a:gd name="T23" fmla="*/ 32 h 15"/>
                  <a:gd name="T24" fmla="*/ 34 w 15"/>
                  <a:gd name="T25" fmla="*/ 28 h 15"/>
                  <a:gd name="T26" fmla="*/ 41 w 15"/>
                  <a:gd name="T27" fmla="*/ 28 h 15"/>
                  <a:gd name="T28" fmla="*/ 41 w 15"/>
                  <a:gd name="T29" fmla="*/ 23 h 15"/>
                  <a:gd name="T30" fmla="*/ 44 w 15"/>
                  <a:gd name="T31" fmla="*/ 18 h 15"/>
                  <a:gd name="T32" fmla="*/ 44 w 15"/>
                  <a:gd name="T33" fmla="*/ 12 h 15"/>
                  <a:gd name="T34" fmla="*/ 41 w 15"/>
                  <a:gd name="T35" fmla="*/ 10 h 15"/>
                  <a:gd name="T36" fmla="*/ 41 w 15"/>
                  <a:gd name="T37" fmla="*/ 2 h 15"/>
                  <a:gd name="T38" fmla="*/ 34 w 15"/>
                  <a:gd name="T39" fmla="*/ 2 h 15"/>
                  <a:gd name="T40" fmla="*/ 29 w 15"/>
                  <a:gd name="T41" fmla="*/ 0 h 15"/>
                  <a:gd name="T42" fmla="*/ 24 w 15"/>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15">
                    <a:moveTo>
                      <a:pt x="8" y="0"/>
                    </a:moveTo>
                    <a:lnTo>
                      <a:pt x="6" y="0"/>
                    </a:lnTo>
                    <a:lnTo>
                      <a:pt x="4" y="2"/>
                    </a:lnTo>
                    <a:lnTo>
                      <a:pt x="2" y="2"/>
                    </a:lnTo>
                    <a:lnTo>
                      <a:pt x="2" y="4"/>
                    </a:lnTo>
                    <a:lnTo>
                      <a:pt x="0" y="6"/>
                    </a:lnTo>
                    <a:lnTo>
                      <a:pt x="0" y="9"/>
                    </a:lnTo>
                    <a:lnTo>
                      <a:pt x="2" y="11"/>
                    </a:lnTo>
                    <a:lnTo>
                      <a:pt x="2" y="13"/>
                    </a:lnTo>
                    <a:lnTo>
                      <a:pt x="4" y="13"/>
                    </a:lnTo>
                    <a:lnTo>
                      <a:pt x="6" y="15"/>
                    </a:lnTo>
                    <a:lnTo>
                      <a:pt x="10" y="15"/>
                    </a:lnTo>
                    <a:lnTo>
                      <a:pt x="11" y="13"/>
                    </a:lnTo>
                    <a:lnTo>
                      <a:pt x="13" y="13"/>
                    </a:lnTo>
                    <a:lnTo>
                      <a:pt x="13" y="11"/>
                    </a:lnTo>
                    <a:lnTo>
                      <a:pt x="15" y="9"/>
                    </a:lnTo>
                    <a:lnTo>
                      <a:pt x="15" y="6"/>
                    </a:lnTo>
                    <a:lnTo>
                      <a:pt x="13" y="4"/>
                    </a:lnTo>
                    <a:lnTo>
                      <a:pt x="13" y="2"/>
                    </a:lnTo>
                    <a:lnTo>
                      <a:pt x="11" y="2"/>
                    </a:lnTo>
                    <a:lnTo>
                      <a:pt x="10" y="0"/>
                    </a:lnTo>
                    <a:lnTo>
                      <a:pt x="8" y="0"/>
                    </a:lnTo>
                    <a:close/>
                  </a:path>
                </a:pathLst>
              </a:custGeom>
              <a:solidFill>
                <a:srgbClr val="008000"/>
              </a:solidFill>
              <a:ln w="28575">
                <a:solidFill>
                  <a:srgbClr val="66FFFF"/>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grpSp>
        <p:grpSp>
          <p:nvGrpSpPr>
            <p:cNvPr id="17530" name="Group 43"/>
            <p:cNvGrpSpPr>
              <a:grpSpLocks/>
            </p:cNvGrpSpPr>
            <p:nvPr/>
          </p:nvGrpSpPr>
          <p:grpSpPr bwMode="auto">
            <a:xfrm>
              <a:off x="912" y="2256"/>
              <a:ext cx="2925" cy="687"/>
              <a:chOff x="912" y="2256"/>
              <a:chExt cx="2925" cy="687"/>
            </a:xfrm>
          </p:grpSpPr>
          <p:grpSp>
            <p:nvGrpSpPr>
              <p:cNvPr id="17531" name="Group 44"/>
              <p:cNvGrpSpPr>
                <a:grpSpLocks/>
              </p:cNvGrpSpPr>
              <p:nvPr/>
            </p:nvGrpSpPr>
            <p:grpSpPr bwMode="auto">
              <a:xfrm>
                <a:off x="2208" y="2256"/>
                <a:ext cx="1629" cy="465"/>
                <a:chOff x="2640" y="3648"/>
                <a:chExt cx="1629" cy="465"/>
              </a:xfrm>
            </p:grpSpPr>
            <p:grpSp>
              <p:nvGrpSpPr>
                <p:cNvPr id="17556" name="Group 45"/>
                <p:cNvGrpSpPr>
                  <a:grpSpLocks/>
                </p:cNvGrpSpPr>
                <p:nvPr/>
              </p:nvGrpSpPr>
              <p:grpSpPr bwMode="auto">
                <a:xfrm>
                  <a:off x="2736" y="3648"/>
                  <a:ext cx="1533" cy="342"/>
                  <a:chOff x="2383" y="2162"/>
                  <a:chExt cx="1533" cy="342"/>
                </a:xfrm>
              </p:grpSpPr>
              <p:sp>
                <p:nvSpPr>
                  <p:cNvPr id="17563" name="Freeform 46"/>
                  <p:cNvSpPr>
                    <a:spLocks/>
                  </p:cNvSpPr>
                  <p:nvPr/>
                </p:nvSpPr>
                <p:spPr bwMode="auto">
                  <a:xfrm>
                    <a:off x="2383" y="2487"/>
                    <a:ext cx="19" cy="17"/>
                  </a:xfrm>
                  <a:custGeom>
                    <a:avLst/>
                    <a:gdLst>
                      <a:gd name="T0" fmla="*/ 24 w 16"/>
                      <a:gd name="T1" fmla="*/ 0 h 15"/>
                      <a:gd name="T2" fmla="*/ 17 w 16"/>
                      <a:gd name="T3" fmla="*/ 0 h 15"/>
                      <a:gd name="T4" fmla="*/ 12 w 16"/>
                      <a:gd name="T5" fmla="*/ 2 h 15"/>
                      <a:gd name="T6" fmla="*/ 2 w 16"/>
                      <a:gd name="T7" fmla="*/ 2 h 15"/>
                      <a:gd name="T8" fmla="*/ 2 w 16"/>
                      <a:gd name="T9" fmla="*/ 10 h 15"/>
                      <a:gd name="T10" fmla="*/ 0 w 16"/>
                      <a:gd name="T11" fmla="*/ 12 h 15"/>
                      <a:gd name="T12" fmla="*/ 0 w 16"/>
                      <a:gd name="T13" fmla="*/ 18 h 15"/>
                      <a:gd name="T14" fmla="*/ 2 w 16"/>
                      <a:gd name="T15" fmla="*/ 23 h 15"/>
                      <a:gd name="T16" fmla="*/ 2 w 16"/>
                      <a:gd name="T17" fmla="*/ 28 h 15"/>
                      <a:gd name="T18" fmla="*/ 12 w 16"/>
                      <a:gd name="T19" fmla="*/ 28 h 15"/>
                      <a:gd name="T20" fmla="*/ 17 w 16"/>
                      <a:gd name="T21" fmla="*/ 32 h 15"/>
                      <a:gd name="T22" fmla="*/ 29 w 16"/>
                      <a:gd name="T23" fmla="*/ 32 h 15"/>
                      <a:gd name="T24" fmla="*/ 34 w 16"/>
                      <a:gd name="T25" fmla="*/ 28 h 15"/>
                      <a:gd name="T26" fmla="*/ 40 w 16"/>
                      <a:gd name="T27" fmla="*/ 28 h 15"/>
                      <a:gd name="T28" fmla="*/ 40 w 16"/>
                      <a:gd name="T29" fmla="*/ 23 h 15"/>
                      <a:gd name="T30" fmla="*/ 45 w 16"/>
                      <a:gd name="T31" fmla="*/ 18 h 15"/>
                      <a:gd name="T32" fmla="*/ 45 w 16"/>
                      <a:gd name="T33" fmla="*/ 12 h 15"/>
                      <a:gd name="T34" fmla="*/ 40 w 16"/>
                      <a:gd name="T35" fmla="*/ 10 h 15"/>
                      <a:gd name="T36" fmla="*/ 40 w 16"/>
                      <a:gd name="T37" fmla="*/ 2 h 15"/>
                      <a:gd name="T38" fmla="*/ 34 w 16"/>
                      <a:gd name="T39" fmla="*/ 2 h 15"/>
                      <a:gd name="T40" fmla="*/ 29 w 16"/>
                      <a:gd name="T41" fmla="*/ 0 h 15"/>
                      <a:gd name="T42" fmla="*/ 24 w 16"/>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15">
                        <a:moveTo>
                          <a:pt x="8" y="0"/>
                        </a:moveTo>
                        <a:lnTo>
                          <a:pt x="6" y="0"/>
                        </a:lnTo>
                        <a:lnTo>
                          <a:pt x="4" y="2"/>
                        </a:lnTo>
                        <a:lnTo>
                          <a:pt x="2" y="2"/>
                        </a:lnTo>
                        <a:lnTo>
                          <a:pt x="2" y="4"/>
                        </a:lnTo>
                        <a:lnTo>
                          <a:pt x="0" y="6"/>
                        </a:lnTo>
                        <a:lnTo>
                          <a:pt x="0" y="9"/>
                        </a:lnTo>
                        <a:lnTo>
                          <a:pt x="2" y="11"/>
                        </a:lnTo>
                        <a:lnTo>
                          <a:pt x="2" y="13"/>
                        </a:lnTo>
                        <a:lnTo>
                          <a:pt x="4" y="13"/>
                        </a:lnTo>
                        <a:lnTo>
                          <a:pt x="6" y="15"/>
                        </a:lnTo>
                        <a:lnTo>
                          <a:pt x="10" y="15"/>
                        </a:lnTo>
                        <a:lnTo>
                          <a:pt x="12" y="13"/>
                        </a:lnTo>
                        <a:lnTo>
                          <a:pt x="14" y="13"/>
                        </a:lnTo>
                        <a:lnTo>
                          <a:pt x="14" y="11"/>
                        </a:lnTo>
                        <a:lnTo>
                          <a:pt x="16" y="9"/>
                        </a:lnTo>
                        <a:lnTo>
                          <a:pt x="16" y="6"/>
                        </a:lnTo>
                        <a:lnTo>
                          <a:pt x="14" y="4"/>
                        </a:lnTo>
                        <a:lnTo>
                          <a:pt x="14" y="2"/>
                        </a:lnTo>
                        <a:lnTo>
                          <a:pt x="12" y="2"/>
                        </a:lnTo>
                        <a:lnTo>
                          <a:pt x="10" y="0"/>
                        </a:lnTo>
                        <a:lnTo>
                          <a:pt x="8" y="0"/>
                        </a:lnTo>
                        <a:close/>
                      </a:path>
                    </a:pathLst>
                  </a:custGeom>
                  <a:solidFill>
                    <a:srgbClr val="008000"/>
                  </a:solidFill>
                  <a:ln w="28575">
                    <a:solidFill>
                      <a:srgbClr val="66FFFF"/>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564" name="Freeform 47"/>
                  <p:cNvSpPr>
                    <a:spLocks/>
                  </p:cNvSpPr>
                  <p:nvPr/>
                </p:nvSpPr>
                <p:spPr bwMode="auto">
                  <a:xfrm>
                    <a:off x="2405" y="2458"/>
                    <a:ext cx="18" cy="17"/>
                  </a:xfrm>
                  <a:custGeom>
                    <a:avLst/>
                    <a:gdLst>
                      <a:gd name="T0" fmla="*/ 20 w 15"/>
                      <a:gd name="T1" fmla="*/ 0 h 15"/>
                      <a:gd name="T2" fmla="*/ 14 w 15"/>
                      <a:gd name="T3" fmla="*/ 0 h 15"/>
                      <a:gd name="T4" fmla="*/ 10 w 15"/>
                      <a:gd name="T5" fmla="*/ 2 h 15"/>
                      <a:gd name="T6" fmla="*/ 1 w 15"/>
                      <a:gd name="T7" fmla="*/ 2 h 15"/>
                      <a:gd name="T8" fmla="*/ 1 w 15"/>
                      <a:gd name="T9" fmla="*/ 10 h 15"/>
                      <a:gd name="T10" fmla="*/ 0 w 15"/>
                      <a:gd name="T11" fmla="*/ 12 h 15"/>
                      <a:gd name="T12" fmla="*/ 0 w 15"/>
                      <a:gd name="T13" fmla="*/ 18 h 15"/>
                      <a:gd name="T14" fmla="*/ 1 w 15"/>
                      <a:gd name="T15" fmla="*/ 23 h 15"/>
                      <a:gd name="T16" fmla="*/ 1 w 15"/>
                      <a:gd name="T17" fmla="*/ 28 h 15"/>
                      <a:gd name="T18" fmla="*/ 10 w 15"/>
                      <a:gd name="T19" fmla="*/ 28 h 15"/>
                      <a:gd name="T20" fmla="*/ 14 w 15"/>
                      <a:gd name="T21" fmla="*/ 32 h 15"/>
                      <a:gd name="T22" fmla="*/ 28 w 15"/>
                      <a:gd name="T23" fmla="*/ 32 h 15"/>
                      <a:gd name="T24" fmla="*/ 34 w 15"/>
                      <a:gd name="T25" fmla="*/ 28 h 15"/>
                      <a:gd name="T26" fmla="*/ 41 w 15"/>
                      <a:gd name="T27" fmla="*/ 28 h 15"/>
                      <a:gd name="T28" fmla="*/ 41 w 15"/>
                      <a:gd name="T29" fmla="*/ 23 h 15"/>
                      <a:gd name="T30" fmla="*/ 44 w 15"/>
                      <a:gd name="T31" fmla="*/ 18 h 15"/>
                      <a:gd name="T32" fmla="*/ 44 w 15"/>
                      <a:gd name="T33" fmla="*/ 12 h 15"/>
                      <a:gd name="T34" fmla="*/ 41 w 15"/>
                      <a:gd name="T35" fmla="*/ 10 h 15"/>
                      <a:gd name="T36" fmla="*/ 41 w 15"/>
                      <a:gd name="T37" fmla="*/ 2 h 15"/>
                      <a:gd name="T38" fmla="*/ 34 w 15"/>
                      <a:gd name="T39" fmla="*/ 2 h 15"/>
                      <a:gd name="T40" fmla="*/ 28 w 15"/>
                      <a:gd name="T41" fmla="*/ 0 h 15"/>
                      <a:gd name="T42" fmla="*/ 20 w 15"/>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15">
                        <a:moveTo>
                          <a:pt x="7" y="0"/>
                        </a:moveTo>
                        <a:lnTo>
                          <a:pt x="5" y="0"/>
                        </a:lnTo>
                        <a:lnTo>
                          <a:pt x="3" y="2"/>
                        </a:lnTo>
                        <a:lnTo>
                          <a:pt x="1" y="2"/>
                        </a:lnTo>
                        <a:lnTo>
                          <a:pt x="1" y="4"/>
                        </a:lnTo>
                        <a:lnTo>
                          <a:pt x="0" y="6"/>
                        </a:lnTo>
                        <a:lnTo>
                          <a:pt x="0" y="9"/>
                        </a:lnTo>
                        <a:lnTo>
                          <a:pt x="1" y="11"/>
                        </a:lnTo>
                        <a:lnTo>
                          <a:pt x="1" y="13"/>
                        </a:lnTo>
                        <a:lnTo>
                          <a:pt x="3" y="13"/>
                        </a:lnTo>
                        <a:lnTo>
                          <a:pt x="5" y="15"/>
                        </a:lnTo>
                        <a:lnTo>
                          <a:pt x="9" y="15"/>
                        </a:lnTo>
                        <a:lnTo>
                          <a:pt x="11" y="13"/>
                        </a:lnTo>
                        <a:lnTo>
                          <a:pt x="13" y="13"/>
                        </a:lnTo>
                        <a:lnTo>
                          <a:pt x="13" y="11"/>
                        </a:lnTo>
                        <a:lnTo>
                          <a:pt x="15" y="9"/>
                        </a:lnTo>
                        <a:lnTo>
                          <a:pt x="15" y="6"/>
                        </a:lnTo>
                        <a:lnTo>
                          <a:pt x="13" y="4"/>
                        </a:lnTo>
                        <a:lnTo>
                          <a:pt x="13" y="2"/>
                        </a:lnTo>
                        <a:lnTo>
                          <a:pt x="11" y="2"/>
                        </a:lnTo>
                        <a:lnTo>
                          <a:pt x="9" y="0"/>
                        </a:lnTo>
                        <a:lnTo>
                          <a:pt x="7" y="0"/>
                        </a:lnTo>
                        <a:close/>
                      </a:path>
                    </a:pathLst>
                  </a:custGeom>
                  <a:solidFill>
                    <a:srgbClr val="008000"/>
                  </a:solidFill>
                  <a:ln w="28575">
                    <a:solidFill>
                      <a:srgbClr val="66FFFF"/>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565" name="Freeform 48"/>
                  <p:cNvSpPr>
                    <a:spLocks/>
                  </p:cNvSpPr>
                  <p:nvPr/>
                </p:nvSpPr>
                <p:spPr bwMode="auto">
                  <a:xfrm>
                    <a:off x="2430" y="2429"/>
                    <a:ext cx="18" cy="17"/>
                  </a:xfrm>
                  <a:custGeom>
                    <a:avLst/>
                    <a:gdLst>
                      <a:gd name="T0" fmla="*/ 20 w 15"/>
                      <a:gd name="T1" fmla="*/ 0 h 15"/>
                      <a:gd name="T2" fmla="*/ 14 w 15"/>
                      <a:gd name="T3" fmla="*/ 0 h 15"/>
                      <a:gd name="T4" fmla="*/ 12 w 15"/>
                      <a:gd name="T5" fmla="*/ 2 h 15"/>
                      <a:gd name="T6" fmla="*/ 2 w 15"/>
                      <a:gd name="T7" fmla="*/ 2 h 15"/>
                      <a:gd name="T8" fmla="*/ 2 w 15"/>
                      <a:gd name="T9" fmla="*/ 10 h 15"/>
                      <a:gd name="T10" fmla="*/ 0 w 15"/>
                      <a:gd name="T11" fmla="*/ 12 h 15"/>
                      <a:gd name="T12" fmla="*/ 0 w 15"/>
                      <a:gd name="T13" fmla="*/ 18 h 15"/>
                      <a:gd name="T14" fmla="*/ 2 w 15"/>
                      <a:gd name="T15" fmla="*/ 23 h 15"/>
                      <a:gd name="T16" fmla="*/ 2 w 15"/>
                      <a:gd name="T17" fmla="*/ 28 h 15"/>
                      <a:gd name="T18" fmla="*/ 12 w 15"/>
                      <a:gd name="T19" fmla="*/ 28 h 15"/>
                      <a:gd name="T20" fmla="*/ 14 w 15"/>
                      <a:gd name="T21" fmla="*/ 32 h 15"/>
                      <a:gd name="T22" fmla="*/ 28 w 15"/>
                      <a:gd name="T23" fmla="*/ 32 h 15"/>
                      <a:gd name="T24" fmla="*/ 34 w 15"/>
                      <a:gd name="T25" fmla="*/ 28 h 15"/>
                      <a:gd name="T26" fmla="*/ 41 w 15"/>
                      <a:gd name="T27" fmla="*/ 28 h 15"/>
                      <a:gd name="T28" fmla="*/ 41 w 15"/>
                      <a:gd name="T29" fmla="*/ 23 h 15"/>
                      <a:gd name="T30" fmla="*/ 44 w 15"/>
                      <a:gd name="T31" fmla="*/ 18 h 15"/>
                      <a:gd name="T32" fmla="*/ 44 w 15"/>
                      <a:gd name="T33" fmla="*/ 12 h 15"/>
                      <a:gd name="T34" fmla="*/ 41 w 15"/>
                      <a:gd name="T35" fmla="*/ 10 h 15"/>
                      <a:gd name="T36" fmla="*/ 41 w 15"/>
                      <a:gd name="T37" fmla="*/ 2 h 15"/>
                      <a:gd name="T38" fmla="*/ 34 w 15"/>
                      <a:gd name="T39" fmla="*/ 2 h 15"/>
                      <a:gd name="T40" fmla="*/ 28 w 15"/>
                      <a:gd name="T41" fmla="*/ 0 h 15"/>
                      <a:gd name="T42" fmla="*/ 20 w 15"/>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15">
                        <a:moveTo>
                          <a:pt x="7" y="0"/>
                        </a:moveTo>
                        <a:lnTo>
                          <a:pt x="5" y="0"/>
                        </a:lnTo>
                        <a:lnTo>
                          <a:pt x="4" y="2"/>
                        </a:lnTo>
                        <a:lnTo>
                          <a:pt x="2" y="2"/>
                        </a:lnTo>
                        <a:lnTo>
                          <a:pt x="2" y="4"/>
                        </a:lnTo>
                        <a:lnTo>
                          <a:pt x="0" y="6"/>
                        </a:lnTo>
                        <a:lnTo>
                          <a:pt x="0" y="9"/>
                        </a:lnTo>
                        <a:lnTo>
                          <a:pt x="2" y="11"/>
                        </a:lnTo>
                        <a:lnTo>
                          <a:pt x="2" y="13"/>
                        </a:lnTo>
                        <a:lnTo>
                          <a:pt x="4" y="13"/>
                        </a:lnTo>
                        <a:lnTo>
                          <a:pt x="5" y="15"/>
                        </a:lnTo>
                        <a:lnTo>
                          <a:pt x="9" y="15"/>
                        </a:lnTo>
                        <a:lnTo>
                          <a:pt x="11" y="13"/>
                        </a:lnTo>
                        <a:lnTo>
                          <a:pt x="13" y="13"/>
                        </a:lnTo>
                        <a:lnTo>
                          <a:pt x="13" y="11"/>
                        </a:lnTo>
                        <a:lnTo>
                          <a:pt x="15" y="9"/>
                        </a:lnTo>
                        <a:lnTo>
                          <a:pt x="15" y="6"/>
                        </a:lnTo>
                        <a:lnTo>
                          <a:pt x="13" y="4"/>
                        </a:lnTo>
                        <a:lnTo>
                          <a:pt x="13" y="2"/>
                        </a:lnTo>
                        <a:lnTo>
                          <a:pt x="11" y="2"/>
                        </a:lnTo>
                        <a:lnTo>
                          <a:pt x="9" y="0"/>
                        </a:lnTo>
                        <a:lnTo>
                          <a:pt x="7" y="0"/>
                        </a:lnTo>
                        <a:close/>
                      </a:path>
                    </a:pathLst>
                  </a:custGeom>
                  <a:solidFill>
                    <a:srgbClr val="008000"/>
                  </a:solidFill>
                  <a:ln w="28575">
                    <a:solidFill>
                      <a:srgbClr val="66FFFF"/>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566" name="Freeform 49"/>
                  <p:cNvSpPr>
                    <a:spLocks/>
                  </p:cNvSpPr>
                  <p:nvPr/>
                </p:nvSpPr>
                <p:spPr bwMode="auto">
                  <a:xfrm>
                    <a:off x="2453" y="2402"/>
                    <a:ext cx="18" cy="17"/>
                  </a:xfrm>
                  <a:custGeom>
                    <a:avLst/>
                    <a:gdLst>
                      <a:gd name="T0" fmla="*/ 24 w 15"/>
                      <a:gd name="T1" fmla="*/ 0 h 15"/>
                      <a:gd name="T2" fmla="*/ 17 w 15"/>
                      <a:gd name="T3" fmla="*/ 0 h 15"/>
                      <a:gd name="T4" fmla="*/ 12 w 15"/>
                      <a:gd name="T5" fmla="*/ 2 h 15"/>
                      <a:gd name="T6" fmla="*/ 2 w 15"/>
                      <a:gd name="T7" fmla="*/ 2 h 15"/>
                      <a:gd name="T8" fmla="*/ 2 w 15"/>
                      <a:gd name="T9" fmla="*/ 10 h 15"/>
                      <a:gd name="T10" fmla="*/ 0 w 15"/>
                      <a:gd name="T11" fmla="*/ 12 h 15"/>
                      <a:gd name="T12" fmla="*/ 0 w 15"/>
                      <a:gd name="T13" fmla="*/ 18 h 15"/>
                      <a:gd name="T14" fmla="*/ 2 w 15"/>
                      <a:gd name="T15" fmla="*/ 23 h 15"/>
                      <a:gd name="T16" fmla="*/ 2 w 15"/>
                      <a:gd name="T17" fmla="*/ 28 h 15"/>
                      <a:gd name="T18" fmla="*/ 12 w 15"/>
                      <a:gd name="T19" fmla="*/ 28 h 15"/>
                      <a:gd name="T20" fmla="*/ 17 w 15"/>
                      <a:gd name="T21" fmla="*/ 32 h 15"/>
                      <a:gd name="T22" fmla="*/ 28 w 15"/>
                      <a:gd name="T23" fmla="*/ 32 h 15"/>
                      <a:gd name="T24" fmla="*/ 34 w 15"/>
                      <a:gd name="T25" fmla="*/ 28 h 15"/>
                      <a:gd name="T26" fmla="*/ 41 w 15"/>
                      <a:gd name="T27" fmla="*/ 28 h 15"/>
                      <a:gd name="T28" fmla="*/ 41 w 15"/>
                      <a:gd name="T29" fmla="*/ 23 h 15"/>
                      <a:gd name="T30" fmla="*/ 44 w 15"/>
                      <a:gd name="T31" fmla="*/ 18 h 15"/>
                      <a:gd name="T32" fmla="*/ 44 w 15"/>
                      <a:gd name="T33" fmla="*/ 12 h 15"/>
                      <a:gd name="T34" fmla="*/ 41 w 15"/>
                      <a:gd name="T35" fmla="*/ 10 h 15"/>
                      <a:gd name="T36" fmla="*/ 41 w 15"/>
                      <a:gd name="T37" fmla="*/ 2 h 15"/>
                      <a:gd name="T38" fmla="*/ 34 w 15"/>
                      <a:gd name="T39" fmla="*/ 2 h 15"/>
                      <a:gd name="T40" fmla="*/ 28 w 15"/>
                      <a:gd name="T41" fmla="*/ 0 h 15"/>
                      <a:gd name="T42" fmla="*/ 24 w 15"/>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15">
                        <a:moveTo>
                          <a:pt x="8" y="0"/>
                        </a:moveTo>
                        <a:lnTo>
                          <a:pt x="6" y="0"/>
                        </a:lnTo>
                        <a:lnTo>
                          <a:pt x="4" y="2"/>
                        </a:lnTo>
                        <a:lnTo>
                          <a:pt x="2" y="2"/>
                        </a:lnTo>
                        <a:lnTo>
                          <a:pt x="2" y="4"/>
                        </a:lnTo>
                        <a:lnTo>
                          <a:pt x="0" y="6"/>
                        </a:lnTo>
                        <a:lnTo>
                          <a:pt x="0" y="9"/>
                        </a:lnTo>
                        <a:lnTo>
                          <a:pt x="2" y="11"/>
                        </a:lnTo>
                        <a:lnTo>
                          <a:pt x="2" y="13"/>
                        </a:lnTo>
                        <a:lnTo>
                          <a:pt x="4" y="13"/>
                        </a:lnTo>
                        <a:lnTo>
                          <a:pt x="6" y="15"/>
                        </a:lnTo>
                        <a:lnTo>
                          <a:pt x="9" y="15"/>
                        </a:lnTo>
                        <a:lnTo>
                          <a:pt x="11" y="13"/>
                        </a:lnTo>
                        <a:lnTo>
                          <a:pt x="13" y="13"/>
                        </a:lnTo>
                        <a:lnTo>
                          <a:pt x="13" y="11"/>
                        </a:lnTo>
                        <a:lnTo>
                          <a:pt x="15" y="9"/>
                        </a:lnTo>
                        <a:lnTo>
                          <a:pt x="15" y="6"/>
                        </a:lnTo>
                        <a:lnTo>
                          <a:pt x="13" y="4"/>
                        </a:lnTo>
                        <a:lnTo>
                          <a:pt x="13" y="2"/>
                        </a:lnTo>
                        <a:lnTo>
                          <a:pt x="11" y="2"/>
                        </a:lnTo>
                        <a:lnTo>
                          <a:pt x="9" y="0"/>
                        </a:lnTo>
                        <a:lnTo>
                          <a:pt x="8" y="0"/>
                        </a:lnTo>
                        <a:close/>
                      </a:path>
                    </a:pathLst>
                  </a:custGeom>
                  <a:solidFill>
                    <a:srgbClr val="008000"/>
                  </a:solidFill>
                  <a:ln w="28575">
                    <a:solidFill>
                      <a:srgbClr val="66FFFF"/>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567" name="Freeform 50"/>
                  <p:cNvSpPr>
                    <a:spLocks/>
                  </p:cNvSpPr>
                  <p:nvPr/>
                </p:nvSpPr>
                <p:spPr bwMode="auto">
                  <a:xfrm>
                    <a:off x="2480" y="2380"/>
                    <a:ext cx="18" cy="17"/>
                  </a:xfrm>
                  <a:custGeom>
                    <a:avLst/>
                    <a:gdLst>
                      <a:gd name="T0" fmla="*/ 24 w 15"/>
                      <a:gd name="T1" fmla="*/ 0 h 15"/>
                      <a:gd name="T2" fmla="*/ 17 w 15"/>
                      <a:gd name="T3" fmla="*/ 0 h 15"/>
                      <a:gd name="T4" fmla="*/ 12 w 15"/>
                      <a:gd name="T5" fmla="*/ 2 h 15"/>
                      <a:gd name="T6" fmla="*/ 2 w 15"/>
                      <a:gd name="T7" fmla="*/ 2 h 15"/>
                      <a:gd name="T8" fmla="*/ 2 w 15"/>
                      <a:gd name="T9" fmla="*/ 3 h 15"/>
                      <a:gd name="T10" fmla="*/ 0 w 15"/>
                      <a:gd name="T11" fmla="*/ 11 h 15"/>
                      <a:gd name="T12" fmla="*/ 0 w 15"/>
                      <a:gd name="T13" fmla="*/ 18 h 15"/>
                      <a:gd name="T14" fmla="*/ 2 w 15"/>
                      <a:gd name="T15" fmla="*/ 23 h 15"/>
                      <a:gd name="T16" fmla="*/ 2 w 15"/>
                      <a:gd name="T17" fmla="*/ 28 h 15"/>
                      <a:gd name="T18" fmla="*/ 12 w 15"/>
                      <a:gd name="T19" fmla="*/ 28 h 15"/>
                      <a:gd name="T20" fmla="*/ 17 w 15"/>
                      <a:gd name="T21" fmla="*/ 32 h 15"/>
                      <a:gd name="T22" fmla="*/ 29 w 15"/>
                      <a:gd name="T23" fmla="*/ 32 h 15"/>
                      <a:gd name="T24" fmla="*/ 34 w 15"/>
                      <a:gd name="T25" fmla="*/ 28 h 15"/>
                      <a:gd name="T26" fmla="*/ 41 w 15"/>
                      <a:gd name="T27" fmla="*/ 28 h 15"/>
                      <a:gd name="T28" fmla="*/ 41 w 15"/>
                      <a:gd name="T29" fmla="*/ 23 h 15"/>
                      <a:gd name="T30" fmla="*/ 44 w 15"/>
                      <a:gd name="T31" fmla="*/ 18 h 15"/>
                      <a:gd name="T32" fmla="*/ 44 w 15"/>
                      <a:gd name="T33" fmla="*/ 11 h 15"/>
                      <a:gd name="T34" fmla="*/ 41 w 15"/>
                      <a:gd name="T35" fmla="*/ 3 h 15"/>
                      <a:gd name="T36" fmla="*/ 41 w 15"/>
                      <a:gd name="T37" fmla="*/ 2 h 15"/>
                      <a:gd name="T38" fmla="*/ 34 w 15"/>
                      <a:gd name="T39" fmla="*/ 2 h 15"/>
                      <a:gd name="T40" fmla="*/ 29 w 15"/>
                      <a:gd name="T41" fmla="*/ 0 h 15"/>
                      <a:gd name="T42" fmla="*/ 24 w 15"/>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15">
                        <a:moveTo>
                          <a:pt x="8" y="0"/>
                        </a:moveTo>
                        <a:lnTo>
                          <a:pt x="6" y="0"/>
                        </a:lnTo>
                        <a:lnTo>
                          <a:pt x="4" y="2"/>
                        </a:lnTo>
                        <a:lnTo>
                          <a:pt x="2" y="2"/>
                        </a:lnTo>
                        <a:lnTo>
                          <a:pt x="2" y="3"/>
                        </a:lnTo>
                        <a:lnTo>
                          <a:pt x="0" y="5"/>
                        </a:lnTo>
                        <a:lnTo>
                          <a:pt x="0" y="9"/>
                        </a:lnTo>
                        <a:lnTo>
                          <a:pt x="2" y="11"/>
                        </a:lnTo>
                        <a:lnTo>
                          <a:pt x="2" y="13"/>
                        </a:lnTo>
                        <a:lnTo>
                          <a:pt x="4" y="13"/>
                        </a:lnTo>
                        <a:lnTo>
                          <a:pt x="6" y="15"/>
                        </a:lnTo>
                        <a:lnTo>
                          <a:pt x="10" y="15"/>
                        </a:lnTo>
                        <a:lnTo>
                          <a:pt x="11" y="13"/>
                        </a:lnTo>
                        <a:lnTo>
                          <a:pt x="13" y="13"/>
                        </a:lnTo>
                        <a:lnTo>
                          <a:pt x="13" y="11"/>
                        </a:lnTo>
                        <a:lnTo>
                          <a:pt x="15" y="9"/>
                        </a:lnTo>
                        <a:lnTo>
                          <a:pt x="15" y="5"/>
                        </a:lnTo>
                        <a:lnTo>
                          <a:pt x="13" y="3"/>
                        </a:lnTo>
                        <a:lnTo>
                          <a:pt x="13" y="2"/>
                        </a:lnTo>
                        <a:lnTo>
                          <a:pt x="11" y="2"/>
                        </a:lnTo>
                        <a:lnTo>
                          <a:pt x="10" y="0"/>
                        </a:lnTo>
                        <a:lnTo>
                          <a:pt x="8" y="0"/>
                        </a:lnTo>
                        <a:close/>
                      </a:path>
                    </a:pathLst>
                  </a:custGeom>
                  <a:solidFill>
                    <a:srgbClr val="008000"/>
                  </a:solidFill>
                  <a:ln w="28575">
                    <a:solidFill>
                      <a:srgbClr val="66FFFF"/>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568" name="Freeform 51"/>
                  <p:cNvSpPr>
                    <a:spLocks/>
                  </p:cNvSpPr>
                  <p:nvPr/>
                </p:nvSpPr>
                <p:spPr bwMode="auto">
                  <a:xfrm>
                    <a:off x="2510" y="2357"/>
                    <a:ext cx="18" cy="18"/>
                  </a:xfrm>
                  <a:custGeom>
                    <a:avLst/>
                    <a:gdLst>
                      <a:gd name="T0" fmla="*/ 24 w 15"/>
                      <a:gd name="T1" fmla="*/ 0 h 16"/>
                      <a:gd name="T2" fmla="*/ 17 w 15"/>
                      <a:gd name="T3" fmla="*/ 0 h 16"/>
                      <a:gd name="T4" fmla="*/ 12 w 15"/>
                      <a:gd name="T5" fmla="*/ 2 h 16"/>
                      <a:gd name="T6" fmla="*/ 2 w 15"/>
                      <a:gd name="T7" fmla="*/ 2 h 16"/>
                      <a:gd name="T8" fmla="*/ 2 w 15"/>
                      <a:gd name="T9" fmla="*/ 10 h 16"/>
                      <a:gd name="T10" fmla="*/ 0 w 15"/>
                      <a:gd name="T11" fmla="*/ 12 h 16"/>
                      <a:gd name="T12" fmla="*/ 0 w 15"/>
                      <a:gd name="T13" fmla="*/ 20 h 16"/>
                      <a:gd name="T14" fmla="*/ 2 w 15"/>
                      <a:gd name="T15" fmla="*/ 26 h 16"/>
                      <a:gd name="T16" fmla="*/ 2 w 15"/>
                      <a:gd name="T17" fmla="*/ 29 h 16"/>
                      <a:gd name="T18" fmla="*/ 12 w 15"/>
                      <a:gd name="T19" fmla="*/ 29 h 16"/>
                      <a:gd name="T20" fmla="*/ 17 w 15"/>
                      <a:gd name="T21" fmla="*/ 33 h 16"/>
                      <a:gd name="T22" fmla="*/ 28 w 15"/>
                      <a:gd name="T23" fmla="*/ 33 h 16"/>
                      <a:gd name="T24" fmla="*/ 34 w 15"/>
                      <a:gd name="T25" fmla="*/ 29 h 16"/>
                      <a:gd name="T26" fmla="*/ 41 w 15"/>
                      <a:gd name="T27" fmla="*/ 29 h 16"/>
                      <a:gd name="T28" fmla="*/ 41 w 15"/>
                      <a:gd name="T29" fmla="*/ 26 h 16"/>
                      <a:gd name="T30" fmla="*/ 44 w 15"/>
                      <a:gd name="T31" fmla="*/ 20 h 16"/>
                      <a:gd name="T32" fmla="*/ 44 w 15"/>
                      <a:gd name="T33" fmla="*/ 12 h 16"/>
                      <a:gd name="T34" fmla="*/ 41 w 15"/>
                      <a:gd name="T35" fmla="*/ 10 h 16"/>
                      <a:gd name="T36" fmla="*/ 41 w 15"/>
                      <a:gd name="T37" fmla="*/ 2 h 16"/>
                      <a:gd name="T38" fmla="*/ 34 w 15"/>
                      <a:gd name="T39" fmla="*/ 2 h 16"/>
                      <a:gd name="T40" fmla="*/ 28 w 15"/>
                      <a:gd name="T41" fmla="*/ 0 h 16"/>
                      <a:gd name="T42" fmla="*/ 24 w 15"/>
                      <a:gd name="T43" fmla="*/ 0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16">
                        <a:moveTo>
                          <a:pt x="8" y="0"/>
                        </a:moveTo>
                        <a:lnTo>
                          <a:pt x="6" y="0"/>
                        </a:lnTo>
                        <a:lnTo>
                          <a:pt x="4" y="2"/>
                        </a:lnTo>
                        <a:lnTo>
                          <a:pt x="2" y="2"/>
                        </a:lnTo>
                        <a:lnTo>
                          <a:pt x="2" y="4"/>
                        </a:lnTo>
                        <a:lnTo>
                          <a:pt x="0" y="6"/>
                        </a:lnTo>
                        <a:lnTo>
                          <a:pt x="0" y="10"/>
                        </a:lnTo>
                        <a:lnTo>
                          <a:pt x="2" y="12"/>
                        </a:lnTo>
                        <a:lnTo>
                          <a:pt x="2" y="14"/>
                        </a:lnTo>
                        <a:lnTo>
                          <a:pt x="4" y="14"/>
                        </a:lnTo>
                        <a:lnTo>
                          <a:pt x="6" y="16"/>
                        </a:lnTo>
                        <a:lnTo>
                          <a:pt x="9" y="16"/>
                        </a:lnTo>
                        <a:lnTo>
                          <a:pt x="11" y="14"/>
                        </a:lnTo>
                        <a:lnTo>
                          <a:pt x="13" y="14"/>
                        </a:lnTo>
                        <a:lnTo>
                          <a:pt x="13" y="12"/>
                        </a:lnTo>
                        <a:lnTo>
                          <a:pt x="15" y="10"/>
                        </a:lnTo>
                        <a:lnTo>
                          <a:pt x="15" y="6"/>
                        </a:lnTo>
                        <a:lnTo>
                          <a:pt x="13" y="4"/>
                        </a:lnTo>
                        <a:lnTo>
                          <a:pt x="13" y="2"/>
                        </a:lnTo>
                        <a:lnTo>
                          <a:pt x="11" y="2"/>
                        </a:lnTo>
                        <a:lnTo>
                          <a:pt x="9" y="0"/>
                        </a:lnTo>
                        <a:lnTo>
                          <a:pt x="8" y="0"/>
                        </a:lnTo>
                        <a:close/>
                      </a:path>
                    </a:pathLst>
                  </a:custGeom>
                  <a:solidFill>
                    <a:srgbClr val="008000"/>
                  </a:solidFill>
                  <a:ln w="28575">
                    <a:solidFill>
                      <a:srgbClr val="66FFFF"/>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569" name="Freeform 52"/>
                  <p:cNvSpPr>
                    <a:spLocks/>
                  </p:cNvSpPr>
                  <p:nvPr/>
                </p:nvSpPr>
                <p:spPr bwMode="auto">
                  <a:xfrm>
                    <a:off x="2542" y="2341"/>
                    <a:ext cx="18" cy="18"/>
                  </a:xfrm>
                  <a:custGeom>
                    <a:avLst/>
                    <a:gdLst>
                      <a:gd name="T0" fmla="*/ 20 w 15"/>
                      <a:gd name="T1" fmla="*/ 0 h 15"/>
                      <a:gd name="T2" fmla="*/ 17 w 15"/>
                      <a:gd name="T3" fmla="*/ 0 h 15"/>
                      <a:gd name="T4" fmla="*/ 12 w 15"/>
                      <a:gd name="T5" fmla="*/ 2 h 15"/>
                      <a:gd name="T6" fmla="*/ 2 w 15"/>
                      <a:gd name="T7" fmla="*/ 2 h 15"/>
                      <a:gd name="T8" fmla="*/ 2 w 15"/>
                      <a:gd name="T9" fmla="*/ 12 h 15"/>
                      <a:gd name="T10" fmla="*/ 0 w 15"/>
                      <a:gd name="T11" fmla="*/ 17 h 15"/>
                      <a:gd name="T12" fmla="*/ 0 w 15"/>
                      <a:gd name="T13" fmla="*/ 29 h 15"/>
                      <a:gd name="T14" fmla="*/ 2 w 15"/>
                      <a:gd name="T15" fmla="*/ 34 h 15"/>
                      <a:gd name="T16" fmla="*/ 2 w 15"/>
                      <a:gd name="T17" fmla="*/ 41 h 15"/>
                      <a:gd name="T18" fmla="*/ 12 w 15"/>
                      <a:gd name="T19" fmla="*/ 41 h 15"/>
                      <a:gd name="T20" fmla="*/ 17 w 15"/>
                      <a:gd name="T21" fmla="*/ 44 h 15"/>
                      <a:gd name="T22" fmla="*/ 28 w 15"/>
                      <a:gd name="T23" fmla="*/ 44 h 15"/>
                      <a:gd name="T24" fmla="*/ 34 w 15"/>
                      <a:gd name="T25" fmla="*/ 41 h 15"/>
                      <a:gd name="T26" fmla="*/ 41 w 15"/>
                      <a:gd name="T27" fmla="*/ 41 h 15"/>
                      <a:gd name="T28" fmla="*/ 41 w 15"/>
                      <a:gd name="T29" fmla="*/ 34 h 15"/>
                      <a:gd name="T30" fmla="*/ 44 w 15"/>
                      <a:gd name="T31" fmla="*/ 29 h 15"/>
                      <a:gd name="T32" fmla="*/ 44 w 15"/>
                      <a:gd name="T33" fmla="*/ 17 h 15"/>
                      <a:gd name="T34" fmla="*/ 41 w 15"/>
                      <a:gd name="T35" fmla="*/ 12 h 15"/>
                      <a:gd name="T36" fmla="*/ 41 w 15"/>
                      <a:gd name="T37" fmla="*/ 2 h 15"/>
                      <a:gd name="T38" fmla="*/ 34 w 15"/>
                      <a:gd name="T39" fmla="*/ 2 h 15"/>
                      <a:gd name="T40" fmla="*/ 28 w 15"/>
                      <a:gd name="T41" fmla="*/ 0 h 15"/>
                      <a:gd name="T42" fmla="*/ 20 w 15"/>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15">
                        <a:moveTo>
                          <a:pt x="7" y="0"/>
                        </a:moveTo>
                        <a:lnTo>
                          <a:pt x="6" y="0"/>
                        </a:lnTo>
                        <a:lnTo>
                          <a:pt x="4" y="2"/>
                        </a:lnTo>
                        <a:lnTo>
                          <a:pt x="2" y="2"/>
                        </a:lnTo>
                        <a:lnTo>
                          <a:pt x="2" y="4"/>
                        </a:lnTo>
                        <a:lnTo>
                          <a:pt x="0" y="6"/>
                        </a:lnTo>
                        <a:lnTo>
                          <a:pt x="0" y="10"/>
                        </a:lnTo>
                        <a:lnTo>
                          <a:pt x="2" y="11"/>
                        </a:lnTo>
                        <a:lnTo>
                          <a:pt x="2" y="13"/>
                        </a:lnTo>
                        <a:lnTo>
                          <a:pt x="4" y="13"/>
                        </a:lnTo>
                        <a:lnTo>
                          <a:pt x="6" y="15"/>
                        </a:lnTo>
                        <a:lnTo>
                          <a:pt x="9" y="15"/>
                        </a:lnTo>
                        <a:lnTo>
                          <a:pt x="11" y="13"/>
                        </a:lnTo>
                        <a:lnTo>
                          <a:pt x="13" y="13"/>
                        </a:lnTo>
                        <a:lnTo>
                          <a:pt x="13" y="11"/>
                        </a:lnTo>
                        <a:lnTo>
                          <a:pt x="15" y="10"/>
                        </a:lnTo>
                        <a:lnTo>
                          <a:pt x="15" y="6"/>
                        </a:lnTo>
                        <a:lnTo>
                          <a:pt x="13" y="4"/>
                        </a:lnTo>
                        <a:lnTo>
                          <a:pt x="13" y="2"/>
                        </a:lnTo>
                        <a:lnTo>
                          <a:pt x="11" y="2"/>
                        </a:lnTo>
                        <a:lnTo>
                          <a:pt x="9" y="0"/>
                        </a:lnTo>
                        <a:lnTo>
                          <a:pt x="7" y="0"/>
                        </a:lnTo>
                        <a:close/>
                      </a:path>
                    </a:pathLst>
                  </a:custGeom>
                  <a:solidFill>
                    <a:srgbClr val="008000"/>
                  </a:solidFill>
                  <a:ln w="28575">
                    <a:solidFill>
                      <a:srgbClr val="66FFFF"/>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570" name="Freeform 53"/>
                  <p:cNvSpPr>
                    <a:spLocks/>
                  </p:cNvSpPr>
                  <p:nvPr/>
                </p:nvSpPr>
                <p:spPr bwMode="auto">
                  <a:xfrm>
                    <a:off x="2577" y="2330"/>
                    <a:ext cx="18" cy="18"/>
                  </a:xfrm>
                  <a:custGeom>
                    <a:avLst/>
                    <a:gdLst>
                      <a:gd name="T0" fmla="*/ 20 w 15"/>
                      <a:gd name="T1" fmla="*/ 0 h 16"/>
                      <a:gd name="T2" fmla="*/ 14 w 15"/>
                      <a:gd name="T3" fmla="*/ 0 h 16"/>
                      <a:gd name="T4" fmla="*/ 10 w 15"/>
                      <a:gd name="T5" fmla="*/ 2 h 16"/>
                      <a:gd name="T6" fmla="*/ 2 w 15"/>
                      <a:gd name="T7" fmla="*/ 2 h 16"/>
                      <a:gd name="T8" fmla="*/ 2 w 15"/>
                      <a:gd name="T9" fmla="*/ 10 h 16"/>
                      <a:gd name="T10" fmla="*/ 0 w 15"/>
                      <a:gd name="T11" fmla="*/ 12 h 16"/>
                      <a:gd name="T12" fmla="*/ 0 w 15"/>
                      <a:gd name="T13" fmla="*/ 20 h 16"/>
                      <a:gd name="T14" fmla="*/ 2 w 15"/>
                      <a:gd name="T15" fmla="*/ 26 h 16"/>
                      <a:gd name="T16" fmla="*/ 2 w 15"/>
                      <a:gd name="T17" fmla="*/ 29 h 16"/>
                      <a:gd name="T18" fmla="*/ 10 w 15"/>
                      <a:gd name="T19" fmla="*/ 29 h 16"/>
                      <a:gd name="T20" fmla="*/ 14 w 15"/>
                      <a:gd name="T21" fmla="*/ 33 h 16"/>
                      <a:gd name="T22" fmla="*/ 28 w 15"/>
                      <a:gd name="T23" fmla="*/ 33 h 16"/>
                      <a:gd name="T24" fmla="*/ 34 w 15"/>
                      <a:gd name="T25" fmla="*/ 29 h 16"/>
                      <a:gd name="T26" fmla="*/ 41 w 15"/>
                      <a:gd name="T27" fmla="*/ 29 h 16"/>
                      <a:gd name="T28" fmla="*/ 41 w 15"/>
                      <a:gd name="T29" fmla="*/ 26 h 16"/>
                      <a:gd name="T30" fmla="*/ 44 w 15"/>
                      <a:gd name="T31" fmla="*/ 20 h 16"/>
                      <a:gd name="T32" fmla="*/ 44 w 15"/>
                      <a:gd name="T33" fmla="*/ 12 h 16"/>
                      <a:gd name="T34" fmla="*/ 41 w 15"/>
                      <a:gd name="T35" fmla="*/ 10 h 16"/>
                      <a:gd name="T36" fmla="*/ 41 w 15"/>
                      <a:gd name="T37" fmla="*/ 2 h 16"/>
                      <a:gd name="T38" fmla="*/ 34 w 15"/>
                      <a:gd name="T39" fmla="*/ 2 h 16"/>
                      <a:gd name="T40" fmla="*/ 28 w 15"/>
                      <a:gd name="T41" fmla="*/ 0 h 16"/>
                      <a:gd name="T42" fmla="*/ 20 w 15"/>
                      <a:gd name="T43" fmla="*/ 0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16">
                        <a:moveTo>
                          <a:pt x="7" y="0"/>
                        </a:moveTo>
                        <a:lnTo>
                          <a:pt x="5" y="0"/>
                        </a:lnTo>
                        <a:lnTo>
                          <a:pt x="3" y="2"/>
                        </a:lnTo>
                        <a:lnTo>
                          <a:pt x="2" y="2"/>
                        </a:lnTo>
                        <a:lnTo>
                          <a:pt x="2" y="4"/>
                        </a:lnTo>
                        <a:lnTo>
                          <a:pt x="0" y="6"/>
                        </a:lnTo>
                        <a:lnTo>
                          <a:pt x="0" y="10"/>
                        </a:lnTo>
                        <a:lnTo>
                          <a:pt x="2" y="12"/>
                        </a:lnTo>
                        <a:lnTo>
                          <a:pt x="2" y="14"/>
                        </a:lnTo>
                        <a:lnTo>
                          <a:pt x="3" y="14"/>
                        </a:lnTo>
                        <a:lnTo>
                          <a:pt x="5" y="16"/>
                        </a:lnTo>
                        <a:lnTo>
                          <a:pt x="9" y="16"/>
                        </a:lnTo>
                        <a:lnTo>
                          <a:pt x="11" y="14"/>
                        </a:lnTo>
                        <a:lnTo>
                          <a:pt x="13" y="14"/>
                        </a:lnTo>
                        <a:lnTo>
                          <a:pt x="13" y="12"/>
                        </a:lnTo>
                        <a:lnTo>
                          <a:pt x="15" y="10"/>
                        </a:lnTo>
                        <a:lnTo>
                          <a:pt x="15" y="6"/>
                        </a:lnTo>
                        <a:lnTo>
                          <a:pt x="13" y="4"/>
                        </a:lnTo>
                        <a:lnTo>
                          <a:pt x="13" y="2"/>
                        </a:lnTo>
                        <a:lnTo>
                          <a:pt x="11" y="2"/>
                        </a:lnTo>
                        <a:lnTo>
                          <a:pt x="9" y="0"/>
                        </a:lnTo>
                        <a:lnTo>
                          <a:pt x="7" y="0"/>
                        </a:lnTo>
                        <a:close/>
                      </a:path>
                    </a:pathLst>
                  </a:custGeom>
                  <a:solidFill>
                    <a:srgbClr val="008000"/>
                  </a:solidFill>
                  <a:ln w="28575">
                    <a:solidFill>
                      <a:srgbClr val="66FFFF"/>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571" name="Freeform 54"/>
                  <p:cNvSpPr>
                    <a:spLocks/>
                  </p:cNvSpPr>
                  <p:nvPr/>
                </p:nvSpPr>
                <p:spPr bwMode="auto">
                  <a:xfrm>
                    <a:off x="2613" y="2322"/>
                    <a:ext cx="19" cy="17"/>
                  </a:xfrm>
                  <a:custGeom>
                    <a:avLst/>
                    <a:gdLst>
                      <a:gd name="T0" fmla="*/ 24 w 16"/>
                      <a:gd name="T1" fmla="*/ 0 h 15"/>
                      <a:gd name="T2" fmla="*/ 17 w 16"/>
                      <a:gd name="T3" fmla="*/ 0 h 15"/>
                      <a:gd name="T4" fmla="*/ 12 w 16"/>
                      <a:gd name="T5" fmla="*/ 2 h 15"/>
                      <a:gd name="T6" fmla="*/ 2 w 16"/>
                      <a:gd name="T7" fmla="*/ 2 h 15"/>
                      <a:gd name="T8" fmla="*/ 2 w 16"/>
                      <a:gd name="T9" fmla="*/ 10 h 15"/>
                      <a:gd name="T10" fmla="*/ 0 w 16"/>
                      <a:gd name="T11" fmla="*/ 11 h 15"/>
                      <a:gd name="T12" fmla="*/ 0 w 16"/>
                      <a:gd name="T13" fmla="*/ 18 h 15"/>
                      <a:gd name="T14" fmla="*/ 2 w 16"/>
                      <a:gd name="T15" fmla="*/ 23 h 15"/>
                      <a:gd name="T16" fmla="*/ 2 w 16"/>
                      <a:gd name="T17" fmla="*/ 28 h 15"/>
                      <a:gd name="T18" fmla="*/ 12 w 16"/>
                      <a:gd name="T19" fmla="*/ 28 h 15"/>
                      <a:gd name="T20" fmla="*/ 17 w 16"/>
                      <a:gd name="T21" fmla="*/ 32 h 15"/>
                      <a:gd name="T22" fmla="*/ 29 w 16"/>
                      <a:gd name="T23" fmla="*/ 32 h 15"/>
                      <a:gd name="T24" fmla="*/ 34 w 16"/>
                      <a:gd name="T25" fmla="*/ 28 h 15"/>
                      <a:gd name="T26" fmla="*/ 40 w 16"/>
                      <a:gd name="T27" fmla="*/ 28 h 15"/>
                      <a:gd name="T28" fmla="*/ 40 w 16"/>
                      <a:gd name="T29" fmla="*/ 23 h 15"/>
                      <a:gd name="T30" fmla="*/ 45 w 16"/>
                      <a:gd name="T31" fmla="*/ 18 h 15"/>
                      <a:gd name="T32" fmla="*/ 45 w 16"/>
                      <a:gd name="T33" fmla="*/ 11 h 15"/>
                      <a:gd name="T34" fmla="*/ 40 w 16"/>
                      <a:gd name="T35" fmla="*/ 10 h 15"/>
                      <a:gd name="T36" fmla="*/ 40 w 16"/>
                      <a:gd name="T37" fmla="*/ 2 h 15"/>
                      <a:gd name="T38" fmla="*/ 34 w 16"/>
                      <a:gd name="T39" fmla="*/ 2 h 15"/>
                      <a:gd name="T40" fmla="*/ 29 w 16"/>
                      <a:gd name="T41" fmla="*/ 0 h 15"/>
                      <a:gd name="T42" fmla="*/ 24 w 16"/>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15">
                        <a:moveTo>
                          <a:pt x="8" y="0"/>
                        </a:moveTo>
                        <a:lnTo>
                          <a:pt x="6" y="0"/>
                        </a:lnTo>
                        <a:lnTo>
                          <a:pt x="4" y="2"/>
                        </a:lnTo>
                        <a:lnTo>
                          <a:pt x="2" y="2"/>
                        </a:lnTo>
                        <a:lnTo>
                          <a:pt x="2" y="4"/>
                        </a:lnTo>
                        <a:lnTo>
                          <a:pt x="0" y="5"/>
                        </a:lnTo>
                        <a:lnTo>
                          <a:pt x="0" y="9"/>
                        </a:lnTo>
                        <a:lnTo>
                          <a:pt x="2" y="11"/>
                        </a:lnTo>
                        <a:lnTo>
                          <a:pt x="2" y="13"/>
                        </a:lnTo>
                        <a:lnTo>
                          <a:pt x="4" y="13"/>
                        </a:lnTo>
                        <a:lnTo>
                          <a:pt x="6" y="15"/>
                        </a:lnTo>
                        <a:lnTo>
                          <a:pt x="10" y="15"/>
                        </a:lnTo>
                        <a:lnTo>
                          <a:pt x="12" y="13"/>
                        </a:lnTo>
                        <a:lnTo>
                          <a:pt x="14" y="13"/>
                        </a:lnTo>
                        <a:lnTo>
                          <a:pt x="14" y="11"/>
                        </a:lnTo>
                        <a:lnTo>
                          <a:pt x="16" y="9"/>
                        </a:lnTo>
                        <a:lnTo>
                          <a:pt x="16" y="5"/>
                        </a:lnTo>
                        <a:lnTo>
                          <a:pt x="14" y="4"/>
                        </a:lnTo>
                        <a:lnTo>
                          <a:pt x="14" y="2"/>
                        </a:lnTo>
                        <a:lnTo>
                          <a:pt x="12" y="2"/>
                        </a:lnTo>
                        <a:lnTo>
                          <a:pt x="10" y="0"/>
                        </a:lnTo>
                        <a:lnTo>
                          <a:pt x="8" y="0"/>
                        </a:lnTo>
                        <a:close/>
                      </a:path>
                    </a:pathLst>
                  </a:custGeom>
                  <a:solidFill>
                    <a:srgbClr val="008000"/>
                  </a:solidFill>
                  <a:ln w="28575">
                    <a:solidFill>
                      <a:srgbClr val="66FFFF"/>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572" name="Freeform 55"/>
                  <p:cNvSpPr>
                    <a:spLocks/>
                  </p:cNvSpPr>
                  <p:nvPr/>
                </p:nvSpPr>
                <p:spPr bwMode="auto">
                  <a:xfrm>
                    <a:off x="2650" y="2317"/>
                    <a:ext cx="18" cy="17"/>
                  </a:xfrm>
                  <a:custGeom>
                    <a:avLst/>
                    <a:gdLst>
                      <a:gd name="T0" fmla="*/ 24 w 15"/>
                      <a:gd name="T1" fmla="*/ 0 h 15"/>
                      <a:gd name="T2" fmla="*/ 17 w 15"/>
                      <a:gd name="T3" fmla="*/ 0 h 15"/>
                      <a:gd name="T4" fmla="*/ 12 w 15"/>
                      <a:gd name="T5" fmla="*/ 2 h 15"/>
                      <a:gd name="T6" fmla="*/ 2 w 15"/>
                      <a:gd name="T7" fmla="*/ 2 h 15"/>
                      <a:gd name="T8" fmla="*/ 2 w 15"/>
                      <a:gd name="T9" fmla="*/ 10 h 15"/>
                      <a:gd name="T10" fmla="*/ 0 w 15"/>
                      <a:gd name="T11" fmla="*/ 12 h 15"/>
                      <a:gd name="T12" fmla="*/ 0 w 15"/>
                      <a:gd name="T13" fmla="*/ 18 h 15"/>
                      <a:gd name="T14" fmla="*/ 2 w 15"/>
                      <a:gd name="T15" fmla="*/ 23 h 15"/>
                      <a:gd name="T16" fmla="*/ 2 w 15"/>
                      <a:gd name="T17" fmla="*/ 28 h 15"/>
                      <a:gd name="T18" fmla="*/ 12 w 15"/>
                      <a:gd name="T19" fmla="*/ 28 h 15"/>
                      <a:gd name="T20" fmla="*/ 17 w 15"/>
                      <a:gd name="T21" fmla="*/ 32 h 15"/>
                      <a:gd name="T22" fmla="*/ 29 w 15"/>
                      <a:gd name="T23" fmla="*/ 32 h 15"/>
                      <a:gd name="T24" fmla="*/ 35 w 15"/>
                      <a:gd name="T25" fmla="*/ 28 h 15"/>
                      <a:gd name="T26" fmla="*/ 41 w 15"/>
                      <a:gd name="T27" fmla="*/ 28 h 15"/>
                      <a:gd name="T28" fmla="*/ 41 w 15"/>
                      <a:gd name="T29" fmla="*/ 23 h 15"/>
                      <a:gd name="T30" fmla="*/ 44 w 15"/>
                      <a:gd name="T31" fmla="*/ 18 h 15"/>
                      <a:gd name="T32" fmla="*/ 44 w 15"/>
                      <a:gd name="T33" fmla="*/ 12 h 15"/>
                      <a:gd name="T34" fmla="*/ 41 w 15"/>
                      <a:gd name="T35" fmla="*/ 10 h 15"/>
                      <a:gd name="T36" fmla="*/ 41 w 15"/>
                      <a:gd name="T37" fmla="*/ 2 h 15"/>
                      <a:gd name="T38" fmla="*/ 35 w 15"/>
                      <a:gd name="T39" fmla="*/ 2 h 15"/>
                      <a:gd name="T40" fmla="*/ 29 w 15"/>
                      <a:gd name="T41" fmla="*/ 0 h 15"/>
                      <a:gd name="T42" fmla="*/ 24 w 15"/>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15">
                        <a:moveTo>
                          <a:pt x="8" y="0"/>
                        </a:moveTo>
                        <a:lnTo>
                          <a:pt x="6" y="0"/>
                        </a:lnTo>
                        <a:lnTo>
                          <a:pt x="4" y="2"/>
                        </a:lnTo>
                        <a:lnTo>
                          <a:pt x="2" y="2"/>
                        </a:lnTo>
                        <a:lnTo>
                          <a:pt x="2" y="4"/>
                        </a:lnTo>
                        <a:lnTo>
                          <a:pt x="0" y="6"/>
                        </a:lnTo>
                        <a:lnTo>
                          <a:pt x="0" y="9"/>
                        </a:lnTo>
                        <a:lnTo>
                          <a:pt x="2" y="11"/>
                        </a:lnTo>
                        <a:lnTo>
                          <a:pt x="2" y="13"/>
                        </a:lnTo>
                        <a:lnTo>
                          <a:pt x="4" y="13"/>
                        </a:lnTo>
                        <a:lnTo>
                          <a:pt x="6" y="15"/>
                        </a:lnTo>
                        <a:lnTo>
                          <a:pt x="10" y="15"/>
                        </a:lnTo>
                        <a:lnTo>
                          <a:pt x="12" y="13"/>
                        </a:lnTo>
                        <a:lnTo>
                          <a:pt x="13" y="13"/>
                        </a:lnTo>
                        <a:lnTo>
                          <a:pt x="13" y="11"/>
                        </a:lnTo>
                        <a:lnTo>
                          <a:pt x="15" y="9"/>
                        </a:lnTo>
                        <a:lnTo>
                          <a:pt x="15" y="6"/>
                        </a:lnTo>
                        <a:lnTo>
                          <a:pt x="13" y="4"/>
                        </a:lnTo>
                        <a:lnTo>
                          <a:pt x="13" y="2"/>
                        </a:lnTo>
                        <a:lnTo>
                          <a:pt x="12" y="2"/>
                        </a:lnTo>
                        <a:lnTo>
                          <a:pt x="10" y="0"/>
                        </a:lnTo>
                        <a:lnTo>
                          <a:pt x="8" y="0"/>
                        </a:lnTo>
                        <a:close/>
                      </a:path>
                    </a:pathLst>
                  </a:custGeom>
                  <a:solidFill>
                    <a:srgbClr val="008000"/>
                  </a:solidFill>
                  <a:ln w="28575">
                    <a:solidFill>
                      <a:srgbClr val="66FFFF"/>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573" name="Freeform 56"/>
                  <p:cNvSpPr>
                    <a:spLocks/>
                  </p:cNvSpPr>
                  <p:nvPr/>
                </p:nvSpPr>
                <p:spPr bwMode="auto">
                  <a:xfrm>
                    <a:off x="2687" y="2310"/>
                    <a:ext cx="18" cy="18"/>
                  </a:xfrm>
                  <a:custGeom>
                    <a:avLst/>
                    <a:gdLst>
                      <a:gd name="T0" fmla="*/ 20 w 15"/>
                      <a:gd name="T1" fmla="*/ 0 h 15"/>
                      <a:gd name="T2" fmla="*/ 17 w 15"/>
                      <a:gd name="T3" fmla="*/ 0 h 15"/>
                      <a:gd name="T4" fmla="*/ 12 w 15"/>
                      <a:gd name="T5" fmla="*/ 2 h 15"/>
                      <a:gd name="T6" fmla="*/ 2 w 15"/>
                      <a:gd name="T7" fmla="*/ 2 h 15"/>
                      <a:gd name="T8" fmla="*/ 2 w 15"/>
                      <a:gd name="T9" fmla="*/ 12 h 15"/>
                      <a:gd name="T10" fmla="*/ 0 w 15"/>
                      <a:gd name="T11" fmla="*/ 17 h 15"/>
                      <a:gd name="T12" fmla="*/ 0 w 15"/>
                      <a:gd name="T13" fmla="*/ 29 h 15"/>
                      <a:gd name="T14" fmla="*/ 2 w 15"/>
                      <a:gd name="T15" fmla="*/ 35 h 15"/>
                      <a:gd name="T16" fmla="*/ 2 w 15"/>
                      <a:gd name="T17" fmla="*/ 42 h 15"/>
                      <a:gd name="T18" fmla="*/ 12 w 15"/>
                      <a:gd name="T19" fmla="*/ 42 h 15"/>
                      <a:gd name="T20" fmla="*/ 17 w 15"/>
                      <a:gd name="T21" fmla="*/ 44 h 15"/>
                      <a:gd name="T22" fmla="*/ 28 w 15"/>
                      <a:gd name="T23" fmla="*/ 44 h 15"/>
                      <a:gd name="T24" fmla="*/ 34 w 15"/>
                      <a:gd name="T25" fmla="*/ 42 h 15"/>
                      <a:gd name="T26" fmla="*/ 41 w 15"/>
                      <a:gd name="T27" fmla="*/ 42 h 15"/>
                      <a:gd name="T28" fmla="*/ 41 w 15"/>
                      <a:gd name="T29" fmla="*/ 35 h 15"/>
                      <a:gd name="T30" fmla="*/ 44 w 15"/>
                      <a:gd name="T31" fmla="*/ 29 h 15"/>
                      <a:gd name="T32" fmla="*/ 44 w 15"/>
                      <a:gd name="T33" fmla="*/ 17 h 15"/>
                      <a:gd name="T34" fmla="*/ 41 w 15"/>
                      <a:gd name="T35" fmla="*/ 12 h 15"/>
                      <a:gd name="T36" fmla="*/ 41 w 15"/>
                      <a:gd name="T37" fmla="*/ 2 h 15"/>
                      <a:gd name="T38" fmla="*/ 34 w 15"/>
                      <a:gd name="T39" fmla="*/ 2 h 15"/>
                      <a:gd name="T40" fmla="*/ 28 w 15"/>
                      <a:gd name="T41" fmla="*/ 0 h 15"/>
                      <a:gd name="T42" fmla="*/ 20 w 15"/>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15">
                        <a:moveTo>
                          <a:pt x="7" y="0"/>
                        </a:moveTo>
                        <a:lnTo>
                          <a:pt x="6" y="0"/>
                        </a:lnTo>
                        <a:lnTo>
                          <a:pt x="4" y="2"/>
                        </a:lnTo>
                        <a:lnTo>
                          <a:pt x="2" y="2"/>
                        </a:lnTo>
                        <a:lnTo>
                          <a:pt x="2" y="4"/>
                        </a:lnTo>
                        <a:lnTo>
                          <a:pt x="0" y="6"/>
                        </a:lnTo>
                        <a:lnTo>
                          <a:pt x="0" y="10"/>
                        </a:lnTo>
                        <a:lnTo>
                          <a:pt x="2" y="12"/>
                        </a:lnTo>
                        <a:lnTo>
                          <a:pt x="2" y="14"/>
                        </a:lnTo>
                        <a:lnTo>
                          <a:pt x="4" y="14"/>
                        </a:lnTo>
                        <a:lnTo>
                          <a:pt x="6" y="15"/>
                        </a:lnTo>
                        <a:lnTo>
                          <a:pt x="9" y="15"/>
                        </a:lnTo>
                        <a:lnTo>
                          <a:pt x="11" y="14"/>
                        </a:lnTo>
                        <a:lnTo>
                          <a:pt x="13" y="14"/>
                        </a:lnTo>
                        <a:lnTo>
                          <a:pt x="13" y="12"/>
                        </a:lnTo>
                        <a:lnTo>
                          <a:pt x="15" y="10"/>
                        </a:lnTo>
                        <a:lnTo>
                          <a:pt x="15" y="6"/>
                        </a:lnTo>
                        <a:lnTo>
                          <a:pt x="13" y="4"/>
                        </a:lnTo>
                        <a:lnTo>
                          <a:pt x="13" y="2"/>
                        </a:lnTo>
                        <a:lnTo>
                          <a:pt x="11" y="2"/>
                        </a:lnTo>
                        <a:lnTo>
                          <a:pt x="9" y="0"/>
                        </a:lnTo>
                        <a:lnTo>
                          <a:pt x="7" y="0"/>
                        </a:lnTo>
                        <a:close/>
                      </a:path>
                    </a:pathLst>
                  </a:custGeom>
                  <a:solidFill>
                    <a:srgbClr val="008000"/>
                  </a:solidFill>
                  <a:ln w="28575">
                    <a:solidFill>
                      <a:srgbClr val="66FFFF"/>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574" name="Freeform 57"/>
                  <p:cNvSpPr>
                    <a:spLocks/>
                  </p:cNvSpPr>
                  <p:nvPr/>
                </p:nvSpPr>
                <p:spPr bwMode="auto">
                  <a:xfrm>
                    <a:off x="2723" y="2303"/>
                    <a:ext cx="19" cy="19"/>
                  </a:xfrm>
                  <a:custGeom>
                    <a:avLst/>
                    <a:gdLst>
                      <a:gd name="T0" fmla="*/ 24 w 16"/>
                      <a:gd name="T1" fmla="*/ 0 h 16"/>
                      <a:gd name="T2" fmla="*/ 17 w 16"/>
                      <a:gd name="T3" fmla="*/ 0 h 16"/>
                      <a:gd name="T4" fmla="*/ 12 w 16"/>
                      <a:gd name="T5" fmla="*/ 2 h 16"/>
                      <a:gd name="T6" fmla="*/ 2 w 16"/>
                      <a:gd name="T7" fmla="*/ 2 h 16"/>
                      <a:gd name="T8" fmla="*/ 2 w 16"/>
                      <a:gd name="T9" fmla="*/ 12 h 16"/>
                      <a:gd name="T10" fmla="*/ 0 w 16"/>
                      <a:gd name="T11" fmla="*/ 17 h 16"/>
                      <a:gd name="T12" fmla="*/ 0 w 16"/>
                      <a:gd name="T13" fmla="*/ 29 h 16"/>
                      <a:gd name="T14" fmla="*/ 2 w 16"/>
                      <a:gd name="T15" fmla="*/ 34 h 16"/>
                      <a:gd name="T16" fmla="*/ 2 w 16"/>
                      <a:gd name="T17" fmla="*/ 40 h 16"/>
                      <a:gd name="T18" fmla="*/ 12 w 16"/>
                      <a:gd name="T19" fmla="*/ 40 h 16"/>
                      <a:gd name="T20" fmla="*/ 17 w 16"/>
                      <a:gd name="T21" fmla="*/ 45 h 16"/>
                      <a:gd name="T22" fmla="*/ 29 w 16"/>
                      <a:gd name="T23" fmla="*/ 45 h 16"/>
                      <a:gd name="T24" fmla="*/ 34 w 16"/>
                      <a:gd name="T25" fmla="*/ 40 h 16"/>
                      <a:gd name="T26" fmla="*/ 40 w 16"/>
                      <a:gd name="T27" fmla="*/ 40 h 16"/>
                      <a:gd name="T28" fmla="*/ 40 w 16"/>
                      <a:gd name="T29" fmla="*/ 34 h 16"/>
                      <a:gd name="T30" fmla="*/ 45 w 16"/>
                      <a:gd name="T31" fmla="*/ 29 h 16"/>
                      <a:gd name="T32" fmla="*/ 45 w 16"/>
                      <a:gd name="T33" fmla="*/ 17 h 16"/>
                      <a:gd name="T34" fmla="*/ 40 w 16"/>
                      <a:gd name="T35" fmla="*/ 12 h 16"/>
                      <a:gd name="T36" fmla="*/ 40 w 16"/>
                      <a:gd name="T37" fmla="*/ 2 h 16"/>
                      <a:gd name="T38" fmla="*/ 34 w 16"/>
                      <a:gd name="T39" fmla="*/ 2 h 16"/>
                      <a:gd name="T40" fmla="*/ 29 w 16"/>
                      <a:gd name="T41" fmla="*/ 0 h 16"/>
                      <a:gd name="T42" fmla="*/ 24 w 16"/>
                      <a:gd name="T43" fmla="*/ 0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16">
                        <a:moveTo>
                          <a:pt x="8" y="0"/>
                        </a:moveTo>
                        <a:lnTo>
                          <a:pt x="6" y="0"/>
                        </a:lnTo>
                        <a:lnTo>
                          <a:pt x="4" y="2"/>
                        </a:lnTo>
                        <a:lnTo>
                          <a:pt x="2" y="2"/>
                        </a:lnTo>
                        <a:lnTo>
                          <a:pt x="2" y="4"/>
                        </a:lnTo>
                        <a:lnTo>
                          <a:pt x="0" y="6"/>
                        </a:lnTo>
                        <a:lnTo>
                          <a:pt x="0" y="10"/>
                        </a:lnTo>
                        <a:lnTo>
                          <a:pt x="2" y="12"/>
                        </a:lnTo>
                        <a:lnTo>
                          <a:pt x="2" y="14"/>
                        </a:lnTo>
                        <a:lnTo>
                          <a:pt x="4" y="14"/>
                        </a:lnTo>
                        <a:lnTo>
                          <a:pt x="6" y="16"/>
                        </a:lnTo>
                        <a:lnTo>
                          <a:pt x="10" y="16"/>
                        </a:lnTo>
                        <a:lnTo>
                          <a:pt x="12" y="14"/>
                        </a:lnTo>
                        <a:lnTo>
                          <a:pt x="14" y="14"/>
                        </a:lnTo>
                        <a:lnTo>
                          <a:pt x="14" y="12"/>
                        </a:lnTo>
                        <a:lnTo>
                          <a:pt x="16" y="10"/>
                        </a:lnTo>
                        <a:lnTo>
                          <a:pt x="16" y="6"/>
                        </a:lnTo>
                        <a:lnTo>
                          <a:pt x="14" y="4"/>
                        </a:lnTo>
                        <a:lnTo>
                          <a:pt x="14" y="2"/>
                        </a:lnTo>
                        <a:lnTo>
                          <a:pt x="12" y="2"/>
                        </a:lnTo>
                        <a:lnTo>
                          <a:pt x="10" y="0"/>
                        </a:lnTo>
                        <a:lnTo>
                          <a:pt x="8" y="0"/>
                        </a:lnTo>
                        <a:close/>
                      </a:path>
                    </a:pathLst>
                  </a:custGeom>
                  <a:solidFill>
                    <a:srgbClr val="008000"/>
                  </a:solidFill>
                  <a:ln w="28575">
                    <a:solidFill>
                      <a:srgbClr val="66FFFF"/>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575" name="Freeform 58"/>
                  <p:cNvSpPr>
                    <a:spLocks/>
                  </p:cNvSpPr>
                  <p:nvPr/>
                </p:nvSpPr>
                <p:spPr bwMode="auto">
                  <a:xfrm>
                    <a:off x="2760" y="2297"/>
                    <a:ext cx="19" cy="18"/>
                  </a:xfrm>
                  <a:custGeom>
                    <a:avLst/>
                    <a:gdLst>
                      <a:gd name="T0" fmla="*/ 24 w 16"/>
                      <a:gd name="T1" fmla="*/ 0 h 15"/>
                      <a:gd name="T2" fmla="*/ 17 w 16"/>
                      <a:gd name="T3" fmla="*/ 0 h 15"/>
                      <a:gd name="T4" fmla="*/ 12 w 16"/>
                      <a:gd name="T5" fmla="*/ 1 h 15"/>
                      <a:gd name="T6" fmla="*/ 2 w 16"/>
                      <a:gd name="T7" fmla="*/ 1 h 15"/>
                      <a:gd name="T8" fmla="*/ 2 w 16"/>
                      <a:gd name="T9" fmla="*/ 10 h 15"/>
                      <a:gd name="T10" fmla="*/ 0 w 16"/>
                      <a:gd name="T11" fmla="*/ 14 h 15"/>
                      <a:gd name="T12" fmla="*/ 0 w 16"/>
                      <a:gd name="T13" fmla="*/ 28 h 15"/>
                      <a:gd name="T14" fmla="*/ 2 w 16"/>
                      <a:gd name="T15" fmla="*/ 34 h 15"/>
                      <a:gd name="T16" fmla="*/ 2 w 16"/>
                      <a:gd name="T17" fmla="*/ 41 h 15"/>
                      <a:gd name="T18" fmla="*/ 12 w 16"/>
                      <a:gd name="T19" fmla="*/ 41 h 15"/>
                      <a:gd name="T20" fmla="*/ 17 w 16"/>
                      <a:gd name="T21" fmla="*/ 44 h 15"/>
                      <a:gd name="T22" fmla="*/ 29 w 16"/>
                      <a:gd name="T23" fmla="*/ 44 h 15"/>
                      <a:gd name="T24" fmla="*/ 34 w 16"/>
                      <a:gd name="T25" fmla="*/ 41 h 15"/>
                      <a:gd name="T26" fmla="*/ 40 w 16"/>
                      <a:gd name="T27" fmla="*/ 41 h 15"/>
                      <a:gd name="T28" fmla="*/ 40 w 16"/>
                      <a:gd name="T29" fmla="*/ 34 h 15"/>
                      <a:gd name="T30" fmla="*/ 45 w 16"/>
                      <a:gd name="T31" fmla="*/ 28 h 15"/>
                      <a:gd name="T32" fmla="*/ 45 w 16"/>
                      <a:gd name="T33" fmla="*/ 14 h 15"/>
                      <a:gd name="T34" fmla="*/ 40 w 16"/>
                      <a:gd name="T35" fmla="*/ 10 h 15"/>
                      <a:gd name="T36" fmla="*/ 40 w 16"/>
                      <a:gd name="T37" fmla="*/ 1 h 15"/>
                      <a:gd name="T38" fmla="*/ 34 w 16"/>
                      <a:gd name="T39" fmla="*/ 1 h 15"/>
                      <a:gd name="T40" fmla="*/ 29 w 16"/>
                      <a:gd name="T41" fmla="*/ 0 h 15"/>
                      <a:gd name="T42" fmla="*/ 24 w 16"/>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15">
                        <a:moveTo>
                          <a:pt x="8" y="0"/>
                        </a:moveTo>
                        <a:lnTo>
                          <a:pt x="6" y="0"/>
                        </a:lnTo>
                        <a:lnTo>
                          <a:pt x="4" y="1"/>
                        </a:lnTo>
                        <a:lnTo>
                          <a:pt x="2" y="1"/>
                        </a:lnTo>
                        <a:lnTo>
                          <a:pt x="2" y="3"/>
                        </a:lnTo>
                        <a:lnTo>
                          <a:pt x="0" y="5"/>
                        </a:lnTo>
                        <a:lnTo>
                          <a:pt x="0" y="9"/>
                        </a:lnTo>
                        <a:lnTo>
                          <a:pt x="2" y="11"/>
                        </a:lnTo>
                        <a:lnTo>
                          <a:pt x="2" y="13"/>
                        </a:lnTo>
                        <a:lnTo>
                          <a:pt x="4" y="13"/>
                        </a:lnTo>
                        <a:lnTo>
                          <a:pt x="6" y="15"/>
                        </a:lnTo>
                        <a:lnTo>
                          <a:pt x="10" y="15"/>
                        </a:lnTo>
                        <a:lnTo>
                          <a:pt x="12" y="13"/>
                        </a:lnTo>
                        <a:lnTo>
                          <a:pt x="14" y="13"/>
                        </a:lnTo>
                        <a:lnTo>
                          <a:pt x="14" y="11"/>
                        </a:lnTo>
                        <a:lnTo>
                          <a:pt x="16" y="9"/>
                        </a:lnTo>
                        <a:lnTo>
                          <a:pt x="16" y="5"/>
                        </a:lnTo>
                        <a:lnTo>
                          <a:pt x="14" y="3"/>
                        </a:lnTo>
                        <a:lnTo>
                          <a:pt x="14" y="1"/>
                        </a:lnTo>
                        <a:lnTo>
                          <a:pt x="12" y="1"/>
                        </a:lnTo>
                        <a:lnTo>
                          <a:pt x="10" y="0"/>
                        </a:lnTo>
                        <a:lnTo>
                          <a:pt x="8" y="0"/>
                        </a:lnTo>
                        <a:close/>
                      </a:path>
                    </a:pathLst>
                  </a:custGeom>
                  <a:solidFill>
                    <a:srgbClr val="008000"/>
                  </a:solidFill>
                  <a:ln w="28575">
                    <a:solidFill>
                      <a:srgbClr val="66FFFF"/>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576" name="Freeform 59"/>
                  <p:cNvSpPr>
                    <a:spLocks/>
                  </p:cNvSpPr>
                  <p:nvPr/>
                </p:nvSpPr>
                <p:spPr bwMode="auto">
                  <a:xfrm>
                    <a:off x="2797" y="2293"/>
                    <a:ext cx="17" cy="17"/>
                  </a:xfrm>
                  <a:custGeom>
                    <a:avLst/>
                    <a:gdLst>
                      <a:gd name="T0" fmla="*/ 16 w 15"/>
                      <a:gd name="T1" fmla="*/ 0 h 15"/>
                      <a:gd name="T2" fmla="*/ 12 w 15"/>
                      <a:gd name="T3" fmla="*/ 0 h 15"/>
                      <a:gd name="T4" fmla="*/ 10 w 15"/>
                      <a:gd name="T5" fmla="*/ 2 h 15"/>
                      <a:gd name="T6" fmla="*/ 2 w 15"/>
                      <a:gd name="T7" fmla="*/ 2 h 15"/>
                      <a:gd name="T8" fmla="*/ 2 w 15"/>
                      <a:gd name="T9" fmla="*/ 10 h 15"/>
                      <a:gd name="T10" fmla="*/ 0 w 15"/>
                      <a:gd name="T11" fmla="*/ 11 h 15"/>
                      <a:gd name="T12" fmla="*/ 0 w 15"/>
                      <a:gd name="T13" fmla="*/ 18 h 15"/>
                      <a:gd name="T14" fmla="*/ 2 w 15"/>
                      <a:gd name="T15" fmla="*/ 23 h 15"/>
                      <a:gd name="T16" fmla="*/ 2 w 15"/>
                      <a:gd name="T17" fmla="*/ 28 h 15"/>
                      <a:gd name="T18" fmla="*/ 10 w 15"/>
                      <a:gd name="T19" fmla="*/ 28 h 15"/>
                      <a:gd name="T20" fmla="*/ 12 w 15"/>
                      <a:gd name="T21" fmla="*/ 32 h 15"/>
                      <a:gd name="T22" fmla="*/ 20 w 15"/>
                      <a:gd name="T23" fmla="*/ 32 h 15"/>
                      <a:gd name="T24" fmla="*/ 23 w 15"/>
                      <a:gd name="T25" fmla="*/ 28 h 15"/>
                      <a:gd name="T26" fmla="*/ 28 w 15"/>
                      <a:gd name="T27" fmla="*/ 28 h 15"/>
                      <a:gd name="T28" fmla="*/ 28 w 15"/>
                      <a:gd name="T29" fmla="*/ 23 h 15"/>
                      <a:gd name="T30" fmla="*/ 32 w 15"/>
                      <a:gd name="T31" fmla="*/ 18 h 15"/>
                      <a:gd name="T32" fmla="*/ 32 w 15"/>
                      <a:gd name="T33" fmla="*/ 11 h 15"/>
                      <a:gd name="T34" fmla="*/ 28 w 15"/>
                      <a:gd name="T35" fmla="*/ 10 h 15"/>
                      <a:gd name="T36" fmla="*/ 28 w 15"/>
                      <a:gd name="T37" fmla="*/ 2 h 15"/>
                      <a:gd name="T38" fmla="*/ 23 w 15"/>
                      <a:gd name="T39" fmla="*/ 2 h 15"/>
                      <a:gd name="T40" fmla="*/ 20 w 15"/>
                      <a:gd name="T41" fmla="*/ 0 h 15"/>
                      <a:gd name="T42" fmla="*/ 16 w 15"/>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15">
                        <a:moveTo>
                          <a:pt x="8" y="0"/>
                        </a:moveTo>
                        <a:lnTo>
                          <a:pt x="6" y="0"/>
                        </a:lnTo>
                        <a:lnTo>
                          <a:pt x="4" y="2"/>
                        </a:lnTo>
                        <a:lnTo>
                          <a:pt x="2" y="2"/>
                        </a:lnTo>
                        <a:lnTo>
                          <a:pt x="2" y="4"/>
                        </a:lnTo>
                        <a:lnTo>
                          <a:pt x="0" y="5"/>
                        </a:lnTo>
                        <a:lnTo>
                          <a:pt x="0" y="9"/>
                        </a:lnTo>
                        <a:lnTo>
                          <a:pt x="2" y="11"/>
                        </a:lnTo>
                        <a:lnTo>
                          <a:pt x="2" y="13"/>
                        </a:lnTo>
                        <a:lnTo>
                          <a:pt x="4" y="13"/>
                        </a:lnTo>
                        <a:lnTo>
                          <a:pt x="6" y="15"/>
                        </a:lnTo>
                        <a:lnTo>
                          <a:pt x="10" y="15"/>
                        </a:lnTo>
                        <a:lnTo>
                          <a:pt x="11" y="13"/>
                        </a:lnTo>
                        <a:lnTo>
                          <a:pt x="13" y="13"/>
                        </a:lnTo>
                        <a:lnTo>
                          <a:pt x="13" y="11"/>
                        </a:lnTo>
                        <a:lnTo>
                          <a:pt x="15" y="9"/>
                        </a:lnTo>
                        <a:lnTo>
                          <a:pt x="15" y="5"/>
                        </a:lnTo>
                        <a:lnTo>
                          <a:pt x="13" y="4"/>
                        </a:lnTo>
                        <a:lnTo>
                          <a:pt x="13" y="2"/>
                        </a:lnTo>
                        <a:lnTo>
                          <a:pt x="11" y="2"/>
                        </a:lnTo>
                        <a:lnTo>
                          <a:pt x="10" y="0"/>
                        </a:lnTo>
                        <a:lnTo>
                          <a:pt x="8" y="0"/>
                        </a:lnTo>
                        <a:close/>
                      </a:path>
                    </a:pathLst>
                  </a:custGeom>
                  <a:solidFill>
                    <a:srgbClr val="008000"/>
                  </a:solidFill>
                  <a:ln w="28575">
                    <a:solidFill>
                      <a:srgbClr val="66FFFF"/>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577" name="Freeform 60"/>
                  <p:cNvSpPr>
                    <a:spLocks/>
                  </p:cNvSpPr>
                  <p:nvPr/>
                </p:nvSpPr>
                <p:spPr bwMode="auto">
                  <a:xfrm>
                    <a:off x="2834" y="2286"/>
                    <a:ext cx="17" cy="17"/>
                  </a:xfrm>
                  <a:custGeom>
                    <a:avLst/>
                    <a:gdLst>
                      <a:gd name="T0" fmla="*/ 14 w 15"/>
                      <a:gd name="T1" fmla="*/ 0 h 15"/>
                      <a:gd name="T2" fmla="*/ 11 w 15"/>
                      <a:gd name="T3" fmla="*/ 0 h 15"/>
                      <a:gd name="T4" fmla="*/ 10 w 15"/>
                      <a:gd name="T5" fmla="*/ 2 h 15"/>
                      <a:gd name="T6" fmla="*/ 2 w 15"/>
                      <a:gd name="T7" fmla="*/ 2 h 15"/>
                      <a:gd name="T8" fmla="*/ 2 w 15"/>
                      <a:gd name="T9" fmla="*/ 10 h 15"/>
                      <a:gd name="T10" fmla="*/ 0 w 15"/>
                      <a:gd name="T11" fmla="*/ 12 h 15"/>
                      <a:gd name="T12" fmla="*/ 0 w 15"/>
                      <a:gd name="T13" fmla="*/ 20 h 15"/>
                      <a:gd name="T14" fmla="*/ 2 w 15"/>
                      <a:gd name="T15" fmla="*/ 23 h 15"/>
                      <a:gd name="T16" fmla="*/ 2 w 15"/>
                      <a:gd name="T17" fmla="*/ 28 h 15"/>
                      <a:gd name="T18" fmla="*/ 10 w 15"/>
                      <a:gd name="T19" fmla="*/ 28 h 15"/>
                      <a:gd name="T20" fmla="*/ 11 w 15"/>
                      <a:gd name="T21" fmla="*/ 32 h 15"/>
                      <a:gd name="T22" fmla="*/ 18 w 15"/>
                      <a:gd name="T23" fmla="*/ 32 h 15"/>
                      <a:gd name="T24" fmla="*/ 23 w 15"/>
                      <a:gd name="T25" fmla="*/ 28 h 15"/>
                      <a:gd name="T26" fmla="*/ 28 w 15"/>
                      <a:gd name="T27" fmla="*/ 28 h 15"/>
                      <a:gd name="T28" fmla="*/ 28 w 15"/>
                      <a:gd name="T29" fmla="*/ 23 h 15"/>
                      <a:gd name="T30" fmla="*/ 32 w 15"/>
                      <a:gd name="T31" fmla="*/ 20 h 15"/>
                      <a:gd name="T32" fmla="*/ 32 w 15"/>
                      <a:gd name="T33" fmla="*/ 12 h 15"/>
                      <a:gd name="T34" fmla="*/ 28 w 15"/>
                      <a:gd name="T35" fmla="*/ 10 h 15"/>
                      <a:gd name="T36" fmla="*/ 28 w 15"/>
                      <a:gd name="T37" fmla="*/ 2 h 15"/>
                      <a:gd name="T38" fmla="*/ 23 w 15"/>
                      <a:gd name="T39" fmla="*/ 2 h 15"/>
                      <a:gd name="T40" fmla="*/ 18 w 15"/>
                      <a:gd name="T41" fmla="*/ 0 h 15"/>
                      <a:gd name="T42" fmla="*/ 14 w 15"/>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15">
                        <a:moveTo>
                          <a:pt x="7" y="0"/>
                        </a:moveTo>
                        <a:lnTo>
                          <a:pt x="5" y="0"/>
                        </a:lnTo>
                        <a:lnTo>
                          <a:pt x="4" y="2"/>
                        </a:lnTo>
                        <a:lnTo>
                          <a:pt x="2" y="2"/>
                        </a:lnTo>
                        <a:lnTo>
                          <a:pt x="2" y="4"/>
                        </a:lnTo>
                        <a:lnTo>
                          <a:pt x="0" y="6"/>
                        </a:lnTo>
                        <a:lnTo>
                          <a:pt x="0" y="10"/>
                        </a:lnTo>
                        <a:lnTo>
                          <a:pt x="2" y="11"/>
                        </a:lnTo>
                        <a:lnTo>
                          <a:pt x="2" y="13"/>
                        </a:lnTo>
                        <a:lnTo>
                          <a:pt x="4" y="13"/>
                        </a:lnTo>
                        <a:lnTo>
                          <a:pt x="5" y="15"/>
                        </a:lnTo>
                        <a:lnTo>
                          <a:pt x="9" y="15"/>
                        </a:lnTo>
                        <a:lnTo>
                          <a:pt x="11" y="13"/>
                        </a:lnTo>
                        <a:lnTo>
                          <a:pt x="13" y="13"/>
                        </a:lnTo>
                        <a:lnTo>
                          <a:pt x="13" y="11"/>
                        </a:lnTo>
                        <a:lnTo>
                          <a:pt x="15" y="10"/>
                        </a:lnTo>
                        <a:lnTo>
                          <a:pt x="15" y="6"/>
                        </a:lnTo>
                        <a:lnTo>
                          <a:pt x="13" y="4"/>
                        </a:lnTo>
                        <a:lnTo>
                          <a:pt x="13" y="2"/>
                        </a:lnTo>
                        <a:lnTo>
                          <a:pt x="11" y="2"/>
                        </a:lnTo>
                        <a:lnTo>
                          <a:pt x="9" y="0"/>
                        </a:lnTo>
                        <a:lnTo>
                          <a:pt x="7" y="0"/>
                        </a:lnTo>
                        <a:close/>
                      </a:path>
                    </a:pathLst>
                  </a:custGeom>
                  <a:solidFill>
                    <a:srgbClr val="008000"/>
                  </a:solidFill>
                  <a:ln w="28575">
                    <a:solidFill>
                      <a:srgbClr val="66FFFF"/>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578" name="Freeform 61"/>
                  <p:cNvSpPr>
                    <a:spLocks/>
                  </p:cNvSpPr>
                  <p:nvPr/>
                </p:nvSpPr>
                <p:spPr bwMode="auto">
                  <a:xfrm>
                    <a:off x="2869" y="2283"/>
                    <a:ext cx="20" cy="18"/>
                  </a:xfrm>
                  <a:custGeom>
                    <a:avLst/>
                    <a:gdLst>
                      <a:gd name="T0" fmla="*/ 31 w 16"/>
                      <a:gd name="T1" fmla="*/ 0 h 15"/>
                      <a:gd name="T2" fmla="*/ 25 w 16"/>
                      <a:gd name="T3" fmla="*/ 0 h 15"/>
                      <a:gd name="T4" fmla="*/ 16 w 16"/>
                      <a:gd name="T5" fmla="*/ 2 h 15"/>
                      <a:gd name="T6" fmla="*/ 10 w 16"/>
                      <a:gd name="T7" fmla="*/ 2 h 15"/>
                      <a:gd name="T8" fmla="*/ 10 w 16"/>
                      <a:gd name="T9" fmla="*/ 12 h 15"/>
                      <a:gd name="T10" fmla="*/ 0 w 16"/>
                      <a:gd name="T11" fmla="*/ 17 h 15"/>
                      <a:gd name="T12" fmla="*/ 0 w 16"/>
                      <a:gd name="T13" fmla="*/ 29 h 15"/>
                      <a:gd name="T14" fmla="*/ 10 w 16"/>
                      <a:gd name="T15" fmla="*/ 35 h 15"/>
                      <a:gd name="T16" fmla="*/ 10 w 16"/>
                      <a:gd name="T17" fmla="*/ 41 h 15"/>
                      <a:gd name="T18" fmla="*/ 16 w 16"/>
                      <a:gd name="T19" fmla="*/ 41 h 15"/>
                      <a:gd name="T20" fmla="*/ 25 w 16"/>
                      <a:gd name="T21" fmla="*/ 44 h 15"/>
                      <a:gd name="T22" fmla="*/ 39 w 16"/>
                      <a:gd name="T23" fmla="*/ 44 h 15"/>
                      <a:gd name="T24" fmla="*/ 48 w 16"/>
                      <a:gd name="T25" fmla="*/ 41 h 15"/>
                      <a:gd name="T26" fmla="*/ 56 w 16"/>
                      <a:gd name="T27" fmla="*/ 41 h 15"/>
                      <a:gd name="T28" fmla="*/ 56 w 16"/>
                      <a:gd name="T29" fmla="*/ 35 h 15"/>
                      <a:gd name="T30" fmla="*/ 61 w 16"/>
                      <a:gd name="T31" fmla="*/ 29 h 15"/>
                      <a:gd name="T32" fmla="*/ 61 w 16"/>
                      <a:gd name="T33" fmla="*/ 17 h 15"/>
                      <a:gd name="T34" fmla="*/ 56 w 16"/>
                      <a:gd name="T35" fmla="*/ 12 h 15"/>
                      <a:gd name="T36" fmla="*/ 56 w 16"/>
                      <a:gd name="T37" fmla="*/ 2 h 15"/>
                      <a:gd name="T38" fmla="*/ 48 w 16"/>
                      <a:gd name="T39" fmla="*/ 2 h 15"/>
                      <a:gd name="T40" fmla="*/ 39 w 16"/>
                      <a:gd name="T41" fmla="*/ 0 h 15"/>
                      <a:gd name="T42" fmla="*/ 31 w 16"/>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15">
                        <a:moveTo>
                          <a:pt x="8" y="0"/>
                        </a:moveTo>
                        <a:lnTo>
                          <a:pt x="6" y="0"/>
                        </a:lnTo>
                        <a:lnTo>
                          <a:pt x="4" y="2"/>
                        </a:lnTo>
                        <a:lnTo>
                          <a:pt x="2" y="2"/>
                        </a:lnTo>
                        <a:lnTo>
                          <a:pt x="2" y="4"/>
                        </a:lnTo>
                        <a:lnTo>
                          <a:pt x="0" y="6"/>
                        </a:lnTo>
                        <a:lnTo>
                          <a:pt x="0" y="10"/>
                        </a:lnTo>
                        <a:lnTo>
                          <a:pt x="2" y="12"/>
                        </a:lnTo>
                        <a:lnTo>
                          <a:pt x="2" y="13"/>
                        </a:lnTo>
                        <a:lnTo>
                          <a:pt x="4" y="13"/>
                        </a:lnTo>
                        <a:lnTo>
                          <a:pt x="6" y="15"/>
                        </a:lnTo>
                        <a:lnTo>
                          <a:pt x="10" y="15"/>
                        </a:lnTo>
                        <a:lnTo>
                          <a:pt x="12" y="13"/>
                        </a:lnTo>
                        <a:lnTo>
                          <a:pt x="14" y="13"/>
                        </a:lnTo>
                        <a:lnTo>
                          <a:pt x="14" y="12"/>
                        </a:lnTo>
                        <a:lnTo>
                          <a:pt x="16" y="10"/>
                        </a:lnTo>
                        <a:lnTo>
                          <a:pt x="16" y="6"/>
                        </a:lnTo>
                        <a:lnTo>
                          <a:pt x="14" y="4"/>
                        </a:lnTo>
                        <a:lnTo>
                          <a:pt x="14" y="2"/>
                        </a:lnTo>
                        <a:lnTo>
                          <a:pt x="12" y="2"/>
                        </a:lnTo>
                        <a:lnTo>
                          <a:pt x="10" y="0"/>
                        </a:lnTo>
                        <a:lnTo>
                          <a:pt x="8" y="0"/>
                        </a:lnTo>
                        <a:close/>
                      </a:path>
                    </a:pathLst>
                  </a:custGeom>
                  <a:solidFill>
                    <a:srgbClr val="008000"/>
                  </a:solidFill>
                  <a:ln w="28575">
                    <a:solidFill>
                      <a:srgbClr val="66FFFF"/>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579" name="Freeform 62"/>
                  <p:cNvSpPr>
                    <a:spLocks/>
                  </p:cNvSpPr>
                  <p:nvPr/>
                </p:nvSpPr>
                <p:spPr bwMode="auto">
                  <a:xfrm>
                    <a:off x="2906" y="2276"/>
                    <a:ext cx="18" cy="19"/>
                  </a:xfrm>
                  <a:custGeom>
                    <a:avLst/>
                    <a:gdLst>
                      <a:gd name="T0" fmla="*/ 24 w 15"/>
                      <a:gd name="T1" fmla="*/ 0 h 16"/>
                      <a:gd name="T2" fmla="*/ 17 w 15"/>
                      <a:gd name="T3" fmla="*/ 0 h 16"/>
                      <a:gd name="T4" fmla="*/ 12 w 15"/>
                      <a:gd name="T5" fmla="*/ 2 h 16"/>
                      <a:gd name="T6" fmla="*/ 2 w 15"/>
                      <a:gd name="T7" fmla="*/ 2 h 16"/>
                      <a:gd name="T8" fmla="*/ 2 w 15"/>
                      <a:gd name="T9" fmla="*/ 12 h 16"/>
                      <a:gd name="T10" fmla="*/ 0 w 15"/>
                      <a:gd name="T11" fmla="*/ 17 h 16"/>
                      <a:gd name="T12" fmla="*/ 0 w 15"/>
                      <a:gd name="T13" fmla="*/ 29 h 16"/>
                      <a:gd name="T14" fmla="*/ 2 w 15"/>
                      <a:gd name="T15" fmla="*/ 34 h 16"/>
                      <a:gd name="T16" fmla="*/ 2 w 15"/>
                      <a:gd name="T17" fmla="*/ 40 h 16"/>
                      <a:gd name="T18" fmla="*/ 12 w 15"/>
                      <a:gd name="T19" fmla="*/ 40 h 16"/>
                      <a:gd name="T20" fmla="*/ 17 w 15"/>
                      <a:gd name="T21" fmla="*/ 45 h 16"/>
                      <a:gd name="T22" fmla="*/ 29 w 15"/>
                      <a:gd name="T23" fmla="*/ 45 h 16"/>
                      <a:gd name="T24" fmla="*/ 35 w 15"/>
                      <a:gd name="T25" fmla="*/ 40 h 16"/>
                      <a:gd name="T26" fmla="*/ 42 w 15"/>
                      <a:gd name="T27" fmla="*/ 40 h 16"/>
                      <a:gd name="T28" fmla="*/ 42 w 15"/>
                      <a:gd name="T29" fmla="*/ 34 h 16"/>
                      <a:gd name="T30" fmla="*/ 44 w 15"/>
                      <a:gd name="T31" fmla="*/ 29 h 16"/>
                      <a:gd name="T32" fmla="*/ 44 w 15"/>
                      <a:gd name="T33" fmla="*/ 17 h 16"/>
                      <a:gd name="T34" fmla="*/ 42 w 15"/>
                      <a:gd name="T35" fmla="*/ 12 h 16"/>
                      <a:gd name="T36" fmla="*/ 42 w 15"/>
                      <a:gd name="T37" fmla="*/ 2 h 16"/>
                      <a:gd name="T38" fmla="*/ 35 w 15"/>
                      <a:gd name="T39" fmla="*/ 2 h 16"/>
                      <a:gd name="T40" fmla="*/ 29 w 15"/>
                      <a:gd name="T41" fmla="*/ 0 h 16"/>
                      <a:gd name="T42" fmla="*/ 24 w 15"/>
                      <a:gd name="T43" fmla="*/ 0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16">
                        <a:moveTo>
                          <a:pt x="8" y="0"/>
                        </a:moveTo>
                        <a:lnTo>
                          <a:pt x="6" y="0"/>
                        </a:lnTo>
                        <a:lnTo>
                          <a:pt x="4" y="2"/>
                        </a:lnTo>
                        <a:lnTo>
                          <a:pt x="2" y="2"/>
                        </a:lnTo>
                        <a:lnTo>
                          <a:pt x="2" y="4"/>
                        </a:lnTo>
                        <a:lnTo>
                          <a:pt x="0" y="6"/>
                        </a:lnTo>
                        <a:lnTo>
                          <a:pt x="0" y="10"/>
                        </a:lnTo>
                        <a:lnTo>
                          <a:pt x="2" y="12"/>
                        </a:lnTo>
                        <a:lnTo>
                          <a:pt x="2" y="14"/>
                        </a:lnTo>
                        <a:lnTo>
                          <a:pt x="4" y="14"/>
                        </a:lnTo>
                        <a:lnTo>
                          <a:pt x="6" y="16"/>
                        </a:lnTo>
                        <a:lnTo>
                          <a:pt x="10" y="16"/>
                        </a:lnTo>
                        <a:lnTo>
                          <a:pt x="12" y="14"/>
                        </a:lnTo>
                        <a:lnTo>
                          <a:pt x="14" y="14"/>
                        </a:lnTo>
                        <a:lnTo>
                          <a:pt x="14" y="12"/>
                        </a:lnTo>
                        <a:lnTo>
                          <a:pt x="15" y="10"/>
                        </a:lnTo>
                        <a:lnTo>
                          <a:pt x="15" y="6"/>
                        </a:lnTo>
                        <a:lnTo>
                          <a:pt x="14" y="4"/>
                        </a:lnTo>
                        <a:lnTo>
                          <a:pt x="14" y="2"/>
                        </a:lnTo>
                        <a:lnTo>
                          <a:pt x="12" y="2"/>
                        </a:lnTo>
                        <a:lnTo>
                          <a:pt x="10" y="0"/>
                        </a:lnTo>
                        <a:lnTo>
                          <a:pt x="8" y="0"/>
                        </a:lnTo>
                        <a:close/>
                      </a:path>
                    </a:pathLst>
                  </a:custGeom>
                  <a:solidFill>
                    <a:srgbClr val="008000"/>
                  </a:solidFill>
                  <a:ln w="28575">
                    <a:solidFill>
                      <a:srgbClr val="66FFFF"/>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580" name="Freeform 63"/>
                  <p:cNvSpPr>
                    <a:spLocks/>
                  </p:cNvSpPr>
                  <p:nvPr/>
                </p:nvSpPr>
                <p:spPr bwMode="auto">
                  <a:xfrm>
                    <a:off x="2943" y="2271"/>
                    <a:ext cx="18" cy="17"/>
                  </a:xfrm>
                  <a:custGeom>
                    <a:avLst/>
                    <a:gdLst>
                      <a:gd name="T0" fmla="*/ 24 w 15"/>
                      <a:gd name="T1" fmla="*/ 0 h 15"/>
                      <a:gd name="T2" fmla="*/ 17 w 15"/>
                      <a:gd name="T3" fmla="*/ 0 h 15"/>
                      <a:gd name="T4" fmla="*/ 12 w 15"/>
                      <a:gd name="T5" fmla="*/ 1 h 15"/>
                      <a:gd name="T6" fmla="*/ 2 w 15"/>
                      <a:gd name="T7" fmla="*/ 1 h 15"/>
                      <a:gd name="T8" fmla="*/ 2 w 15"/>
                      <a:gd name="T9" fmla="*/ 3 h 15"/>
                      <a:gd name="T10" fmla="*/ 0 w 15"/>
                      <a:gd name="T11" fmla="*/ 11 h 15"/>
                      <a:gd name="T12" fmla="*/ 0 w 15"/>
                      <a:gd name="T13" fmla="*/ 18 h 15"/>
                      <a:gd name="T14" fmla="*/ 2 w 15"/>
                      <a:gd name="T15" fmla="*/ 23 h 15"/>
                      <a:gd name="T16" fmla="*/ 2 w 15"/>
                      <a:gd name="T17" fmla="*/ 28 h 15"/>
                      <a:gd name="T18" fmla="*/ 12 w 15"/>
                      <a:gd name="T19" fmla="*/ 28 h 15"/>
                      <a:gd name="T20" fmla="*/ 17 w 15"/>
                      <a:gd name="T21" fmla="*/ 32 h 15"/>
                      <a:gd name="T22" fmla="*/ 28 w 15"/>
                      <a:gd name="T23" fmla="*/ 32 h 15"/>
                      <a:gd name="T24" fmla="*/ 34 w 15"/>
                      <a:gd name="T25" fmla="*/ 28 h 15"/>
                      <a:gd name="T26" fmla="*/ 41 w 15"/>
                      <a:gd name="T27" fmla="*/ 28 h 15"/>
                      <a:gd name="T28" fmla="*/ 41 w 15"/>
                      <a:gd name="T29" fmla="*/ 23 h 15"/>
                      <a:gd name="T30" fmla="*/ 44 w 15"/>
                      <a:gd name="T31" fmla="*/ 18 h 15"/>
                      <a:gd name="T32" fmla="*/ 44 w 15"/>
                      <a:gd name="T33" fmla="*/ 11 h 15"/>
                      <a:gd name="T34" fmla="*/ 41 w 15"/>
                      <a:gd name="T35" fmla="*/ 3 h 15"/>
                      <a:gd name="T36" fmla="*/ 41 w 15"/>
                      <a:gd name="T37" fmla="*/ 1 h 15"/>
                      <a:gd name="T38" fmla="*/ 34 w 15"/>
                      <a:gd name="T39" fmla="*/ 1 h 15"/>
                      <a:gd name="T40" fmla="*/ 28 w 15"/>
                      <a:gd name="T41" fmla="*/ 0 h 15"/>
                      <a:gd name="T42" fmla="*/ 24 w 15"/>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15">
                        <a:moveTo>
                          <a:pt x="8" y="0"/>
                        </a:moveTo>
                        <a:lnTo>
                          <a:pt x="6" y="0"/>
                        </a:lnTo>
                        <a:lnTo>
                          <a:pt x="4" y="1"/>
                        </a:lnTo>
                        <a:lnTo>
                          <a:pt x="2" y="1"/>
                        </a:lnTo>
                        <a:lnTo>
                          <a:pt x="2" y="3"/>
                        </a:lnTo>
                        <a:lnTo>
                          <a:pt x="0" y="5"/>
                        </a:lnTo>
                        <a:lnTo>
                          <a:pt x="0" y="9"/>
                        </a:lnTo>
                        <a:lnTo>
                          <a:pt x="2" y="11"/>
                        </a:lnTo>
                        <a:lnTo>
                          <a:pt x="2" y="13"/>
                        </a:lnTo>
                        <a:lnTo>
                          <a:pt x="4" y="13"/>
                        </a:lnTo>
                        <a:lnTo>
                          <a:pt x="6" y="15"/>
                        </a:lnTo>
                        <a:lnTo>
                          <a:pt x="9" y="15"/>
                        </a:lnTo>
                        <a:lnTo>
                          <a:pt x="11" y="13"/>
                        </a:lnTo>
                        <a:lnTo>
                          <a:pt x="13" y="13"/>
                        </a:lnTo>
                        <a:lnTo>
                          <a:pt x="13" y="11"/>
                        </a:lnTo>
                        <a:lnTo>
                          <a:pt x="15" y="9"/>
                        </a:lnTo>
                        <a:lnTo>
                          <a:pt x="15" y="5"/>
                        </a:lnTo>
                        <a:lnTo>
                          <a:pt x="13" y="3"/>
                        </a:lnTo>
                        <a:lnTo>
                          <a:pt x="13" y="1"/>
                        </a:lnTo>
                        <a:lnTo>
                          <a:pt x="11" y="1"/>
                        </a:lnTo>
                        <a:lnTo>
                          <a:pt x="9" y="0"/>
                        </a:lnTo>
                        <a:lnTo>
                          <a:pt x="8" y="0"/>
                        </a:lnTo>
                        <a:close/>
                      </a:path>
                    </a:pathLst>
                  </a:custGeom>
                  <a:solidFill>
                    <a:srgbClr val="008000"/>
                  </a:solidFill>
                  <a:ln w="28575">
                    <a:solidFill>
                      <a:srgbClr val="66FFFF"/>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581" name="Freeform 64"/>
                  <p:cNvSpPr>
                    <a:spLocks/>
                  </p:cNvSpPr>
                  <p:nvPr/>
                </p:nvSpPr>
                <p:spPr bwMode="auto">
                  <a:xfrm>
                    <a:off x="2980" y="2266"/>
                    <a:ext cx="18" cy="17"/>
                  </a:xfrm>
                  <a:custGeom>
                    <a:avLst/>
                    <a:gdLst>
                      <a:gd name="T0" fmla="*/ 20 w 15"/>
                      <a:gd name="T1" fmla="*/ 0 h 15"/>
                      <a:gd name="T2" fmla="*/ 14 w 15"/>
                      <a:gd name="T3" fmla="*/ 0 h 15"/>
                      <a:gd name="T4" fmla="*/ 10 w 15"/>
                      <a:gd name="T5" fmla="*/ 2 h 15"/>
                      <a:gd name="T6" fmla="*/ 2 w 15"/>
                      <a:gd name="T7" fmla="*/ 2 h 15"/>
                      <a:gd name="T8" fmla="*/ 2 w 15"/>
                      <a:gd name="T9" fmla="*/ 10 h 15"/>
                      <a:gd name="T10" fmla="*/ 0 w 15"/>
                      <a:gd name="T11" fmla="*/ 11 h 15"/>
                      <a:gd name="T12" fmla="*/ 0 w 15"/>
                      <a:gd name="T13" fmla="*/ 18 h 15"/>
                      <a:gd name="T14" fmla="*/ 2 w 15"/>
                      <a:gd name="T15" fmla="*/ 23 h 15"/>
                      <a:gd name="T16" fmla="*/ 2 w 15"/>
                      <a:gd name="T17" fmla="*/ 28 h 15"/>
                      <a:gd name="T18" fmla="*/ 10 w 15"/>
                      <a:gd name="T19" fmla="*/ 28 h 15"/>
                      <a:gd name="T20" fmla="*/ 14 w 15"/>
                      <a:gd name="T21" fmla="*/ 32 h 15"/>
                      <a:gd name="T22" fmla="*/ 28 w 15"/>
                      <a:gd name="T23" fmla="*/ 32 h 15"/>
                      <a:gd name="T24" fmla="*/ 34 w 15"/>
                      <a:gd name="T25" fmla="*/ 28 h 15"/>
                      <a:gd name="T26" fmla="*/ 41 w 15"/>
                      <a:gd name="T27" fmla="*/ 28 h 15"/>
                      <a:gd name="T28" fmla="*/ 41 w 15"/>
                      <a:gd name="T29" fmla="*/ 23 h 15"/>
                      <a:gd name="T30" fmla="*/ 44 w 15"/>
                      <a:gd name="T31" fmla="*/ 18 h 15"/>
                      <a:gd name="T32" fmla="*/ 44 w 15"/>
                      <a:gd name="T33" fmla="*/ 11 h 15"/>
                      <a:gd name="T34" fmla="*/ 41 w 15"/>
                      <a:gd name="T35" fmla="*/ 10 h 15"/>
                      <a:gd name="T36" fmla="*/ 41 w 15"/>
                      <a:gd name="T37" fmla="*/ 2 h 15"/>
                      <a:gd name="T38" fmla="*/ 34 w 15"/>
                      <a:gd name="T39" fmla="*/ 2 h 15"/>
                      <a:gd name="T40" fmla="*/ 28 w 15"/>
                      <a:gd name="T41" fmla="*/ 0 h 15"/>
                      <a:gd name="T42" fmla="*/ 20 w 15"/>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15">
                        <a:moveTo>
                          <a:pt x="7" y="0"/>
                        </a:moveTo>
                        <a:lnTo>
                          <a:pt x="5" y="0"/>
                        </a:lnTo>
                        <a:lnTo>
                          <a:pt x="3" y="2"/>
                        </a:lnTo>
                        <a:lnTo>
                          <a:pt x="2" y="2"/>
                        </a:lnTo>
                        <a:lnTo>
                          <a:pt x="2" y="4"/>
                        </a:lnTo>
                        <a:lnTo>
                          <a:pt x="0" y="5"/>
                        </a:lnTo>
                        <a:lnTo>
                          <a:pt x="0" y="9"/>
                        </a:lnTo>
                        <a:lnTo>
                          <a:pt x="2" y="11"/>
                        </a:lnTo>
                        <a:lnTo>
                          <a:pt x="2" y="13"/>
                        </a:lnTo>
                        <a:lnTo>
                          <a:pt x="3" y="13"/>
                        </a:lnTo>
                        <a:lnTo>
                          <a:pt x="5" y="15"/>
                        </a:lnTo>
                        <a:lnTo>
                          <a:pt x="9" y="15"/>
                        </a:lnTo>
                        <a:lnTo>
                          <a:pt x="11" y="13"/>
                        </a:lnTo>
                        <a:lnTo>
                          <a:pt x="13" y="13"/>
                        </a:lnTo>
                        <a:lnTo>
                          <a:pt x="13" y="11"/>
                        </a:lnTo>
                        <a:lnTo>
                          <a:pt x="15" y="9"/>
                        </a:lnTo>
                        <a:lnTo>
                          <a:pt x="15" y="5"/>
                        </a:lnTo>
                        <a:lnTo>
                          <a:pt x="13" y="4"/>
                        </a:lnTo>
                        <a:lnTo>
                          <a:pt x="13" y="2"/>
                        </a:lnTo>
                        <a:lnTo>
                          <a:pt x="11" y="2"/>
                        </a:lnTo>
                        <a:lnTo>
                          <a:pt x="9" y="0"/>
                        </a:lnTo>
                        <a:lnTo>
                          <a:pt x="7" y="0"/>
                        </a:lnTo>
                        <a:close/>
                      </a:path>
                    </a:pathLst>
                  </a:custGeom>
                  <a:solidFill>
                    <a:srgbClr val="008000"/>
                  </a:solidFill>
                  <a:ln w="28575">
                    <a:solidFill>
                      <a:srgbClr val="66FFFF"/>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582" name="Freeform 65"/>
                  <p:cNvSpPr>
                    <a:spLocks/>
                  </p:cNvSpPr>
                  <p:nvPr/>
                </p:nvSpPr>
                <p:spPr bwMode="auto">
                  <a:xfrm>
                    <a:off x="3016" y="2257"/>
                    <a:ext cx="19" cy="17"/>
                  </a:xfrm>
                  <a:custGeom>
                    <a:avLst/>
                    <a:gdLst>
                      <a:gd name="T0" fmla="*/ 24 w 16"/>
                      <a:gd name="T1" fmla="*/ 0 h 15"/>
                      <a:gd name="T2" fmla="*/ 17 w 16"/>
                      <a:gd name="T3" fmla="*/ 0 h 15"/>
                      <a:gd name="T4" fmla="*/ 12 w 16"/>
                      <a:gd name="T5" fmla="*/ 2 h 15"/>
                      <a:gd name="T6" fmla="*/ 2 w 16"/>
                      <a:gd name="T7" fmla="*/ 2 h 15"/>
                      <a:gd name="T8" fmla="*/ 2 w 16"/>
                      <a:gd name="T9" fmla="*/ 10 h 15"/>
                      <a:gd name="T10" fmla="*/ 0 w 16"/>
                      <a:gd name="T11" fmla="*/ 12 h 15"/>
                      <a:gd name="T12" fmla="*/ 0 w 16"/>
                      <a:gd name="T13" fmla="*/ 20 h 15"/>
                      <a:gd name="T14" fmla="*/ 2 w 16"/>
                      <a:gd name="T15" fmla="*/ 26 h 15"/>
                      <a:gd name="T16" fmla="*/ 2 w 16"/>
                      <a:gd name="T17" fmla="*/ 28 h 15"/>
                      <a:gd name="T18" fmla="*/ 12 w 16"/>
                      <a:gd name="T19" fmla="*/ 28 h 15"/>
                      <a:gd name="T20" fmla="*/ 17 w 16"/>
                      <a:gd name="T21" fmla="*/ 32 h 15"/>
                      <a:gd name="T22" fmla="*/ 29 w 16"/>
                      <a:gd name="T23" fmla="*/ 32 h 15"/>
                      <a:gd name="T24" fmla="*/ 34 w 16"/>
                      <a:gd name="T25" fmla="*/ 28 h 15"/>
                      <a:gd name="T26" fmla="*/ 40 w 16"/>
                      <a:gd name="T27" fmla="*/ 28 h 15"/>
                      <a:gd name="T28" fmla="*/ 40 w 16"/>
                      <a:gd name="T29" fmla="*/ 26 h 15"/>
                      <a:gd name="T30" fmla="*/ 45 w 16"/>
                      <a:gd name="T31" fmla="*/ 20 h 15"/>
                      <a:gd name="T32" fmla="*/ 45 w 16"/>
                      <a:gd name="T33" fmla="*/ 12 h 15"/>
                      <a:gd name="T34" fmla="*/ 40 w 16"/>
                      <a:gd name="T35" fmla="*/ 10 h 15"/>
                      <a:gd name="T36" fmla="*/ 40 w 16"/>
                      <a:gd name="T37" fmla="*/ 2 h 15"/>
                      <a:gd name="T38" fmla="*/ 34 w 16"/>
                      <a:gd name="T39" fmla="*/ 2 h 15"/>
                      <a:gd name="T40" fmla="*/ 29 w 16"/>
                      <a:gd name="T41" fmla="*/ 0 h 15"/>
                      <a:gd name="T42" fmla="*/ 24 w 16"/>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15">
                        <a:moveTo>
                          <a:pt x="8" y="0"/>
                        </a:moveTo>
                        <a:lnTo>
                          <a:pt x="6" y="0"/>
                        </a:lnTo>
                        <a:lnTo>
                          <a:pt x="4" y="2"/>
                        </a:lnTo>
                        <a:lnTo>
                          <a:pt x="2" y="2"/>
                        </a:lnTo>
                        <a:lnTo>
                          <a:pt x="2" y="4"/>
                        </a:lnTo>
                        <a:lnTo>
                          <a:pt x="0" y="6"/>
                        </a:lnTo>
                        <a:lnTo>
                          <a:pt x="0" y="10"/>
                        </a:lnTo>
                        <a:lnTo>
                          <a:pt x="2" y="12"/>
                        </a:lnTo>
                        <a:lnTo>
                          <a:pt x="2" y="13"/>
                        </a:lnTo>
                        <a:lnTo>
                          <a:pt x="4" y="13"/>
                        </a:lnTo>
                        <a:lnTo>
                          <a:pt x="6" y="15"/>
                        </a:lnTo>
                        <a:lnTo>
                          <a:pt x="10" y="15"/>
                        </a:lnTo>
                        <a:lnTo>
                          <a:pt x="12" y="13"/>
                        </a:lnTo>
                        <a:lnTo>
                          <a:pt x="14" y="13"/>
                        </a:lnTo>
                        <a:lnTo>
                          <a:pt x="14" y="12"/>
                        </a:lnTo>
                        <a:lnTo>
                          <a:pt x="16" y="10"/>
                        </a:lnTo>
                        <a:lnTo>
                          <a:pt x="16" y="6"/>
                        </a:lnTo>
                        <a:lnTo>
                          <a:pt x="14" y="4"/>
                        </a:lnTo>
                        <a:lnTo>
                          <a:pt x="14" y="2"/>
                        </a:lnTo>
                        <a:lnTo>
                          <a:pt x="12" y="2"/>
                        </a:lnTo>
                        <a:lnTo>
                          <a:pt x="10" y="0"/>
                        </a:lnTo>
                        <a:lnTo>
                          <a:pt x="8" y="0"/>
                        </a:lnTo>
                        <a:close/>
                      </a:path>
                    </a:pathLst>
                  </a:custGeom>
                  <a:solidFill>
                    <a:srgbClr val="008000"/>
                  </a:solidFill>
                  <a:ln w="28575">
                    <a:solidFill>
                      <a:srgbClr val="66FFFF"/>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583" name="Freeform 66"/>
                  <p:cNvSpPr>
                    <a:spLocks/>
                  </p:cNvSpPr>
                  <p:nvPr/>
                </p:nvSpPr>
                <p:spPr bwMode="auto">
                  <a:xfrm>
                    <a:off x="3053" y="2254"/>
                    <a:ext cx="18" cy="18"/>
                  </a:xfrm>
                  <a:custGeom>
                    <a:avLst/>
                    <a:gdLst>
                      <a:gd name="T0" fmla="*/ 24 w 15"/>
                      <a:gd name="T1" fmla="*/ 0 h 15"/>
                      <a:gd name="T2" fmla="*/ 17 w 15"/>
                      <a:gd name="T3" fmla="*/ 0 h 15"/>
                      <a:gd name="T4" fmla="*/ 12 w 15"/>
                      <a:gd name="T5" fmla="*/ 2 h 15"/>
                      <a:gd name="T6" fmla="*/ 2 w 15"/>
                      <a:gd name="T7" fmla="*/ 2 h 15"/>
                      <a:gd name="T8" fmla="*/ 2 w 15"/>
                      <a:gd name="T9" fmla="*/ 12 h 15"/>
                      <a:gd name="T10" fmla="*/ 0 w 15"/>
                      <a:gd name="T11" fmla="*/ 17 h 15"/>
                      <a:gd name="T12" fmla="*/ 0 w 15"/>
                      <a:gd name="T13" fmla="*/ 29 h 15"/>
                      <a:gd name="T14" fmla="*/ 2 w 15"/>
                      <a:gd name="T15" fmla="*/ 35 h 15"/>
                      <a:gd name="T16" fmla="*/ 2 w 15"/>
                      <a:gd name="T17" fmla="*/ 42 h 15"/>
                      <a:gd name="T18" fmla="*/ 12 w 15"/>
                      <a:gd name="T19" fmla="*/ 42 h 15"/>
                      <a:gd name="T20" fmla="*/ 17 w 15"/>
                      <a:gd name="T21" fmla="*/ 44 h 15"/>
                      <a:gd name="T22" fmla="*/ 29 w 15"/>
                      <a:gd name="T23" fmla="*/ 44 h 15"/>
                      <a:gd name="T24" fmla="*/ 35 w 15"/>
                      <a:gd name="T25" fmla="*/ 42 h 15"/>
                      <a:gd name="T26" fmla="*/ 41 w 15"/>
                      <a:gd name="T27" fmla="*/ 42 h 15"/>
                      <a:gd name="T28" fmla="*/ 41 w 15"/>
                      <a:gd name="T29" fmla="*/ 35 h 15"/>
                      <a:gd name="T30" fmla="*/ 44 w 15"/>
                      <a:gd name="T31" fmla="*/ 29 h 15"/>
                      <a:gd name="T32" fmla="*/ 44 w 15"/>
                      <a:gd name="T33" fmla="*/ 17 h 15"/>
                      <a:gd name="T34" fmla="*/ 41 w 15"/>
                      <a:gd name="T35" fmla="*/ 12 h 15"/>
                      <a:gd name="T36" fmla="*/ 41 w 15"/>
                      <a:gd name="T37" fmla="*/ 2 h 15"/>
                      <a:gd name="T38" fmla="*/ 35 w 15"/>
                      <a:gd name="T39" fmla="*/ 2 h 15"/>
                      <a:gd name="T40" fmla="*/ 29 w 15"/>
                      <a:gd name="T41" fmla="*/ 0 h 15"/>
                      <a:gd name="T42" fmla="*/ 24 w 15"/>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15">
                        <a:moveTo>
                          <a:pt x="8" y="0"/>
                        </a:moveTo>
                        <a:lnTo>
                          <a:pt x="6" y="0"/>
                        </a:lnTo>
                        <a:lnTo>
                          <a:pt x="4" y="2"/>
                        </a:lnTo>
                        <a:lnTo>
                          <a:pt x="2" y="2"/>
                        </a:lnTo>
                        <a:lnTo>
                          <a:pt x="2" y="4"/>
                        </a:lnTo>
                        <a:lnTo>
                          <a:pt x="0" y="6"/>
                        </a:lnTo>
                        <a:lnTo>
                          <a:pt x="0" y="10"/>
                        </a:lnTo>
                        <a:lnTo>
                          <a:pt x="2" y="12"/>
                        </a:lnTo>
                        <a:lnTo>
                          <a:pt x="2" y="14"/>
                        </a:lnTo>
                        <a:lnTo>
                          <a:pt x="4" y="14"/>
                        </a:lnTo>
                        <a:lnTo>
                          <a:pt x="6" y="15"/>
                        </a:lnTo>
                        <a:lnTo>
                          <a:pt x="10" y="15"/>
                        </a:lnTo>
                        <a:lnTo>
                          <a:pt x="12" y="14"/>
                        </a:lnTo>
                        <a:lnTo>
                          <a:pt x="13" y="14"/>
                        </a:lnTo>
                        <a:lnTo>
                          <a:pt x="13" y="12"/>
                        </a:lnTo>
                        <a:lnTo>
                          <a:pt x="15" y="10"/>
                        </a:lnTo>
                        <a:lnTo>
                          <a:pt x="15" y="6"/>
                        </a:lnTo>
                        <a:lnTo>
                          <a:pt x="13" y="4"/>
                        </a:lnTo>
                        <a:lnTo>
                          <a:pt x="13" y="2"/>
                        </a:lnTo>
                        <a:lnTo>
                          <a:pt x="12" y="2"/>
                        </a:lnTo>
                        <a:lnTo>
                          <a:pt x="10" y="0"/>
                        </a:lnTo>
                        <a:lnTo>
                          <a:pt x="8" y="0"/>
                        </a:lnTo>
                        <a:close/>
                      </a:path>
                    </a:pathLst>
                  </a:custGeom>
                  <a:solidFill>
                    <a:srgbClr val="008000"/>
                  </a:solidFill>
                  <a:ln w="28575">
                    <a:solidFill>
                      <a:srgbClr val="66FFFF"/>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584" name="Freeform 67"/>
                  <p:cNvSpPr>
                    <a:spLocks/>
                  </p:cNvSpPr>
                  <p:nvPr/>
                </p:nvSpPr>
                <p:spPr bwMode="auto">
                  <a:xfrm>
                    <a:off x="3090" y="2250"/>
                    <a:ext cx="18" cy="18"/>
                  </a:xfrm>
                  <a:custGeom>
                    <a:avLst/>
                    <a:gdLst>
                      <a:gd name="T0" fmla="*/ 20 w 15"/>
                      <a:gd name="T1" fmla="*/ 0 h 16"/>
                      <a:gd name="T2" fmla="*/ 17 w 15"/>
                      <a:gd name="T3" fmla="*/ 0 h 16"/>
                      <a:gd name="T4" fmla="*/ 12 w 15"/>
                      <a:gd name="T5" fmla="*/ 2 h 16"/>
                      <a:gd name="T6" fmla="*/ 2 w 15"/>
                      <a:gd name="T7" fmla="*/ 2 h 16"/>
                      <a:gd name="T8" fmla="*/ 2 w 15"/>
                      <a:gd name="T9" fmla="*/ 10 h 16"/>
                      <a:gd name="T10" fmla="*/ 0 w 15"/>
                      <a:gd name="T11" fmla="*/ 12 h 16"/>
                      <a:gd name="T12" fmla="*/ 0 w 15"/>
                      <a:gd name="T13" fmla="*/ 20 h 16"/>
                      <a:gd name="T14" fmla="*/ 2 w 15"/>
                      <a:gd name="T15" fmla="*/ 26 h 16"/>
                      <a:gd name="T16" fmla="*/ 2 w 15"/>
                      <a:gd name="T17" fmla="*/ 29 h 16"/>
                      <a:gd name="T18" fmla="*/ 12 w 15"/>
                      <a:gd name="T19" fmla="*/ 29 h 16"/>
                      <a:gd name="T20" fmla="*/ 17 w 15"/>
                      <a:gd name="T21" fmla="*/ 33 h 16"/>
                      <a:gd name="T22" fmla="*/ 28 w 15"/>
                      <a:gd name="T23" fmla="*/ 33 h 16"/>
                      <a:gd name="T24" fmla="*/ 34 w 15"/>
                      <a:gd name="T25" fmla="*/ 29 h 16"/>
                      <a:gd name="T26" fmla="*/ 41 w 15"/>
                      <a:gd name="T27" fmla="*/ 29 h 16"/>
                      <a:gd name="T28" fmla="*/ 41 w 15"/>
                      <a:gd name="T29" fmla="*/ 26 h 16"/>
                      <a:gd name="T30" fmla="*/ 44 w 15"/>
                      <a:gd name="T31" fmla="*/ 20 h 16"/>
                      <a:gd name="T32" fmla="*/ 44 w 15"/>
                      <a:gd name="T33" fmla="*/ 12 h 16"/>
                      <a:gd name="T34" fmla="*/ 41 w 15"/>
                      <a:gd name="T35" fmla="*/ 10 h 16"/>
                      <a:gd name="T36" fmla="*/ 41 w 15"/>
                      <a:gd name="T37" fmla="*/ 2 h 16"/>
                      <a:gd name="T38" fmla="*/ 34 w 15"/>
                      <a:gd name="T39" fmla="*/ 2 h 16"/>
                      <a:gd name="T40" fmla="*/ 28 w 15"/>
                      <a:gd name="T41" fmla="*/ 0 h 16"/>
                      <a:gd name="T42" fmla="*/ 20 w 15"/>
                      <a:gd name="T43" fmla="*/ 0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16">
                        <a:moveTo>
                          <a:pt x="7" y="0"/>
                        </a:moveTo>
                        <a:lnTo>
                          <a:pt x="6" y="0"/>
                        </a:lnTo>
                        <a:lnTo>
                          <a:pt x="4" y="2"/>
                        </a:lnTo>
                        <a:lnTo>
                          <a:pt x="2" y="2"/>
                        </a:lnTo>
                        <a:lnTo>
                          <a:pt x="2" y="4"/>
                        </a:lnTo>
                        <a:lnTo>
                          <a:pt x="0" y="6"/>
                        </a:lnTo>
                        <a:lnTo>
                          <a:pt x="0" y="10"/>
                        </a:lnTo>
                        <a:lnTo>
                          <a:pt x="2" y="12"/>
                        </a:lnTo>
                        <a:lnTo>
                          <a:pt x="2" y="14"/>
                        </a:lnTo>
                        <a:lnTo>
                          <a:pt x="4" y="14"/>
                        </a:lnTo>
                        <a:lnTo>
                          <a:pt x="6" y="16"/>
                        </a:lnTo>
                        <a:lnTo>
                          <a:pt x="9" y="16"/>
                        </a:lnTo>
                        <a:lnTo>
                          <a:pt x="11" y="14"/>
                        </a:lnTo>
                        <a:lnTo>
                          <a:pt x="13" y="14"/>
                        </a:lnTo>
                        <a:lnTo>
                          <a:pt x="13" y="12"/>
                        </a:lnTo>
                        <a:lnTo>
                          <a:pt x="15" y="10"/>
                        </a:lnTo>
                        <a:lnTo>
                          <a:pt x="15" y="6"/>
                        </a:lnTo>
                        <a:lnTo>
                          <a:pt x="13" y="4"/>
                        </a:lnTo>
                        <a:lnTo>
                          <a:pt x="13" y="2"/>
                        </a:lnTo>
                        <a:lnTo>
                          <a:pt x="11" y="2"/>
                        </a:lnTo>
                        <a:lnTo>
                          <a:pt x="9" y="0"/>
                        </a:lnTo>
                        <a:lnTo>
                          <a:pt x="7" y="0"/>
                        </a:lnTo>
                        <a:close/>
                      </a:path>
                    </a:pathLst>
                  </a:custGeom>
                  <a:solidFill>
                    <a:srgbClr val="008000"/>
                  </a:solidFill>
                  <a:ln w="28575">
                    <a:solidFill>
                      <a:srgbClr val="66FFFF"/>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585" name="Freeform 68"/>
                  <p:cNvSpPr>
                    <a:spLocks/>
                  </p:cNvSpPr>
                  <p:nvPr/>
                </p:nvSpPr>
                <p:spPr bwMode="auto">
                  <a:xfrm>
                    <a:off x="3127" y="2247"/>
                    <a:ext cx="18" cy="19"/>
                  </a:xfrm>
                  <a:custGeom>
                    <a:avLst/>
                    <a:gdLst>
                      <a:gd name="T0" fmla="*/ 20 w 15"/>
                      <a:gd name="T1" fmla="*/ 0 h 16"/>
                      <a:gd name="T2" fmla="*/ 14 w 15"/>
                      <a:gd name="T3" fmla="*/ 0 h 16"/>
                      <a:gd name="T4" fmla="*/ 10 w 15"/>
                      <a:gd name="T5" fmla="*/ 2 h 16"/>
                      <a:gd name="T6" fmla="*/ 1 w 15"/>
                      <a:gd name="T7" fmla="*/ 2 h 16"/>
                      <a:gd name="T8" fmla="*/ 1 w 15"/>
                      <a:gd name="T9" fmla="*/ 12 h 16"/>
                      <a:gd name="T10" fmla="*/ 0 w 15"/>
                      <a:gd name="T11" fmla="*/ 17 h 16"/>
                      <a:gd name="T12" fmla="*/ 0 w 15"/>
                      <a:gd name="T13" fmla="*/ 29 h 16"/>
                      <a:gd name="T14" fmla="*/ 1 w 15"/>
                      <a:gd name="T15" fmla="*/ 34 h 16"/>
                      <a:gd name="T16" fmla="*/ 1 w 15"/>
                      <a:gd name="T17" fmla="*/ 40 h 16"/>
                      <a:gd name="T18" fmla="*/ 10 w 15"/>
                      <a:gd name="T19" fmla="*/ 40 h 16"/>
                      <a:gd name="T20" fmla="*/ 14 w 15"/>
                      <a:gd name="T21" fmla="*/ 45 h 16"/>
                      <a:gd name="T22" fmla="*/ 28 w 15"/>
                      <a:gd name="T23" fmla="*/ 45 h 16"/>
                      <a:gd name="T24" fmla="*/ 34 w 15"/>
                      <a:gd name="T25" fmla="*/ 40 h 16"/>
                      <a:gd name="T26" fmla="*/ 41 w 15"/>
                      <a:gd name="T27" fmla="*/ 40 h 16"/>
                      <a:gd name="T28" fmla="*/ 41 w 15"/>
                      <a:gd name="T29" fmla="*/ 34 h 16"/>
                      <a:gd name="T30" fmla="*/ 44 w 15"/>
                      <a:gd name="T31" fmla="*/ 29 h 16"/>
                      <a:gd name="T32" fmla="*/ 44 w 15"/>
                      <a:gd name="T33" fmla="*/ 17 h 16"/>
                      <a:gd name="T34" fmla="*/ 41 w 15"/>
                      <a:gd name="T35" fmla="*/ 12 h 16"/>
                      <a:gd name="T36" fmla="*/ 41 w 15"/>
                      <a:gd name="T37" fmla="*/ 2 h 16"/>
                      <a:gd name="T38" fmla="*/ 34 w 15"/>
                      <a:gd name="T39" fmla="*/ 2 h 16"/>
                      <a:gd name="T40" fmla="*/ 28 w 15"/>
                      <a:gd name="T41" fmla="*/ 0 h 16"/>
                      <a:gd name="T42" fmla="*/ 20 w 15"/>
                      <a:gd name="T43" fmla="*/ 0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16">
                        <a:moveTo>
                          <a:pt x="7" y="0"/>
                        </a:moveTo>
                        <a:lnTo>
                          <a:pt x="5" y="0"/>
                        </a:lnTo>
                        <a:lnTo>
                          <a:pt x="3" y="2"/>
                        </a:lnTo>
                        <a:lnTo>
                          <a:pt x="1" y="2"/>
                        </a:lnTo>
                        <a:lnTo>
                          <a:pt x="1" y="4"/>
                        </a:lnTo>
                        <a:lnTo>
                          <a:pt x="0" y="6"/>
                        </a:lnTo>
                        <a:lnTo>
                          <a:pt x="0" y="10"/>
                        </a:lnTo>
                        <a:lnTo>
                          <a:pt x="1" y="12"/>
                        </a:lnTo>
                        <a:lnTo>
                          <a:pt x="1" y="14"/>
                        </a:lnTo>
                        <a:lnTo>
                          <a:pt x="3" y="14"/>
                        </a:lnTo>
                        <a:lnTo>
                          <a:pt x="5" y="16"/>
                        </a:lnTo>
                        <a:lnTo>
                          <a:pt x="9" y="16"/>
                        </a:lnTo>
                        <a:lnTo>
                          <a:pt x="11" y="14"/>
                        </a:lnTo>
                        <a:lnTo>
                          <a:pt x="13" y="14"/>
                        </a:lnTo>
                        <a:lnTo>
                          <a:pt x="13" y="12"/>
                        </a:lnTo>
                        <a:lnTo>
                          <a:pt x="15" y="10"/>
                        </a:lnTo>
                        <a:lnTo>
                          <a:pt x="15" y="6"/>
                        </a:lnTo>
                        <a:lnTo>
                          <a:pt x="13" y="4"/>
                        </a:lnTo>
                        <a:lnTo>
                          <a:pt x="13" y="2"/>
                        </a:lnTo>
                        <a:lnTo>
                          <a:pt x="11" y="2"/>
                        </a:lnTo>
                        <a:lnTo>
                          <a:pt x="9" y="0"/>
                        </a:lnTo>
                        <a:lnTo>
                          <a:pt x="7" y="0"/>
                        </a:lnTo>
                        <a:close/>
                      </a:path>
                    </a:pathLst>
                  </a:custGeom>
                  <a:solidFill>
                    <a:srgbClr val="008000"/>
                  </a:solidFill>
                  <a:ln w="28575">
                    <a:solidFill>
                      <a:srgbClr val="66FFFF"/>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586" name="Freeform 69"/>
                  <p:cNvSpPr>
                    <a:spLocks/>
                  </p:cNvSpPr>
                  <p:nvPr/>
                </p:nvSpPr>
                <p:spPr bwMode="auto">
                  <a:xfrm>
                    <a:off x="3163" y="2247"/>
                    <a:ext cx="19" cy="19"/>
                  </a:xfrm>
                  <a:custGeom>
                    <a:avLst/>
                    <a:gdLst>
                      <a:gd name="T0" fmla="*/ 24 w 16"/>
                      <a:gd name="T1" fmla="*/ 0 h 16"/>
                      <a:gd name="T2" fmla="*/ 17 w 16"/>
                      <a:gd name="T3" fmla="*/ 0 h 16"/>
                      <a:gd name="T4" fmla="*/ 12 w 16"/>
                      <a:gd name="T5" fmla="*/ 2 h 16"/>
                      <a:gd name="T6" fmla="*/ 2 w 16"/>
                      <a:gd name="T7" fmla="*/ 2 h 16"/>
                      <a:gd name="T8" fmla="*/ 2 w 16"/>
                      <a:gd name="T9" fmla="*/ 12 h 16"/>
                      <a:gd name="T10" fmla="*/ 0 w 16"/>
                      <a:gd name="T11" fmla="*/ 17 h 16"/>
                      <a:gd name="T12" fmla="*/ 0 w 16"/>
                      <a:gd name="T13" fmla="*/ 29 h 16"/>
                      <a:gd name="T14" fmla="*/ 2 w 16"/>
                      <a:gd name="T15" fmla="*/ 34 h 16"/>
                      <a:gd name="T16" fmla="*/ 2 w 16"/>
                      <a:gd name="T17" fmla="*/ 40 h 16"/>
                      <a:gd name="T18" fmla="*/ 12 w 16"/>
                      <a:gd name="T19" fmla="*/ 40 h 16"/>
                      <a:gd name="T20" fmla="*/ 17 w 16"/>
                      <a:gd name="T21" fmla="*/ 45 h 16"/>
                      <a:gd name="T22" fmla="*/ 29 w 16"/>
                      <a:gd name="T23" fmla="*/ 45 h 16"/>
                      <a:gd name="T24" fmla="*/ 34 w 16"/>
                      <a:gd name="T25" fmla="*/ 40 h 16"/>
                      <a:gd name="T26" fmla="*/ 40 w 16"/>
                      <a:gd name="T27" fmla="*/ 40 h 16"/>
                      <a:gd name="T28" fmla="*/ 40 w 16"/>
                      <a:gd name="T29" fmla="*/ 34 h 16"/>
                      <a:gd name="T30" fmla="*/ 45 w 16"/>
                      <a:gd name="T31" fmla="*/ 29 h 16"/>
                      <a:gd name="T32" fmla="*/ 45 w 16"/>
                      <a:gd name="T33" fmla="*/ 17 h 16"/>
                      <a:gd name="T34" fmla="*/ 40 w 16"/>
                      <a:gd name="T35" fmla="*/ 12 h 16"/>
                      <a:gd name="T36" fmla="*/ 40 w 16"/>
                      <a:gd name="T37" fmla="*/ 2 h 16"/>
                      <a:gd name="T38" fmla="*/ 34 w 16"/>
                      <a:gd name="T39" fmla="*/ 2 h 16"/>
                      <a:gd name="T40" fmla="*/ 29 w 16"/>
                      <a:gd name="T41" fmla="*/ 0 h 16"/>
                      <a:gd name="T42" fmla="*/ 24 w 16"/>
                      <a:gd name="T43" fmla="*/ 0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16">
                        <a:moveTo>
                          <a:pt x="8" y="0"/>
                        </a:moveTo>
                        <a:lnTo>
                          <a:pt x="6" y="0"/>
                        </a:lnTo>
                        <a:lnTo>
                          <a:pt x="4" y="2"/>
                        </a:lnTo>
                        <a:lnTo>
                          <a:pt x="2" y="2"/>
                        </a:lnTo>
                        <a:lnTo>
                          <a:pt x="2" y="4"/>
                        </a:lnTo>
                        <a:lnTo>
                          <a:pt x="0" y="6"/>
                        </a:lnTo>
                        <a:lnTo>
                          <a:pt x="0" y="10"/>
                        </a:lnTo>
                        <a:lnTo>
                          <a:pt x="2" y="12"/>
                        </a:lnTo>
                        <a:lnTo>
                          <a:pt x="2" y="14"/>
                        </a:lnTo>
                        <a:lnTo>
                          <a:pt x="4" y="14"/>
                        </a:lnTo>
                        <a:lnTo>
                          <a:pt x="6" y="16"/>
                        </a:lnTo>
                        <a:lnTo>
                          <a:pt x="10" y="16"/>
                        </a:lnTo>
                        <a:lnTo>
                          <a:pt x="12" y="14"/>
                        </a:lnTo>
                        <a:lnTo>
                          <a:pt x="14" y="14"/>
                        </a:lnTo>
                        <a:lnTo>
                          <a:pt x="14" y="12"/>
                        </a:lnTo>
                        <a:lnTo>
                          <a:pt x="16" y="10"/>
                        </a:lnTo>
                        <a:lnTo>
                          <a:pt x="16" y="6"/>
                        </a:lnTo>
                        <a:lnTo>
                          <a:pt x="14" y="4"/>
                        </a:lnTo>
                        <a:lnTo>
                          <a:pt x="14" y="2"/>
                        </a:lnTo>
                        <a:lnTo>
                          <a:pt x="12" y="2"/>
                        </a:lnTo>
                        <a:lnTo>
                          <a:pt x="10" y="0"/>
                        </a:lnTo>
                        <a:lnTo>
                          <a:pt x="8" y="0"/>
                        </a:lnTo>
                        <a:close/>
                      </a:path>
                    </a:pathLst>
                  </a:custGeom>
                  <a:solidFill>
                    <a:srgbClr val="008000"/>
                  </a:solidFill>
                  <a:ln w="28575">
                    <a:solidFill>
                      <a:srgbClr val="66FFFF"/>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587" name="Freeform 70"/>
                  <p:cNvSpPr>
                    <a:spLocks/>
                  </p:cNvSpPr>
                  <p:nvPr/>
                </p:nvSpPr>
                <p:spPr bwMode="auto">
                  <a:xfrm>
                    <a:off x="3200" y="2250"/>
                    <a:ext cx="18" cy="18"/>
                  </a:xfrm>
                  <a:custGeom>
                    <a:avLst/>
                    <a:gdLst>
                      <a:gd name="T0" fmla="*/ 24 w 15"/>
                      <a:gd name="T1" fmla="*/ 0 h 16"/>
                      <a:gd name="T2" fmla="*/ 17 w 15"/>
                      <a:gd name="T3" fmla="*/ 0 h 16"/>
                      <a:gd name="T4" fmla="*/ 12 w 15"/>
                      <a:gd name="T5" fmla="*/ 2 h 16"/>
                      <a:gd name="T6" fmla="*/ 2 w 15"/>
                      <a:gd name="T7" fmla="*/ 2 h 16"/>
                      <a:gd name="T8" fmla="*/ 2 w 15"/>
                      <a:gd name="T9" fmla="*/ 10 h 16"/>
                      <a:gd name="T10" fmla="*/ 0 w 15"/>
                      <a:gd name="T11" fmla="*/ 12 h 16"/>
                      <a:gd name="T12" fmla="*/ 0 w 15"/>
                      <a:gd name="T13" fmla="*/ 20 h 16"/>
                      <a:gd name="T14" fmla="*/ 2 w 15"/>
                      <a:gd name="T15" fmla="*/ 26 h 16"/>
                      <a:gd name="T16" fmla="*/ 2 w 15"/>
                      <a:gd name="T17" fmla="*/ 29 h 16"/>
                      <a:gd name="T18" fmla="*/ 12 w 15"/>
                      <a:gd name="T19" fmla="*/ 29 h 16"/>
                      <a:gd name="T20" fmla="*/ 17 w 15"/>
                      <a:gd name="T21" fmla="*/ 33 h 16"/>
                      <a:gd name="T22" fmla="*/ 29 w 15"/>
                      <a:gd name="T23" fmla="*/ 33 h 16"/>
                      <a:gd name="T24" fmla="*/ 34 w 15"/>
                      <a:gd name="T25" fmla="*/ 29 h 16"/>
                      <a:gd name="T26" fmla="*/ 41 w 15"/>
                      <a:gd name="T27" fmla="*/ 29 h 16"/>
                      <a:gd name="T28" fmla="*/ 41 w 15"/>
                      <a:gd name="T29" fmla="*/ 26 h 16"/>
                      <a:gd name="T30" fmla="*/ 44 w 15"/>
                      <a:gd name="T31" fmla="*/ 20 h 16"/>
                      <a:gd name="T32" fmla="*/ 44 w 15"/>
                      <a:gd name="T33" fmla="*/ 12 h 16"/>
                      <a:gd name="T34" fmla="*/ 41 w 15"/>
                      <a:gd name="T35" fmla="*/ 10 h 16"/>
                      <a:gd name="T36" fmla="*/ 41 w 15"/>
                      <a:gd name="T37" fmla="*/ 2 h 16"/>
                      <a:gd name="T38" fmla="*/ 34 w 15"/>
                      <a:gd name="T39" fmla="*/ 2 h 16"/>
                      <a:gd name="T40" fmla="*/ 29 w 15"/>
                      <a:gd name="T41" fmla="*/ 0 h 16"/>
                      <a:gd name="T42" fmla="*/ 24 w 15"/>
                      <a:gd name="T43" fmla="*/ 0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16">
                        <a:moveTo>
                          <a:pt x="8" y="0"/>
                        </a:moveTo>
                        <a:lnTo>
                          <a:pt x="6" y="0"/>
                        </a:lnTo>
                        <a:lnTo>
                          <a:pt x="4" y="2"/>
                        </a:lnTo>
                        <a:lnTo>
                          <a:pt x="2" y="2"/>
                        </a:lnTo>
                        <a:lnTo>
                          <a:pt x="2" y="4"/>
                        </a:lnTo>
                        <a:lnTo>
                          <a:pt x="0" y="6"/>
                        </a:lnTo>
                        <a:lnTo>
                          <a:pt x="0" y="10"/>
                        </a:lnTo>
                        <a:lnTo>
                          <a:pt x="2" y="12"/>
                        </a:lnTo>
                        <a:lnTo>
                          <a:pt x="2" y="14"/>
                        </a:lnTo>
                        <a:lnTo>
                          <a:pt x="4" y="14"/>
                        </a:lnTo>
                        <a:lnTo>
                          <a:pt x="6" y="16"/>
                        </a:lnTo>
                        <a:lnTo>
                          <a:pt x="10" y="16"/>
                        </a:lnTo>
                        <a:lnTo>
                          <a:pt x="11" y="14"/>
                        </a:lnTo>
                        <a:lnTo>
                          <a:pt x="13" y="14"/>
                        </a:lnTo>
                        <a:lnTo>
                          <a:pt x="13" y="12"/>
                        </a:lnTo>
                        <a:lnTo>
                          <a:pt x="15" y="10"/>
                        </a:lnTo>
                        <a:lnTo>
                          <a:pt x="15" y="6"/>
                        </a:lnTo>
                        <a:lnTo>
                          <a:pt x="13" y="4"/>
                        </a:lnTo>
                        <a:lnTo>
                          <a:pt x="13" y="2"/>
                        </a:lnTo>
                        <a:lnTo>
                          <a:pt x="11" y="2"/>
                        </a:lnTo>
                        <a:lnTo>
                          <a:pt x="10" y="0"/>
                        </a:lnTo>
                        <a:lnTo>
                          <a:pt x="8" y="0"/>
                        </a:lnTo>
                        <a:close/>
                      </a:path>
                    </a:pathLst>
                  </a:custGeom>
                  <a:solidFill>
                    <a:srgbClr val="008000"/>
                  </a:solidFill>
                  <a:ln w="28575">
                    <a:solidFill>
                      <a:srgbClr val="66FFFF"/>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588" name="Freeform 71"/>
                  <p:cNvSpPr>
                    <a:spLocks/>
                  </p:cNvSpPr>
                  <p:nvPr/>
                </p:nvSpPr>
                <p:spPr bwMode="auto">
                  <a:xfrm>
                    <a:off x="3237" y="2250"/>
                    <a:ext cx="18" cy="18"/>
                  </a:xfrm>
                  <a:custGeom>
                    <a:avLst/>
                    <a:gdLst>
                      <a:gd name="T0" fmla="*/ 20 w 15"/>
                      <a:gd name="T1" fmla="*/ 0 h 16"/>
                      <a:gd name="T2" fmla="*/ 14 w 15"/>
                      <a:gd name="T3" fmla="*/ 0 h 16"/>
                      <a:gd name="T4" fmla="*/ 12 w 15"/>
                      <a:gd name="T5" fmla="*/ 2 h 16"/>
                      <a:gd name="T6" fmla="*/ 2 w 15"/>
                      <a:gd name="T7" fmla="*/ 2 h 16"/>
                      <a:gd name="T8" fmla="*/ 2 w 15"/>
                      <a:gd name="T9" fmla="*/ 10 h 16"/>
                      <a:gd name="T10" fmla="*/ 0 w 15"/>
                      <a:gd name="T11" fmla="*/ 12 h 16"/>
                      <a:gd name="T12" fmla="*/ 0 w 15"/>
                      <a:gd name="T13" fmla="*/ 20 h 16"/>
                      <a:gd name="T14" fmla="*/ 2 w 15"/>
                      <a:gd name="T15" fmla="*/ 26 h 16"/>
                      <a:gd name="T16" fmla="*/ 2 w 15"/>
                      <a:gd name="T17" fmla="*/ 29 h 16"/>
                      <a:gd name="T18" fmla="*/ 12 w 15"/>
                      <a:gd name="T19" fmla="*/ 29 h 16"/>
                      <a:gd name="T20" fmla="*/ 14 w 15"/>
                      <a:gd name="T21" fmla="*/ 33 h 16"/>
                      <a:gd name="T22" fmla="*/ 28 w 15"/>
                      <a:gd name="T23" fmla="*/ 33 h 16"/>
                      <a:gd name="T24" fmla="*/ 34 w 15"/>
                      <a:gd name="T25" fmla="*/ 29 h 16"/>
                      <a:gd name="T26" fmla="*/ 41 w 15"/>
                      <a:gd name="T27" fmla="*/ 29 h 16"/>
                      <a:gd name="T28" fmla="*/ 41 w 15"/>
                      <a:gd name="T29" fmla="*/ 26 h 16"/>
                      <a:gd name="T30" fmla="*/ 44 w 15"/>
                      <a:gd name="T31" fmla="*/ 20 h 16"/>
                      <a:gd name="T32" fmla="*/ 44 w 15"/>
                      <a:gd name="T33" fmla="*/ 12 h 16"/>
                      <a:gd name="T34" fmla="*/ 41 w 15"/>
                      <a:gd name="T35" fmla="*/ 10 h 16"/>
                      <a:gd name="T36" fmla="*/ 41 w 15"/>
                      <a:gd name="T37" fmla="*/ 2 h 16"/>
                      <a:gd name="T38" fmla="*/ 34 w 15"/>
                      <a:gd name="T39" fmla="*/ 2 h 16"/>
                      <a:gd name="T40" fmla="*/ 28 w 15"/>
                      <a:gd name="T41" fmla="*/ 0 h 16"/>
                      <a:gd name="T42" fmla="*/ 20 w 15"/>
                      <a:gd name="T43" fmla="*/ 0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16">
                        <a:moveTo>
                          <a:pt x="7" y="0"/>
                        </a:moveTo>
                        <a:lnTo>
                          <a:pt x="5" y="0"/>
                        </a:lnTo>
                        <a:lnTo>
                          <a:pt x="4" y="2"/>
                        </a:lnTo>
                        <a:lnTo>
                          <a:pt x="2" y="2"/>
                        </a:lnTo>
                        <a:lnTo>
                          <a:pt x="2" y="4"/>
                        </a:lnTo>
                        <a:lnTo>
                          <a:pt x="0" y="6"/>
                        </a:lnTo>
                        <a:lnTo>
                          <a:pt x="0" y="10"/>
                        </a:lnTo>
                        <a:lnTo>
                          <a:pt x="2" y="12"/>
                        </a:lnTo>
                        <a:lnTo>
                          <a:pt x="2" y="14"/>
                        </a:lnTo>
                        <a:lnTo>
                          <a:pt x="4" y="14"/>
                        </a:lnTo>
                        <a:lnTo>
                          <a:pt x="5" y="16"/>
                        </a:lnTo>
                        <a:lnTo>
                          <a:pt x="9" y="16"/>
                        </a:lnTo>
                        <a:lnTo>
                          <a:pt x="11" y="14"/>
                        </a:lnTo>
                        <a:lnTo>
                          <a:pt x="13" y="14"/>
                        </a:lnTo>
                        <a:lnTo>
                          <a:pt x="13" y="12"/>
                        </a:lnTo>
                        <a:lnTo>
                          <a:pt x="15" y="10"/>
                        </a:lnTo>
                        <a:lnTo>
                          <a:pt x="15" y="6"/>
                        </a:lnTo>
                        <a:lnTo>
                          <a:pt x="13" y="4"/>
                        </a:lnTo>
                        <a:lnTo>
                          <a:pt x="13" y="2"/>
                        </a:lnTo>
                        <a:lnTo>
                          <a:pt x="11" y="2"/>
                        </a:lnTo>
                        <a:lnTo>
                          <a:pt x="9" y="0"/>
                        </a:lnTo>
                        <a:lnTo>
                          <a:pt x="7" y="0"/>
                        </a:lnTo>
                        <a:close/>
                      </a:path>
                    </a:pathLst>
                  </a:custGeom>
                  <a:solidFill>
                    <a:srgbClr val="008000"/>
                  </a:solidFill>
                  <a:ln w="28575">
                    <a:solidFill>
                      <a:srgbClr val="66FFFF"/>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589" name="Freeform 72"/>
                  <p:cNvSpPr>
                    <a:spLocks/>
                  </p:cNvSpPr>
                  <p:nvPr/>
                </p:nvSpPr>
                <p:spPr bwMode="auto">
                  <a:xfrm>
                    <a:off x="3273" y="2250"/>
                    <a:ext cx="19" cy="18"/>
                  </a:xfrm>
                  <a:custGeom>
                    <a:avLst/>
                    <a:gdLst>
                      <a:gd name="T0" fmla="*/ 24 w 16"/>
                      <a:gd name="T1" fmla="*/ 0 h 16"/>
                      <a:gd name="T2" fmla="*/ 17 w 16"/>
                      <a:gd name="T3" fmla="*/ 0 h 16"/>
                      <a:gd name="T4" fmla="*/ 12 w 16"/>
                      <a:gd name="T5" fmla="*/ 2 h 16"/>
                      <a:gd name="T6" fmla="*/ 2 w 16"/>
                      <a:gd name="T7" fmla="*/ 2 h 16"/>
                      <a:gd name="T8" fmla="*/ 2 w 16"/>
                      <a:gd name="T9" fmla="*/ 10 h 16"/>
                      <a:gd name="T10" fmla="*/ 0 w 16"/>
                      <a:gd name="T11" fmla="*/ 12 h 16"/>
                      <a:gd name="T12" fmla="*/ 0 w 16"/>
                      <a:gd name="T13" fmla="*/ 20 h 16"/>
                      <a:gd name="T14" fmla="*/ 2 w 16"/>
                      <a:gd name="T15" fmla="*/ 26 h 16"/>
                      <a:gd name="T16" fmla="*/ 2 w 16"/>
                      <a:gd name="T17" fmla="*/ 29 h 16"/>
                      <a:gd name="T18" fmla="*/ 12 w 16"/>
                      <a:gd name="T19" fmla="*/ 29 h 16"/>
                      <a:gd name="T20" fmla="*/ 17 w 16"/>
                      <a:gd name="T21" fmla="*/ 33 h 16"/>
                      <a:gd name="T22" fmla="*/ 29 w 16"/>
                      <a:gd name="T23" fmla="*/ 33 h 16"/>
                      <a:gd name="T24" fmla="*/ 34 w 16"/>
                      <a:gd name="T25" fmla="*/ 29 h 16"/>
                      <a:gd name="T26" fmla="*/ 40 w 16"/>
                      <a:gd name="T27" fmla="*/ 29 h 16"/>
                      <a:gd name="T28" fmla="*/ 40 w 16"/>
                      <a:gd name="T29" fmla="*/ 26 h 16"/>
                      <a:gd name="T30" fmla="*/ 45 w 16"/>
                      <a:gd name="T31" fmla="*/ 20 h 16"/>
                      <a:gd name="T32" fmla="*/ 45 w 16"/>
                      <a:gd name="T33" fmla="*/ 12 h 16"/>
                      <a:gd name="T34" fmla="*/ 40 w 16"/>
                      <a:gd name="T35" fmla="*/ 10 h 16"/>
                      <a:gd name="T36" fmla="*/ 40 w 16"/>
                      <a:gd name="T37" fmla="*/ 2 h 16"/>
                      <a:gd name="T38" fmla="*/ 34 w 16"/>
                      <a:gd name="T39" fmla="*/ 2 h 16"/>
                      <a:gd name="T40" fmla="*/ 29 w 16"/>
                      <a:gd name="T41" fmla="*/ 0 h 16"/>
                      <a:gd name="T42" fmla="*/ 24 w 16"/>
                      <a:gd name="T43" fmla="*/ 0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16">
                        <a:moveTo>
                          <a:pt x="8" y="0"/>
                        </a:moveTo>
                        <a:lnTo>
                          <a:pt x="6" y="0"/>
                        </a:lnTo>
                        <a:lnTo>
                          <a:pt x="4" y="2"/>
                        </a:lnTo>
                        <a:lnTo>
                          <a:pt x="2" y="2"/>
                        </a:lnTo>
                        <a:lnTo>
                          <a:pt x="2" y="4"/>
                        </a:lnTo>
                        <a:lnTo>
                          <a:pt x="0" y="6"/>
                        </a:lnTo>
                        <a:lnTo>
                          <a:pt x="0" y="10"/>
                        </a:lnTo>
                        <a:lnTo>
                          <a:pt x="2" y="12"/>
                        </a:lnTo>
                        <a:lnTo>
                          <a:pt x="2" y="14"/>
                        </a:lnTo>
                        <a:lnTo>
                          <a:pt x="4" y="14"/>
                        </a:lnTo>
                        <a:lnTo>
                          <a:pt x="6" y="16"/>
                        </a:lnTo>
                        <a:lnTo>
                          <a:pt x="10" y="16"/>
                        </a:lnTo>
                        <a:lnTo>
                          <a:pt x="12" y="14"/>
                        </a:lnTo>
                        <a:lnTo>
                          <a:pt x="14" y="14"/>
                        </a:lnTo>
                        <a:lnTo>
                          <a:pt x="14" y="12"/>
                        </a:lnTo>
                        <a:lnTo>
                          <a:pt x="16" y="10"/>
                        </a:lnTo>
                        <a:lnTo>
                          <a:pt x="16" y="6"/>
                        </a:lnTo>
                        <a:lnTo>
                          <a:pt x="14" y="4"/>
                        </a:lnTo>
                        <a:lnTo>
                          <a:pt x="14" y="2"/>
                        </a:lnTo>
                        <a:lnTo>
                          <a:pt x="12" y="2"/>
                        </a:lnTo>
                        <a:lnTo>
                          <a:pt x="10" y="0"/>
                        </a:lnTo>
                        <a:lnTo>
                          <a:pt x="8" y="0"/>
                        </a:lnTo>
                        <a:close/>
                      </a:path>
                    </a:pathLst>
                  </a:custGeom>
                  <a:solidFill>
                    <a:srgbClr val="008000"/>
                  </a:solidFill>
                  <a:ln w="28575">
                    <a:solidFill>
                      <a:srgbClr val="66FFFF"/>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590" name="Freeform 73"/>
                  <p:cNvSpPr>
                    <a:spLocks/>
                  </p:cNvSpPr>
                  <p:nvPr/>
                </p:nvSpPr>
                <p:spPr bwMode="auto">
                  <a:xfrm>
                    <a:off x="3310" y="2247"/>
                    <a:ext cx="19" cy="19"/>
                  </a:xfrm>
                  <a:custGeom>
                    <a:avLst/>
                    <a:gdLst>
                      <a:gd name="T0" fmla="*/ 24 w 16"/>
                      <a:gd name="T1" fmla="*/ 0 h 16"/>
                      <a:gd name="T2" fmla="*/ 17 w 16"/>
                      <a:gd name="T3" fmla="*/ 0 h 16"/>
                      <a:gd name="T4" fmla="*/ 12 w 16"/>
                      <a:gd name="T5" fmla="*/ 2 h 16"/>
                      <a:gd name="T6" fmla="*/ 2 w 16"/>
                      <a:gd name="T7" fmla="*/ 2 h 16"/>
                      <a:gd name="T8" fmla="*/ 2 w 16"/>
                      <a:gd name="T9" fmla="*/ 12 h 16"/>
                      <a:gd name="T10" fmla="*/ 0 w 16"/>
                      <a:gd name="T11" fmla="*/ 17 h 16"/>
                      <a:gd name="T12" fmla="*/ 0 w 16"/>
                      <a:gd name="T13" fmla="*/ 29 h 16"/>
                      <a:gd name="T14" fmla="*/ 2 w 16"/>
                      <a:gd name="T15" fmla="*/ 34 h 16"/>
                      <a:gd name="T16" fmla="*/ 2 w 16"/>
                      <a:gd name="T17" fmla="*/ 40 h 16"/>
                      <a:gd name="T18" fmla="*/ 12 w 16"/>
                      <a:gd name="T19" fmla="*/ 40 h 16"/>
                      <a:gd name="T20" fmla="*/ 17 w 16"/>
                      <a:gd name="T21" fmla="*/ 45 h 16"/>
                      <a:gd name="T22" fmla="*/ 29 w 16"/>
                      <a:gd name="T23" fmla="*/ 45 h 16"/>
                      <a:gd name="T24" fmla="*/ 34 w 16"/>
                      <a:gd name="T25" fmla="*/ 40 h 16"/>
                      <a:gd name="T26" fmla="*/ 40 w 16"/>
                      <a:gd name="T27" fmla="*/ 40 h 16"/>
                      <a:gd name="T28" fmla="*/ 40 w 16"/>
                      <a:gd name="T29" fmla="*/ 34 h 16"/>
                      <a:gd name="T30" fmla="*/ 45 w 16"/>
                      <a:gd name="T31" fmla="*/ 29 h 16"/>
                      <a:gd name="T32" fmla="*/ 45 w 16"/>
                      <a:gd name="T33" fmla="*/ 17 h 16"/>
                      <a:gd name="T34" fmla="*/ 40 w 16"/>
                      <a:gd name="T35" fmla="*/ 12 h 16"/>
                      <a:gd name="T36" fmla="*/ 40 w 16"/>
                      <a:gd name="T37" fmla="*/ 2 h 16"/>
                      <a:gd name="T38" fmla="*/ 34 w 16"/>
                      <a:gd name="T39" fmla="*/ 2 h 16"/>
                      <a:gd name="T40" fmla="*/ 29 w 16"/>
                      <a:gd name="T41" fmla="*/ 0 h 16"/>
                      <a:gd name="T42" fmla="*/ 24 w 16"/>
                      <a:gd name="T43" fmla="*/ 0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16">
                        <a:moveTo>
                          <a:pt x="8" y="0"/>
                        </a:moveTo>
                        <a:lnTo>
                          <a:pt x="6" y="0"/>
                        </a:lnTo>
                        <a:lnTo>
                          <a:pt x="4" y="2"/>
                        </a:lnTo>
                        <a:lnTo>
                          <a:pt x="2" y="2"/>
                        </a:lnTo>
                        <a:lnTo>
                          <a:pt x="2" y="4"/>
                        </a:lnTo>
                        <a:lnTo>
                          <a:pt x="0" y="6"/>
                        </a:lnTo>
                        <a:lnTo>
                          <a:pt x="0" y="10"/>
                        </a:lnTo>
                        <a:lnTo>
                          <a:pt x="2" y="12"/>
                        </a:lnTo>
                        <a:lnTo>
                          <a:pt x="2" y="14"/>
                        </a:lnTo>
                        <a:lnTo>
                          <a:pt x="4" y="14"/>
                        </a:lnTo>
                        <a:lnTo>
                          <a:pt x="6" y="16"/>
                        </a:lnTo>
                        <a:lnTo>
                          <a:pt x="10" y="16"/>
                        </a:lnTo>
                        <a:lnTo>
                          <a:pt x="12" y="14"/>
                        </a:lnTo>
                        <a:lnTo>
                          <a:pt x="14" y="14"/>
                        </a:lnTo>
                        <a:lnTo>
                          <a:pt x="14" y="12"/>
                        </a:lnTo>
                        <a:lnTo>
                          <a:pt x="16" y="10"/>
                        </a:lnTo>
                        <a:lnTo>
                          <a:pt x="16" y="6"/>
                        </a:lnTo>
                        <a:lnTo>
                          <a:pt x="14" y="4"/>
                        </a:lnTo>
                        <a:lnTo>
                          <a:pt x="14" y="2"/>
                        </a:lnTo>
                        <a:lnTo>
                          <a:pt x="12" y="2"/>
                        </a:lnTo>
                        <a:lnTo>
                          <a:pt x="10" y="0"/>
                        </a:lnTo>
                        <a:lnTo>
                          <a:pt x="8" y="0"/>
                        </a:lnTo>
                        <a:close/>
                      </a:path>
                    </a:pathLst>
                  </a:custGeom>
                  <a:solidFill>
                    <a:srgbClr val="008000"/>
                  </a:solidFill>
                  <a:ln w="28575">
                    <a:solidFill>
                      <a:srgbClr val="66FFFF"/>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591" name="Freeform 74"/>
                  <p:cNvSpPr>
                    <a:spLocks/>
                  </p:cNvSpPr>
                  <p:nvPr/>
                </p:nvSpPr>
                <p:spPr bwMode="auto">
                  <a:xfrm>
                    <a:off x="3347" y="2245"/>
                    <a:ext cx="18" cy="19"/>
                  </a:xfrm>
                  <a:custGeom>
                    <a:avLst/>
                    <a:gdLst>
                      <a:gd name="T0" fmla="*/ 24 w 15"/>
                      <a:gd name="T1" fmla="*/ 0 h 16"/>
                      <a:gd name="T2" fmla="*/ 17 w 15"/>
                      <a:gd name="T3" fmla="*/ 0 h 16"/>
                      <a:gd name="T4" fmla="*/ 12 w 15"/>
                      <a:gd name="T5" fmla="*/ 2 h 16"/>
                      <a:gd name="T6" fmla="*/ 2 w 15"/>
                      <a:gd name="T7" fmla="*/ 2 h 16"/>
                      <a:gd name="T8" fmla="*/ 2 w 15"/>
                      <a:gd name="T9" fmla="*/ 12 h 16"/>
                      <a:gd name="T10" fmla="*/ 0 w 15"/>
                      <a:gd name="T11" fmla="*/ 17 h 16"/>
                      <a:gd name="T12" fmla="*/ 0 w 15"/>
                      <a:gd name="T13" fmla="*/ 29 h 16"/>
                      <a:gd name="T14" fmla="*/ 2 w 15"/>
                      <a:gd name="T15" fmla="*/ 34 h 16"/>
                      <a:gd name="T16" fmla="*/ 2 w 15"/>
                      <a:gd name="T17" fmla="*/ 40 h 16"/>
                      <a:gd name="T18" fmla="*/ 12 w 15"/>
                      <a:gd name="T19" fmla="*/ 40 h 16"/>
                      <a:gd name="T20" fmla="*/ 17 w 15"/>
                      <a:gd name="T21" fmla="*/ 45 h 16"/>
                      <a:gd name="T22" fmla="*/ 28 w 15"/>
                      <a:gd name="T23" fmla="*/ 45 h 16"/>
                      <a:gd name="T24" fmla="*/ 34 w 15"/>
                      <a:gd name="T25" fmla="*/ 40 h 16"/>
                      <a:gd name="T26" fmla="*/ 41 w 15"/>
                      <a:gd name="T27" fmla="*/ 40 h 16"/>
                      <a:gd name="T28" fmla="*/ 41 w 15"/>
                      <a:gd name="T29" fmla="*/ 34 h 16"/>
                      <a:gd name="T30" fmla="*/ 44 w 15"/>
                      <a:gd name="T31" fmla="*/ 29 h 16"/>
                      <a:gd name="T32" fmla="*/ 44 w 15"/>
                      <a:gd name="T33" fmla="*/ 17 h 16"/>
                      <a:gd name="T34" fmla="*/ 41 w 15"/>
                      <a:gd name="T35" fmla="*/ 12 h 16"/>
                      <a:gd name="T36" fmla="*/ 41 w 15"/>
                      <a:gd name="T37" fmla="*/ 2 h 16"/>
                      <a:gd name="T38" fmla="*/ 34 w 15"/>
                      <a:gd name="T39" fmla="*/ 2 h 16"/>
                      <a:gd name="T40" fmla="*/ 28 w 15"/>
                      <a:gd name="T41" fmla="*/ 0 h 16"/>
                      <a:gd name="T42" fmla="*/ 24 w 15"/>
                      <a:gd name="T43" fmla="*/ 0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16">
                        <a:moveTo>
                          <a:pt x="8" y="0"/>
                        </a:moveTo>
                        <a:lnTo>
                          <a:pt x="6" y="0"/>
                        </a:lnTo>
                        <a:lnTo>
                          <a:pt x="4" y="2"/>
                        </a:lnTo>
                        <a:lnTo>
                          <a:pt x="2" y="2"/>
                        </a:lnTo>
                        <a:lnTo>
                          <a:pt x="2" y="4"/>
                        </a:lnTo>
                        <a:lnTo>
                          <a:pt x="0" y="6"/>
                        </a:lnTo>
                        <a:lnTo>
                          <a:pt x="0" y="10"/>
                        </a:lnTo>
                        <a:lnTo>
                          <a:pt x="2" y="12"/>
                        </a:lnTo>
                        <a:lnTo>
                          <a:pt x="2" y="14"/>
                        </a:lnTo>
                        <a:lnTo>
                          <a:pt x="4" y="14"/>
                        </a:lnTo>
                        <a:lnTo>
                          <a:pt x="6" y="16"/>
                        </a:lnTo>
                        <a:lnTo>
                          <a:pt x="9" y="16"/>
                        </a:lnTo>
                        <a:lnTo>
                          <a:pt x="11" y="14"/>
                        </a:lnTo>
                        <a:lnTo>
                          <a:pt x="13" y="14"/>
                        </a:lnTo>
                        <a:lnTo>
                          <a:pt x="13" y="12"/>
                        </a:lnTo>
                        <a:lnTo>
                          <a:pt x="15" y="10"/>
                        </a:lnTo>
                        <a:lnTo>
                          <a:pt x="15" y="6"/>
                        </a:lnTo>
                        <a:lnTo>
                          <a:pt x="13" y="4"/>
                        </a:lnTo>
                        <a:lnTo>
                          <a:pt x="13" y="2"/>
                        </a:lnTo>
                        <a:lnTo>
                          <a:pt x="11" y="2"/>
                        </a:lnTo>
                        <a:lnTo>
                          <a:pt x="9" y="0"/>
                        </a:lnTo>
                        <a:lnTo>
                          <a:pt x="8" y="0"/>
                        </a:lnTo>
                        <a:close/>
                      </a:path>
                    </a:pathLst>
                  </a:custGeom>
                  <a:solidFill>
                    <a:srgbClr val="008000"/>
                  </a:solidFill>
                  <a:ln w="28575">
                    <a:solidFill>
                      <a:srgbClr val="66FFFF"/>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592" name="Freeform 75"/>
                  <p:cNvSpPr>
                    <a:spLocks/>
                  </p:cNvSpPr>
                  <p:nvPr/>
                </p:nvSpPr>
                <p:spPr bwMode="auto">
                  <a:xfrm>
                    <a:off x="3384" y="2237"/>
                    <a:ext cx="18" cy="17"/>
                  </a:xfrm>
                  <a:custGeom>
                    <a:avLst/>
                    <a:gdLst>
                      <a:gd name="T0" fmla="*/ 20 w 15"/>
                      <a:gd name="T1" fmla="*/ 0 h 15"/>
                      <a:gd name="T2" fmla="*/ 14 w 15"/>
                      <a:gd name="T3" fmla="*/ 0 h 15"/>
                      <a:gd name="T4" fmla="*/ 10 w 15"/>
                      <a:gd name="T5" fmla="*/ 2 h 15"/>
                      <a:gd name="T6" fmla="*/ 2 w 15"/>
                      <a:gd name="T7" fmla="*/ 2 h 15"/>
                      <a:gd name="T8" fmla="*/ 2 w 15"/>
                      <a:gd name="T9" fmla="*/ 10 h 15"/>
                      <a:gd name="T10" fmla="*/ 0 w 15"/>
                      <a:gd name="T11" fmla="*/ 11 h 15"/>
                      <a:gd name="T12" fmla="*/ 0 w 15"/>
                      <a:gd name="T13" fmla="*/ 18 h 15"/>
                      <a:gd name="T14" fmla="*/ 2 w 15"/>
                      <a:gd name="T15" fmla="*/ 23 h 15"/>
                      <a:gd name="T16" fmla="*/ 2 w 15"/>
                      <a:gd name="T17" fmla="*/ 28 h 15"/>
                      <a:gd name="T18" fmla="*/ 10 w 15"/>
                      <a:gd name="T19" fmla="*/ 28 h 15"/>
                      <a:gd name="T20" fmla="*/ 14 w 15"/>
                      <a:gd name="T21" fmla="*/ 32 h 15"/>
                      <a:gd name="T22" fmla="*/ 28 w 15"/>
                      <a:gd name="T23" fmla="*/ 32 h 15"/>
                      <a:gd name="T24" fmla="*/ 34 w 15"/>
                      <a:gd name="T25" fmla="*/ 28 h 15"/>
                      <a:gd name="T26" fmla="*/ 41 w 15"/>
                      <a:gd name="T27" fmla="*/ 28 h 15"/>
                      <a:gd name="T28" fmla="*/ 41 w 15"/>
                      <a:gd name="T29" fmla="*/ 23 h 15"/>
                      <a:gd name="T30" fmla="*/ 44 w 15"/>
                      <a:gd name="T31" fmla="*/ 18 h 15"/>
                      <a:gd name="T32" fmla="*/ 44 w 15"/>
                      <a:gd name="T33" fmla="*/ 11 h 15"/>
                      <a:gd name="T34" fmla="*/ 41 w 15"/>
                      <a:gd name="T35" fmla="*/ 10 h 15"/>
                      <a:gd name="T36" fmla="*/ 41 w 15"/>
                      <a:gd name="T37" fmla="*/ 2 h 15"/>
                      <a:gd name="T38" fmla="*/ 34 w 15"/>
                      <a:gd name="T39" fmla="*/ 2 h 15"/>
                      <a:gd name="T40" fmla="*/ 28 w 15"/>
                      <a:gd name="T41" fmla="*/ 0 h 15"/>
                      <a:gd name="T42" fmla="*/ 20 w 15"/>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15">
                        <a:moveTo>
                          <a:pt x="7" y="0"/>
                        </a:moveTo>
                        <a:lnTo>
                          <a:pt x="5" y="0"/>
                        </a:lnTo>
                        <a:lnTo>
                          <a:pt x="3" y="2"/>
                        </a:lnTo>
                        <a:lnTo>
                          <a:pt x="2" y="2"/>
                        </a:lnTo>
                        <a:lnTo>
                          <a:pt x="2" y="4"/>
                        </a:lnTo>
                        <a:lnTo>
                          <a:pt x="0" y="5"/>
                        </a:lnTo>
                        <a:lnTo>
                          <a:pt x="0" y="9"/>
                        </a:lnTo>
                        <a:lnTo>
                          <a:pt x="2" y="11"/>
                        </a:lnTo>
                        <a:lnTo>
                          <a:pt x="2" y="13"/>
                        </a:lnTo>
                        <a:lnTo>
                          <a:pt x="3" y="13"/>
                        </a:lnTo>
                        <a:lnTo>
                          <a:pt x="5" y="15"/>
                        </a:lnTo>
                        <a:lnTo>
                          <a:pt x="9" y="15"/>
                        </a:lnTo>
                        <a:lnTo>
                          <a:pt x="11" y="13"/>
                        </a:lnTo>
                        <a:lnTo>
                          <a:pt x="13" y="13"/>
                        </a:lnTo>
                        <a:lnTo>
                          <a:pt x="13" y="11"/>
                        </a:lnTo>
                        <a:lnTo>
                          <a:pt x="15" y="9"/>
                        </a:lnTo>
                        <a:lnTo>
                          <a:pt x="15" y="5"/>
                        </a:lnTo>
                        <a:lnTo>
                          <a:pt x="13" y="4"/>
                        </a:lnTo>
                        <a:lnTo>
                          <a:pt x="13" y="2"/>
                        </a:lnTo>
                        <a:lnTo>
                          <a:pt x="11" y="2"/>
                        </a:lnTo>
                        <a:lnTo>
                          <a:pt x="9" y="0"/>
                        </a:lnTo>
                        <a:lnTo>
                          <a:pt x="7" y="0"/>
                        </a:lnTo>
                        <a:close/>
                      </a:path>
                    </a:pathLst>
                  </a:custGeom>
                  <a:solidFill>
                    <a:srgbClr val="008000"/>
                  </a:solidFill>
                  <a:ln w="28575">
                    <a:solidFill>
                      <a:srgbClr val="66FFFF"/>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593" name="Freeform 76"/>
                  <p:cNvSpPr>
                    <a:spLocks/>
                  </p:cNvSpPr>
                  <p:nvPr/>
                </p:nvSpPr>
                <p:spPr bwMode="auto">
                  <a:xfrm>
                    <a:off x="3420" y="2232"/>
                    <a:ext cx="19" cy="18"/>
                  </a:xfrm>
                  <a:custGeom>
                    <a:avLst/>
                    <a:gdLst>
                      <a:gd name="T0" fmla="*/ 24 w 16"/>
                      <a:gd name="T1" fmla="*/ 0 h 15"/>
                      <a:gd name="T2" fmla="*/ 17 w 16"/>
                      <a:gd name="T3" fmla="*/ 0 h 15"/>
                      <a:gd name="T4" fmla="*/ 12 w 16"/>
                      <a:gd name="T5" fmla="*/ 2 h 15"/>
                      <a:gd name="T6" fmla="*/ 2 w 16"/>
                      <a:gd name="T7" fmla="*/ 2 h 15"/>
                      <a:gd name="T8" fmla="*/ 2 w 16"/>
                      <a:gd name="T9" fmla="*/ 12 h 15"/>
                      <a:gd name="T10" fmla="*/ 0 w 16"/>
                      <a:gd name="T11" fmla="*/ 17 h 15"/>
                      <a:gd name="T12" fmla="*/ 0 w 16"/>
                      <a:gd name="T13" fmla="*/ 28 h 15"/>
                      <a:gd name="T14" fmla="*/ 2 w 16"/>
                      <a:gd name="T15" fmla="*/ 34 h 15"/>
                      <a:gd name="T16" fmla="*/ 2 w 16"/>
                      <a:gd name="T17" fmla="*/ 41 h 15"/>
                      <a:gd name="T18" fmla="*/ 12 w 16"/>
                      <a:gd name="T19" fmla="*/ 41 h 15"/>
                      <a:gd name="T20" fmla="*/ 17 w 16"/>
                      <a:gd name="T21" fmla="*/ 44 h 15"/>
                      <a:gd name="T22" fmla="*/ 29 w 16"/>
                      <a:gd name="T23" fmla="*/ 44 h 15"/>
                      <a:gd name="T24" fmla="*/ 34 w 16"/>
                      <a:gd name="T25" fmla="*/ 41 h 15"/>
                      <a:gd name="T26" fmla="*/ 40 w 16"/>
                      <a:gd name="T27" fmla="*/ 41 h 15"/>
                      <a:gd name="T28" fmla="*/ 40 w 16"/>
                      <a:gd name="T29" fmla="*/ 34 h 15"/>
                      <a:gd name="T30" fmla="*/ 45 w 16"/>
                      <a:gd name="T31" fmla="*/ 28 h 15"/>
                      <a:gd name="T32" fmla="*/ 45 w 16"/>
                      <a:gd name="T33" fmla="*/ 17 h 15"/>
                      <a:gd name="T34" fmla="*/ 40 w 16"/>
                      <a:gd name="T35" fmla="*/ 12 h 15"/>
                      <a:gd name="T36" fmla="*/ 40 w 16"/>
                      <a:gd name="T37" fmla="*/ 2 h 15"/>
                      <a:gd name="T38" fmla="*/ 34 w 16"/>
                      <a:gd name="T39" fmla="*/ 2 h 15"/>
                      <a:gd name="T40" fmla="*/ 29 w 16"/>
                      <a:gd name="T41" fmla="*/ 0 h 15"/>
                      <a:gd name="T42" fmla="*/ 24 w 16"/>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15">
                        <a:moveTo>
                          <a:pt x="8" y="0"/>
                        </a:moveTo>
                        <a:lnTo>
                          <a:pt x="6" y="0"/>
                        </a:lnTo>
                        <a:lnTo>
                          <a:pt x="4" y="2"/>
                        </a:lnTo>
                        <a:lnTo>
                          <a:pt x="2" y="2"/>
                        </a:lnTo>
                        <a:lnTo>
                          <a:pt x="2" y="4"/>
                        </a:lnTo>
                        <a:lnTo>
                          <a:pt x="0" y="6"/>
                        </a:lnTo>
                        <a:lnTo>
                          <a:pt x="0" y="9"/>
                        </a:lnTo>
                        <a:lnTo>
                          <a:pt x="2" y="11"/>
                        </a:lnTo>
                        <a:lnTo>
                          <a:pt x="2" y="13"/>
                        </a:lnTo>
                        <a:lnTo>
                          <a:pt x="4" y="13"/>
                        </a:lnTo>
                        <a:lnTo>
                          <a:pt x="6" y="15"/>
                        </a:lnTo>
                        <a:lnTo>
                          <a:pt x="10" y="15"/>
                        </a:lnTo>
                        <a:lnTo>
                          <a:pt x="12" y="13"/>
                        </a:lnTo>
                        <a:lnTo>
                          <a:pt x="14" y="13"/>
                        </a:lnTo>
                        <a:lnTo>
                          <a:pt x="14" y="11"/>
                        </a:lnTo>
                        <a:lnTo>
                          <a:pt x="16" y="9"/>
                        </a:lnTo>
                        <a:lnTo>
                          <a:pt x="16" y="6"/>
                        </a:lnTo>
                        <a:lnTo>
                          <a:pt x="14" y="4"/>
                        </a:lnTo>
                        <a:lnTo>
                          <a:pt x="14" y="2"/>
                        </a:lnTo>
                        <a:lnTo>
                          <a:pt x="12" y="2"/>
                        </a:lnTo>
                        <a:lnTo>
                          <a:pt x="10" y="0"/>
                        </a:lnTo>
                        <a:lnTo>
                          <a:pt x="8" y="0"/>
                        </a:lnTo>
                        <a:close/>
                      </a:path>
                    </a:pathLst>
                  </a:custGeom>
                  <a:solidFill>
                    <a:srgbClr val="008000"/>
                  </a:solidFill>
                  <a:ln w="28575">
                    <a:solidFill>
                      <a:srgbClr val="66FFFF"/>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594" name="Freeform 77"/>
                  <p:cNvSpPr>
                    <a:spLocks/>
                  </p:cNvSpPr>
                  <p:nvPr/>
                </p:nvSpPr>
                <p:spPr bwMode="auto">
                  <a:xfrm>
                    <a:off x="3457" y="2228"/>
                    <a:ext cx="18" cy="17"/>
                  </a:xfrm>
                  <a:custGeom>
                    <a:avLst/>
                    <a:gdLst>
                      <a:gd name="T0" fmla="*/ 24 w 15"/>
                      <a:gd name="T1" fmla="*/ 0 h 15"/>
                      <a:gd name="T2" fmla="*/ 17 w 15"/>
                      <a:gd name="T3" fmla="*/ 0 h 15"/>
                      <a:gd name="T4" fmla="*/ 12 w 15"/>
                      <a:gd name="T5" fmla="*/ 2 h 15"/>
                      <a:gd name="T6" fmla="*/ 2 w 15"/>
                      <a:gd name="T7" fmla="*/ 2 h 15"/>
                      <a:gd name="T8" fmla="*/ 2 w 15"/>
                      <a:gd name="T9" fmla="*/ 10 h 15"/>
                      <a:gd name="T10" fmla="*/ 0 w 15"/>
                      <a:gd name="T11" fmla="*/ 12 h 15"/>
                      <a:gd name="T12" fmla="*/ 0 w 15"/>
                      <a:gd name="T13" fmla="*/ 20 h 15"/>
                      <a:gd name="T14" fmla="*/ 2 w 15"/>
                      <a:gd name="T15" fmla="*/ 26 h 15"/>
                      <a:gd name="T16" fmla="*/ 2 w 15"/>
                      <a:gd name="T17" fmla="*/ 28 h 15"/>
                      <a:gd name="T18" fmla="*/ 12 w 15"/>
                      <a:gd name="T19" fmla="*/ 28 h 15"/>
                      <a:gd name="T20" fmla="*/ 17 w 15"/>
                      <a:gd name="T21" fmla="*/ 32 h 15"/>
                      <a:gd name="T22" fmla="*/ 29 w 15"/>
                      <a:gd name="T23" fmla="*/ 32 h 15"/>
                      <a:gd name="T24" fmla="*/ 35 w 15"/>
                      <a:gd name="T25" fmla="*/ 28 h 15"/>
                      <a:gd name="T26" fmla="*/ 42 w 15"/>
                      <a:gd name="T27" fmla="*/ 28 h 15"/>
                      <a:gd name="T28" fmla="*/ 42 w 15"/>
                      <a:gd name="T29" fmla="*/ 26 h 15"/>
                      <a:gd name="T30" fmla="*/ 44 w 15"/>
                      <a:gd name="T31" fmla="*/ 20 h 15"/>
                      <a:gd name="T32" fmla="*/ 44 w 15"/>
                      <a:gd name="T33" fmla="*/ 12 h 15"/>
                      <a:gd name="T34" fmla="*/ 42 w 15"/>
                      <a:gd name="T35" fmla="*/ 10 h 15"/>
                      <a:gd name="T36" fmla="*/ 42 w 15"/>
                      <a:gd name="T37" fmla="*/ 2 h 15"/>
                      <a:gd name="T38" fmla="*/ 35 w 15"/>
                      <a:gd name="T39" fmla="*/ 2 h 15"/>
                      <a:gd name="T40" fmla="*/ 29 w 15"/>
                      <a:gd name="T41" fmla="*/ 0 h 15"/>
                      <a:gd name="T42" fmla="*/ 24 w 15"/>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15">
                        <a:moveTo>
                          <a:pt x="8" y="0"/>
                        </a:moveTo>
                        <a:lnTo>
                          <a:pt x="6" y="0"/>
                        </a:lnTo>
                        <a:lnTo>
                          <a:pt x="4" y="2"/>
                        </a:lnTo>
                        <a:lnTo>
                          <a:pt x="2" y="2"/>
                        </a:lnTo>
                        <a:lnTo>
                          <a:pt x="2" y="4"/>
                        </a:lnTo>
                        <a:lnTo>
                          <a:pt x="0" y="6"/>
                        </a:lnTo>
                        <a:lnTo>
                          <a:pt x="0" y="10"/>
                        </a:lnTo>
                        <a:lnTo>
                          <a:pt x="2" y="12"/>
                        </a:lnTo>
                        <a:lnTo>
                          <a:pt x="2" y="13"/>
                        </a:lnTo>
                        <a:lnTo>
                          <a:pt x="4" y="13"/>
                        </a:lnTo>
                        <a:lnTo>
                          <a:pt x="6" y="15"/>
                        </a:lnTo>
                        <a:lnTo>
                          <a:pt x="10" y="15"/>
                        </a:lnTo>
                        <a:lnTo>
                          <a:pt x="12" y="13"/>
                        </a:lnTo>
                        <a:lnTo>
                          <a:pt x="14" y="13"/>
                        </a:lnTo>
                        <a:lnTo>
                          <a:pt x="14" y="12"/>
                        </a:lnTo>
                        <a:lnTo>
                          <a:pt x="15" y="10"/>
                        </a:lnTo>
                        <a:lnTo>
                          <a:pt x="15" y="6"/>
                        </a:lnTo>
                        <a:lnTo>
                          <a:pt x="14" y="4"/>
                        </a:lnTo>
                        <a:lnTo>
                          <a:pt x="14" y="2"/>
                        </a:lnTo>
                        <a:lnTo>
                          <a:pt x="12" y="2"/>
                        </a:lnTo>
                        <a:lnTo>
                          <a:pt x="10" y="0"/>
                        </a:lnTo>
                        <a:lnTo>
                          <a:pt x="8" y="0"/>
                        </a:lnTo>
                        <a:close/>
                      </a:path>
                    </a:pathLst>
                  </a:custGeom>
                  <a:solidFill>
                    <a:srgbClr val="008000"/>
                  </a:solidFill>
                  <a:ln w="28575">
                    <a:solidFill>
                      <a:srgbClr val="66FFFF"/>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595" name="Freeform 78"/>
                  <p:cNvSpPr>
                    <a:spLocks/>
                  </p:cNvSpPr>
                  <p:nvPr/>
                </p:nvSpPr>
                <p:spPr bwMode="auto">
                  <a:xfrm>
                    <a:off x="3494" y="2221"/>
                    <a:ext cx="18" cy="18"/>
                  </a:xfrm>
                  <a:custGeom>
                    <a:avLst/>
                    <a:gdLst>
                      <a:gd name="T0" fmla="*/ 20 w 15"/>
                      <a:gd name="T1" fmla="*/ 0 h 16"/>
                      <a:gd name="T2" fmla="*/ 17 w 15"/>
                      <a:gd name="T3" fmla="*/ 0 h 16"/>
                      <a:gd name="T4" fmla="*/ 12 w 15"/>
                      <a:gd name="T5" fmla="*/ 2 h 16"/>
                      <a:gd name="T6" fmla="*/ 2 w 15"/>
                      <a:gd name="T7" fmla="*/ 2 h 16"/>
                      <a:gd name="T8" fmla="*/ 2 w 15"/>
                      <a:gd name="T9" fmla="*/ 10 h 16"/>
                      <a:gd name="T10" fmla="*/ 0 w 15"/>
                      <a:gd name="T11" fmla="*/ 12 h 16"/>
                      <a:gd name="T12" fmla="*/ 0 w 15"/>
                      <a:gd name="T13" fmla="*/ 20 h 16"/>
                      <a:gd name="T14" fmla="*/ 2 w 15"/>
                      <a:gd name="T15" fmla="*/ 26 h 16"/>
                      <a:gd name="T16" fmla="*/ 2 w 15"/>
                      <a:gd name="T17" fmla="*/ 29 h 16"/>
                      <a:gd name="T18" fmla="*/ 12 w 15"/>
                      <a:gd name="T19" fmla="*/ 29 h 16"/>
                      <a:gd name="T20" fmla="*/ 17 w 15"/>
                      <a:gd name="T21" fmla="*/ 33 h 16"/>
                      <a:gd name="T22" fmla="*/ 28 w 15"/>
                      <a:gd name="T23" fmla="*/ 33 h 16"/>
                      <a:gd name="T24" fmla="*/ 34 w 15"/>
                      <a:gd name="T25" fmla="*/ 29 h 16"/>
                      <a:gd name="T26" fmla="*/ 41 w 15"/>
                      <a:gd name="T27" fmla="*/ 29 h 16"/>
                      <a:gd name="T28" fmla="*/ 41 w 15"/>
                      <a:gd name="T29" fmla="*/ 26 h 16"/>
                      <a:gd name="T30" fmla="*/ 44 w 15"/>
                      <a:gd name="T31" fmla="*/ 20 h 16"/>
                      <a:gd name="T32" fmla="*/ 44 w 15"/>
                      <a:gd name="T33" fmla="*/ 12 h 16"/>
                      <a:gd name="T34" fmla="*/ 41 w 15"/>
                      <a:gd name="T35" fmla="*/ 10 h 16"/>
                      <a:gd name="T36" fmla="*/ 41 w 15"/>
                      <a:gd name="T37" fmla="*/ 2 h 16"/>
                      <a:gd name="T38" fmla="*/ 34 w 15"/>
                      <a:gd name="T39" fmla="*/ 2 h 16"/>
                      <a:gd name="T40" fmla="*/ 28 w 15"/>
                      <a:gd name="T41" fmla="*/ 0 h 16"/>
                      <a:gd name="T42" fmla="*/ 20 w 15"/>
                      <a:gd name="T43" fmla="*/ 0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16">
                        <a:moveTo>
                          <a:pt x="7" y="0"/>
                        </a:moveTo>
                        <a:lnTo>
                          <a:pt x="6" y="0"/>
                        </a:lnTo>
                        <a:lnTo>
                          <a:pt x="4" y="2"/>
                        </a:lnTo>
                        <a:lnTo>
                          <a:pt x="2" y="2"/>
                        </a:lnTo>
                        <a:lnTo>
                          <a:pt x="2" y="4"/>
                        </a:lnTo>
                        <a:lnTo>
                          <a:pt x="0" y="6"/>
                        </a:lnTo>
                        <a:lnTo>
                          <a:pt x="0" y="10"/>
                        </a:lnTo>
                        <a:lnTo>
                          <a:pt x="2" y="12"/>
                        </a:lnTo>
                        <a:lnTo>
                          <a:pt x="2" y="14"/>
                        </a:lnTo>
                        <a:lnTo>
                          <a:pt x="4" y="14"/>
                        </a:lnTo>
                        <a:lnTo>
                          <a:pt x="6" y="16"/>
                        </a:lnTo>
                        <a:lnTo>
                          <a:pt x="9" y="16"/>
                        </a:lnTo>
                        <a:lnTo>
                          <a:pt x="11" y="14"/>
                        </a:lnTo>
                        <a:lnTo>
                          <a:pt x="13" y="14"/>
                        </a:lnTo>
                        <a:lnTo>
                          <a:pt x="13" y="12"/>
                        </a:lnTo>
                        <a:lnTo>
                          <a:pt x="15" y="10"/>
                        </a:lnTo>
                        <a:lnTo>
                          <a:pt x="15" y="6"/>
                        </a:lnTo>
                        <a:lnTo>
                          <a:pt x="13" y="4"/>
                        </a:lnTo>
                        <a:lnTo>
                          <a:pt x="13" y="2"/>
                        </a:lnTo>
                        <a:lnTo>
                          <a:pt x="11" y="2"/>
                        </a:lnTo>
                        <a:lnTo>
                          <a:pt x="9" y="0"/>
                        </a:lnTo>
                        <a:lnTo>
                          <a:pt x="7" y="0"/>
                        </a:lnTo>
                        <a:close/>
                      </a:path>
                    </a:pathLst>
                  </a:custGeom>
                  <a:solidFill>
                    <a:srgbClr val="008000"/>
                  </a:solidFill>
                  <a:ln w="28575">
                    <a:solidFill>
                      <a:srgbClr val="66FFFF"/>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596" name="Freeform 79"/>
                  <p:cNvSpPr>
                    <a:spLocks/>
                  </p:cNvSpPr>
                  <p:nvPr/>
                </p:nvSpPr>
                <p:spPr bwMode="auto">
                  <a:xfrm>
                    <a:off x="3531" y="2214"/>
                    <a:ext cx="18" cy="18"/>
                  </a:xfrm>
                  <a:custGeom>
                    <a:avLst/>
                    <a:gdLst>
                      <a:gd name="T0" fmla="*/ 20 w 15"/>
                      <a:gd name="T1" fmla="*/ 0 h 16"/>
                      <a:gd name="T2" fmla="*/ 14 w 15"/>
                      <a:gd name="T3" fmla="*/ 0 h 16"/>
                      <a:gd name="T4" fmla="*/ 10 w 15"/>
                      <a:gd name="T5" fmla="*/ 2 h 16"/>
                      <a:gd name="T6" fmla="*/ 1 w 15"/>
                      <a:gd name="T7" fmla="*/ 2 h 16"/>
                      <a:gd name="T8" fmla="*/ 1 w 15"/>
                      <a:gd name="T9" fmla="*/ 10 h 16"/>
                      <a:gd name="T10" fmla="*/ 0 w 15"/>
                      <a:gd name="T11" fmla="*/ 12 h 16"/>
                      <a:gd name="T12" fmla="*/ 0 w 15"/>
                      <a:gd name="T13" fmla="*/ 20 h 16"/>
                      <a:gd name="T14" fmla="*/ 1 w 15"/>
                      <a:gd name="T15" fmla="*/ 26 h 16"/>
                      <a:gd name="T16" fmla="*/ 1 w 15"/>
                      <a:gd name="T17" fmla="*/ 29 h 16"/>
                      <a:gd name="T18" fmla="*/ 10 w 15"/>
                      <a:gd name="T19" fmla="*/ 29 h 16"/>
                      <a:gd name="T20" fmla="*/ 14 w 15"/>
                      <a:gd name="T21" fmla="*/ 33 h 16"/>
                      <a:gd name="T22" fmla="*/ 28 w 15"/>
                      <a:gd name="T23" fmla="*/ 33 h 16"/>
                      <a:gd name="T24" fmla="*/ 34 w 15"/>
                      <a:gd name="T25" fmla="*/ 29 h 16"/>
                      <a:gd name="T26" fmla="*/ 41 w 15"/>
                      <a:gd name="T27" fmla="*/ 29 h 16"/>
                      <a:gd name="T28" fmla="*/ 41 w 15"/>
                      <a:gd name="T29" fmla="*/ 26 h 16"/>
                      <a:gd name="T30" fmla="*/ 44 w 15"/>
                      <a:gd name="T31" fmla="*/ 20 h 16"/>
                      <a:gd name="T32" fmla="*/ 44 w 15"/>
                      <a:gd name="T33" fmla="*/ 12 h 16"/>
                      <a:gd name="T34" fmla="*/ 41 w 15"/>
                      <a:gd name="T35" fmla="*/ 10 h 16"/>
                      <a:gd name="T36" fmla="*/ 41 w 15"/>
                      <a:gd name="T37" fmla="*/ 2 h 16"/>
                      <a:gd name="T38" fmla="*/ 34 w 15"/>
                      <a:gd name="T39" fmla="*/ 2 h 16"/>
                      <a:gd name="T40" fmla="*/ 28 w 15"/>
                      <a:gd name="T41" fmla="*/ 0 h 16"/>
                      <a:gd name="T42" fmla="*/ 20 w 15"/>
                      <a:gd name="T43" fmla="*/ 0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16">
                        <a:moveTo>
                          <a:pt x="7" y="0"/>
                        </a:moveTo>
                        <a:lnTo>
                          <a:pt x="5" y="0"/>
                        </a:lnTo>
                        <a:lnTo>
                          <a:pt x="3" y="2"/>
                        </a:lnTo>
                        <a:lnTo>
                          <a:pt x="1" y="2"/>
                        </a:lnTo>
                        <a:lnTo>
                          <a:pt x="1" y="4"/>
                        </a:lnTo>
                        <a:lnTo>
                          <a:pt x="0" y="6"/>
                        </a:lnTo>
                        <a:lnTo>
                          <a:pt x="0" y="10"/>
                        </a:lnTo>
                        <a:lnTo>
                          <a:pt x="1" y="12"/>
                        </a:lnTo>
                        <a:lnTo>
                          <a:pt x="1" y="14"/>
                        </a:lnTo>
                        <a:lnTo>
                          <a:pt x="3" y="14"/>
                        </a:lnTo>
                        <a:lnTo>
                          <a:pt x="5" y="16"/>
                        </a:lnTo>
                        <a:lnTo>
                          <a:pt x="9" y="16"/>
                        </a:lnTo>
                        <a:lnTo>
                          <a:pt x="11" y="14"/>
                        </a:lnTo>
                        <a:lnTo>
                          <a:pt x="13" y="14"/>
                        </a:lnTo>
                        <a:lnTo>
                          <a:pt x="13" y="12"/>
                        </a:lnTo>
                        <a:lnTo>
                          <a:pt x="15" y="10"/>
                        </a:lnTo>
                        <a:lnTo>
                          <a:pt x="15" y="6"/>
                        </a:lnTo>
                        <a:lnTo>
                          <a:pt x="13" y="4"/>
                        </a:lnTo>
                        <a:lnTo>
                          <a:pt x="13" y="2"/>
                        </a:lnTo>
                        <a:lnTo>
                          <a:pt x="11" y="2"/>
                        </a:lnTo>
                        <a:lnTo>
                          <a:pt x="9" y="0"/>
                        </a:lnTo>
                        <a:lnTo>
                          <a:pt x="7" y="0"/>
                        </a:lnTo>
                        <a:close/>
                      </a:path>
                    </a:pathLst>
                  </a:custGeom>
                  <a:solidFill>
                    <a:srgbClr val="008000"/>
                  </a:solidFill>
                  <a:ln w="28575">
                    <a:solidFill>
                      <a:srgbClr val="66FFFF"/>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597" name="Freeform 80"/>
                  <p:cNvSpPr>
                    <a:spLocks/>
                  </p:cNvSpPr>
                  <p:nvPr/>
                </p:nvSpPr>
                <p:spPr bwMode="auto">
                  <a:xfrm>
                    <a:off x="3567" y="2208"/>
                    <a:ext cx="19" cy="17"/>
                  </a:xfrm>
                  <a:custGeom>
                    <a:avLst/>
                    <a:gdLst>
                      <a:gd name="T0" fmla="*/ 24 w 16"/>
                      <a:gd name="T1" fmla="*/ 0 h 15"/>
                      <a:gd name="T2" fmla="*/ 17 w 16"/>
                      <a:gd name="T3" fmla="*/ 0 h 15"/>
                      <a:gd name="T4" fmla="*/ 12 w 16"/>
                      <a:gd name="T5" fmla="*/ 2 h 15"/>
                      <a:gd name="T6" fmla="*/ 2 w 16"/>
                      <a:gd name="T7" fmla="*/ 2 h 15"/>
                      <a:gd name="T8" fmla="*/ 2 w 16"/>
                      <a:gd name="T9" fmla="*/ 10 h 15"/>
                      <a:gd name="T10" fmla="*/ 0 w 16"/>
                      <a:gd name="T11" fmla="*/ 11 h 15"/>
                      <a:gd name="T12" fmla="*/ 0 w 16"/>
                      <a:gd name="T13" fmla="*/ 18 h 15"/>
                      <a:gd name="T14" fmla="*/ 2 w 16"/>
                      <a:gd name="T15" fmla="*/ 23 h 15"/>
                      <a:gd name="T16" fmla="*/ 2 w 16"/>
                      <a:gd name="T17" fmla="*/ 28 h 15"/>
                      <a:gd name="T18" fmla="*/ 12 w 16"/>
                      <a:gd name="T19" fmla="*/ 28 h 15"/>
                      <a:gd name="T20" fmla="*/ 17 w 16"/>
                      <a:gd name="T21" fmla="*/ 32 h 15"/>
                      <a:gd name="T22" fmla="*/ 29 w 16"/>
                      <a:gd name="T23" fmla="*/ 32 h 15"/>
                      <a:gd name="T24" fmla="*/ 34 w 16"/>
                      <a:gd name="T25" fmla="*/ 28 h 15"/>
                      <a:gd name="T26" fmla="*/ 40 w 16"/>
                      <a:gd name="T27" fmla="*/ 28 h 15"/>
                      <a:gd name="T28" fmla="*/ 40 w 16"/>
                      <a:gd name="T29" fmla="*/ 23 h 15"/>
                      <a:gd name="T30" fmla="*/ 45 w 16"/>
                      <a:gd name="T31" fmla="*/ 18 h 15"/>
                      <a:gd name="T32" fmla="*/ 45 w 16"/>
                      <a:gd name="T33" fmla="*/ 11 h 15"/>
                      <a:gd name="T34" fmla="*/ 40 w 16"/>
                      <a:gd name="T35" fmla="*/ 10 h 15"/>
                      <a:gd name="T36" fmla="*/ 40 w 16"/>
                      <a:gd name="T37" fmla="*/ 2 h 15"/>
                      <a:gd name="T38" fmla="*/ 34 w 16"/>
                      <a:gd name="T39" fmla="*/ 2 h 15"/>
                      <a:gd name="T40" fmla="*/ 29 w 16"/>
                      <a:gd name="T41" fmla="*/ 0 h 15"/>
                      <a:gd name="T42" fmla="*/ 24 w 16"/>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15">
                        <a:moveTo>
                          <a:pt x="8" y="0"/>
                        </a:moveTo>
                        <a:lnTo>
                          <a:pt x="6" y="0"/>
                        </a:lnTo>
                        <a:lnTo>
                          <a:pt x="4" y="2"/>
                        </a:lnTo>
                        <a:lnTo>
                          <a:pt x="2" y="2"/>
                        </a:lnTo>
                        <a:lnTo>
                          <a:pt x="2" y="4"/>
                        </a:lnTo>
                        <a:lnTo>
                          <a:pt x="0" y="5"/>
                        </a:lnTo>
                        <a:lnTo>
                          <a:pt x="0" y="9"/>
                        </a:lnTo>
                        <a:lnTo>
                          <a:pt x="2" y="11"/>
                        </a:lnTo>
                        <a:lnTo>
                          <a:pt x="2" y="13"/>
                        </a:lnTo>
                        <a:lnTo>
                          <a:pt x="4" y="13"/>
                        </a:lnTo>
                        <a:lnTo>
                          <a:pt x="6" y="15"/>
                        </a:lnTo>
                        <a:lnTo>
                          <a:pt x="10" y="15"/>
                        </a:lnTo>
                        <a:lnTo>
                          <a:pt x="12" y="13"/>
                        </a:lnTo>
                        <a:lnTo>
                          <a:pt x="14" y="13"/>
                        </a:lnTo>
                        <a:lnTo>
                          <a:pt x="14" y="11"/>
                        </a:lnTo>
                        <a:lnTo>
                          <a:pt x="16" y="9"/>
                        </a:lnTo>
                        <a:lnTo>
                          <a:pt x="16" y="5"/>
                        </a:lnTo>
                        <a:lnTo>
                          <a:pt x="14" y="4"/>
                        </a:lnTo>
                        <a:lnTo>
                          <a:pt x="14" y="2"/>
                        </a:lnTo>
                        <a:lnTo>
                          <a:pt x="12" y="2"/>
                        </a:lnTo>
                        <a:lnTo>
                          <a:pt x="10" y="0"/>
                        </a:lnTo>
                        <a:lnTo>
                          <a:pt x="8" y="0"/>
                        </a:lnTo>
                        <a:close/>
                      </a:path>
                    </a:pathLst>
                  </a:custGeom>
                  <a:solidFill>
                    <a:srgbClr val="008000"/>
                  </a:solidFill>
                  <a:ln w="28575">
                    <a:solidFill>
                      <a:srgbClr val="66FFFF"/>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598" name="Freeform 81"/>
                  <p:cNvSpPr>
                    <a:spLocks/>
                  </p:cNvSpPr>
                  <p:nvPr/>
                </p:nvSpPr>
                <p:spPr bwMode="auto">
                  <a:xfrm>
                    <a:off x="3604" y="2203"/>
                    <a:ext cx="18" cy="18"/>
                  </a:xfrm>
                  <a:custGeom>
                    <a:avLst/>
                    <a:gdLst>
                      <a:gd name="T0" fmla="*/ 24 w 15"/>
                      <a:gd name="T1" fmla="*/ 0 h 15"/>
                      <a:gd name="T2" fmla="*/ 17 w 15"/>
                      <a:gd name="T3" fmla="*/ 0 h 15"/>
                      <a:gd name="T4" fmla="*/ 12 w 15"/>
                      <a:gd name="T5" fmla="*/ 2 h 15"/>
                      <a:gd name="T6" fmla="*/ 2 w 15"/>
                      <a:gd name="T7" fmla="*/ 2 h 15"/>
                      <a:gd name="T8" fmla="*/ 2 w 15"/>
                      <a:gd name="T9" fmla="*/ 12 h 15"/>
                      <a:gd name="T10" fmla="*/ 0 w 15"/>
                      <a:gd name="T11" fmla="*/ 17 h 15"/>
                      <a:gd name="T12" fmla="*/ 0 w 15"/>
                      <a:gd name="T13" fmla="*/ 28 h 15"/>
                      <a:gd name="T14" fmla="*/ 2 w 15"/>
                      <a:gd name="T15" fmla="*/ 34 h 15"/>
                      <a:gd name="T16" fmla="*/ 2 w 15"/>
                      <a:gd name="T17" fmla="*/ 41 h 15"/>
                      <a:gd name="T18" fmla="*/ 12 w 15"/>
                      <a:gd name="T19" fmla="*/ 41 h 15"/>
                      <a:gd name="T20" fmla="*/ 17 w 15"/>
                      <a:gd name="T21" fmla="*/ 44 h 15"/>
                      <a:gd name="T22" fmla="*/ 29 w 15"/>
                      <a:gd name="T23" fmla="*/ 44 h 15"/>
                      <a:gd name="T24" fmla="*/ 34 w 15"/>
                      <a:gd name="T25" fmla="*/ 41 h 15"/>
                      <a:gd name="T26" fmla="*/ 41 w 15"/>
                      <a:gd name="T27" fmla="*/ 41 h 15"/>
                      <a:gd name="T28" fmla="*/ 41 w 15"/>
                      <a:gd name="T29" fmla="*/ 34 h 15"/>
                      <a:gd name="T30" fmla="*/ 44 w 15"/>
                      <a:gd name="T31" fmla="*/ 28 h 15"/>
                      <a:gd name="T32" fmla="*/ 44 w 15"/>
                      <a:gd name="T33" fmla="*/ 17 h 15"/>
                      <a:gd name="T34" fmla="*/ 41 w 15"/>
                      <a:gd name="T35" fmla="*/ 12 h 15"/>
                      <a:gd name="T36" fmla="*/ 41 w 15"/>
                      <a:gd name="T37" fmla="*/ 2 h 15"/>
                      <a:gd name="T38" fmla="*/ 34 w 15"/>
                      <a:gd name="T39" fmla="*/ 2 h 15"/>
                      <a:gd name="T40" fmla="*/ 29 w 15"/>
                      <a:gd name="T41" fmla="*/ 0 h 15"/>
                      <a:gd name="T42" fmla="*/ 24 w 15"/>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15">
                        <a:moveTo>
                          <a:pt x="8" y="0"/>
                        </a:moveTo>
                        <a:lnTo>
                          <a:pt x="6" y="0"/>
                        </a:lnTo>
                        <a:lnTo>
                          <a:pt x="4" y="2"/>
                        </a:lnTo>
                        <a:lnTo>
                          <a:pt x="2" y="2"/>
                        </a:lnTo>
                        <a:lnTo>
                          <a:pt x="2" y="4"/>
                        </a:lnTo>
                        <a:lnTo>
                          <a:pt x="0" y="6"/>
                        </a:lnTo>
                        <a:lnTo>
                          <a:pt x="0" y="9"/>
                        </a:lnTo>
                        <a:lnTo>
                          <a:pt x="2" y="11"/>
                        </a:lnTo>
                        <a:lnTo>
                          <a:pt x="2" y="13"/>
                        </a:lnTo>
                        <a:lnTo>
                          <a:pt x="4" y="13"/>
                        </a:lnTo>
                        <a:lnTo>
                          <a:pt x="6" y="15"/>
                        </a:lnTo>
                        <a:lnTo>
                          <a:pt x="10" y="15"/>
                        </a:lnTo>
                        <a:lnTo>
                          <a:pt x="11" y="13"/>
                        </a:lnTo>
                        <a:lnTo>
                          <a:pt x="13" y="13"/>
                        </a:lnTo>
                        <a:lnTo>
                          <a:pt x="13" y="11"/>
                        </a:lnTo>
                        <a:lnTo>
                          <a:pt x="15" y="9"/>
                        </a:lnTo>
                        <a:lnTo>
                          <a:pt x="15" y="6"/>
                        </a:lnTo>
                        <a:lnTo>
                          <a:pt x="13" y="4"/>
                        </a:lnTo>
                        <a:lnTo>
                          <a:pt x="13" y="2"/>
                        </a:lnTo>
                        <a:lnTo>
                          <a:pt x="11" y="2"/>
                        </a:lnTo>
                        <a:lnTo>
                          <a:pt x="10" y="0"/>
                        </a:lnTo>
                        <a:lnTo>
                          <a:pt x="8" y="0"/>
                        </a:lnTo>
                        <a:close/>
                      </a:path>
                    </a:pathLst>
                  </a:custGeom>
                  <a:solidFill>
                    <a:srgbClr val="008000"/>
                  </a:solidFill>
                  <a:ln w="28575">
                    <a:solidFill>
                      <a:srgbClr val="66FFFF"/>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599" name="Freeform 82"/>
                  <p:cNvSpPr>
                    <a:spLocks/>
                  </p:cNvSpPr>
                  <p:nvPr/>
                </p:nvSpPr>
                <p:spPr bwMode="auto">
                  <a:xfrm>
                    <a:off x="3641" y="2196"/>
                    <a:ext cx="18" cy="18"/>
                  </a:xfrm>
                  <a:custGeom>
                    <a:avLst/>
                    <a:gdLst>
                      <a:gd name="T0" fmla="*/ 20 w 15"/>
                      <a:gd name="T1" fmla="*/ 0 h 15"/>
                      <a:gd name="T2" fmla="*/ 14 w 15"/>
                      <a:gd name="T3" fmla="*/ 0 h 15"/>
                      <a:gd name="T4" fmla="*/ 12 w 15"/>
                      <a:gd name="T5" fmla="*/ 2 h 15"/>
                      <a:gd name="T6" fmla="*/ 2 w 15"/>
                      <a:gd name="T7" fmla="*/ 2 h 15"/>
                      <a:gd name="T8" fmla="*/ 2 w 15"/>
                      <a:gd name="T9" fmla="*/ 12 h 15"/>
                      <a:gd name="T10" fmla="*/ 0 w 15"/>
                      <a:gd name="T11" fmla="*/ 17 h 15"/>
                      <a:gd name="T12" fmla="*/ 0 w 15"/>
                      <a:gd name="T13" fmla="*/ 29 h 15"/>
                      <a:gd name="T14" fmla="*/ 2 w 15"/>
                      <a:gd name="T15" fmla="*/ 35 h 15"/>
                      <a:gd name="T16" fmla="*/ 2 w 15"/>
                      <a:gd name="T17" fmla="*/ 42 h 15"/>
                      <a:gd name="T18" fmla="*/ 12 w 15"/>
                      <a:gd name="T19" fmla="*/ 42 h 15"/>
                      <a:gd name="T20" fmla="*/ 14 w 15"/>
                      <a:gd name="T21" fmla="*/ 44 h 15"/>
                      <a:gd name="T22" fmla="*/ 28 w 15"/>
                      <a:gd name="T23" fmla="*/ 44 h 15"/>
                      <a:gd name="T24" fmla="*/ 34 w 15"/>
                      <a:gd name="T25" fmla="*/ 42 h 15"/>
                      <a:gd name="T26" fmla="*/ 41 w 15"/>
                      <a:gd name="T27" fmla="*/ 42 h 15"/>
                      <a:gd name="T28" fmla="*/ 41 w 15"/>
                      <a:gd name="T29" fmla="*/ 35 h 15"/>
                      <a:gd name="T30" fmla="*/ 44 w 15"/>
                      <a:gd name="T31" fmla="*/ 29 h 15"/>
                      <a:gd name="T32" fmla="*/ 44 w 15"/>
                      <a:gd name="T33" fmla="*/ 17 h 15"/>
                      <a:gd name="T34" fmla="*/ 41 w 15"/>
                      <a:gd name="T35" fmla="*/ 12 h 15"/>
                      <a:gd name="T36" fmla="*/ 41 w 15"/>
                      <a:gd name="T37" fmla="*/ 2 h 15"/>
                      <a:gd name="T38" fmla="*/ 34 w 15"/>
                      <a:gd name="T39" fmla="*/ 2 h 15"/>
                      <a:gd name="T40" fmla="*/ 28 w 15"/>
                      <a:gd name="T41" fmla="*/ 0 h 15"/>
                      <a:gd name="T42" fmla="*/ 20 w 15"/>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15">
                        <a:moveTo>
                          <a:pt x="7" y="0"/>
                        </a:moveTo>
                        <a:lnTo>
                          <a:pt x="5" y="0"/>
                        </a:lnTo>
                        <a:lnTo>
                          <a:pt x="4" y="2"/>
                        </a:lnTo>
                        <a:lnTo>
                          <a:pt x="2" y="2"/>
                        </a:lnTo>
                        <a:lnTo>
                          <a:pt x="2" y="4"/>
                        </a:lnTo>
                        <a:lnTo>
                          <a:pt x="0" y="6"/>
                        </a:lnTo>
                        <a:lnTo>
                          <a:pt x="0" y="10"/>
                        </a:lnTo>
                        <a:lnTo>
                          <a:pt x="2" y="12"/>
                        </a:lnTo>
                        <a:lnTo>
                          <a:pt x="2" y="14"/>
                        </a:lnTo>
                        <a:lnTo>
                          <a:pt x="4" y="14"/>
                        </a:lnTo>
                        <a:lnTo>
                          <a:pt x="5" y="15"/>
                        </a:lnTo>
                        <a:lnTo>
                          <a:pt x="9" y="15"/>
                        </a:lnTo>
                        <a:lnTo>
                          <a:pt x="11" y="14"/>
                        </a:lnTo>
                        <a:lnTo>
                          <a:pt x="13" y="14"/>
                        </a:lnTo>
                        <a:lnTo>
                          <a:pt x="13" y="12"/>
                        </a:lnTo>
                        <a:lnTo>
                          <a:pt x="15" y="10"/>
                        </a:lnTo>
                        <a:lnTo>
                          <a:pt x="15" y="6"/>
                        </a:lnTo>
                        <a:lnTo>
                          <a:pt x="13" y="4"/>
                        </a:lnTo>
                        <a:lnTo>
                          <a:pt x="13" y="2"/>
                        </a:lnTo>
                        <a:lnTo>
                          <a:pt x="11" y="2"/>
                        </a:lnTo>
                        <a:lnTo>
                          <a:pt x="9" y="0"/>
                        </a:lnTo>
                        <a:lnTo>
                          <a:pt x="7" y="0"/>
                        </a:lnTo>
                        <a:close/>
                      </a:path>
                    </a:pathLst>
                  </a:custGeom>
                  <a:solidFill>
                    <a:srgbClr val="008000"/>
                  </a:solidFill>
                  <a:ln w="28575">
                    <a:solidFill>
                      <a:srgbClr val="66FFFF"/>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600" name="Freeform 83"/>
                  <p:cNvSpPr>
                    <a:spLocks/>
                  </p:cNvSpPr>
                  <p:nvPr/>
                </p:nvSpPr>
                <p:spPr bwMode="auto">
                  <a:xfrm>
                    <a:off x="3677" y="2191"/>
                    <a:ext cx="19" cy="19"/>
                  </a:xfrm>
                  <a:custGeom>
                    <a:avLst/>
                    <a:gdLst>
                      <a:gd name="T0" fmla="*/ 24 w 16"/>
                      <a:gd name="T1" fmla="*/ 0 h 16"/>
                      <a:gd name="T2" fmla="*/ 17 w 16"/>
                      <a:gd name="T3" fmla="*/ 0 h 16"/>
                      <a:gd name="T4" fmla="*/ 12 w 16"/>
                      <a:gd name="T5" fmla="*/ 2 h 16"/>
                      <a:gd name="T6" fmla="*/ 2 w 16"/>
                      <a:gd name="T7" fmla="*/ 2 h 16"/>
                      <a:gd name="T8" fmla="*/ 2 w 16"/>
                      <a:gd name="T9" fmla="*/ 12 h 16"/>
                      <a:gd name="T10" fmla="*/ 0 w 16"/>
                      <a:gd name="T11" fmla="*/ 17 h 16"/>
                      <a:gd name="T12" fmla="*/ 0 w 16"/>
                      <a:gd name="T13" fmla="*/ 29 h 16"/>
                      <a:gd name="T14" fmla="*/ 2 w 16"/>
                      <a:gd name="T15" fmla="*/ 34 h 16"/>
                      <a:gd name="T16" fmla="*/ 2 w 16"/>
                      <a:gd name="T17" fmla="*/ 40 h 16"/>
                      <a:gd name="T18" fmla="*/ 12 w 16"/>
                      <a:gd name="T19" fmla="*/ 40 h 16"/>
                      <a:gd name="T20" fmla="*/ 17 w 16"/>
                      <a:gd name="T21" fmla="*/ 45 h 16"/>
                      <a:gd name="T22" fmla="*/ 29 w 16"/>
                      <a:gd name="T23" fmla="*/ 45 h 16"/>
                      <a:gd name="T24" fmla="*/ 34 w 16"/>
                      <a:gd name="T25" fmla="*/ 40 h 16"/>
                      <a:gd name="T26" fmla="*/ 40 w 16"/>
                      <a:gd name="T27" fmla="*/ 40 h 16"/>
                      <a:gd name="T28" fmla="*/ 40 w 16"/>
                      <a:gd name="T29" fmla="*/ 34 h 16"/>
                      <a:gd name="T30" fmla="*/ 45 w 16"/>
                      <a:gd name="T31" fmla="*/ 29 h 16"/>
                      <a:gd name="T32" fmla="*/ 45 w 16"/>
                      <a:gd name="T33" fmla="*/ 17 h 16"/>
                      <a:gd name="T34" fmla="*/ 40 w 16"/>
                      <a:gd name="T35" fmla="*/ 12 h 16"/>
                      <a:gd name="T36" fmla="*/ 40 w 16"/>
                      <a:gd name="T37" fmla="*/ 2 h 16"/>
                      <a:gd name="T38" fmla="*/ 34 w 16"/>
                      <a:gd name="T39" fmla="*/ 2 h 16"/>
                      <a:gd name="T40" fmla="*/ 29 w 16"/>
                      <a:gd name="T41" fmla="*/ 0 h 16"/>
                      <a:gd name="T42" fmla="*/ 24 w 16"/>
                      <a:gd name="T43" fmla="*/ 0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16">
                        <a:moveTo>
                          <a:pt x="8" y="0"/>
                        </a:moveTo>
                        <a:lnTo>
                          <a:pt x="6" y="0"/>
                        </a:lnTo>
                        <a:lnTo>
                          <a:pt x="4" y="2"/>
                        </a:lnTo>
                        <a:lnTo>
                          <a:pt x="2" y="2"/>
                        </a:lnTo>
                        <a:lnTo>
                          <a:pt x="2" y="4"/>
                        </a:lnTo>
                        <a:lnTo>
                          <a:pt x="0" y="6"/>
                        </a:lnTo>
                        <a:lnTo>
                          <a:pt x="0" y="10"/>
                        </a:lnTo>
                        <a:lnTo>
                          <a:pt x="2" y="12"/>
                        </a:lnTo>
                        <a:lnTo>
                          <a:pt x="2" y="14"/>
                        </a:lnTo>
                        <a:lnTo>
                          <a:pt x="4" y="14"/>
                        </a:lnTo>
                        <a:lnTo>
                          <a:pt x="6" y="16"/>
                        </a:lnTo>
                        <a:lnTo>
                          <a:pt x="10" y="16"/>
                        </a:lnTo>
                        <a:lnTo>
                          <a:pt x="12" y="14"/>
                        </a:lnTo>
                        <a:lnTo>
                          <a:pt x="14" y="14"/>
                        </a:lnTo>
                        <a:lnTo>
                          <a:pt x="14" y="12"/>
                        </a:lnTo>
                        <a:lnTo>
                          <a:pt x="16" y="10"/>
                        </a:lnTo>
                        <a:lnTo>
                          <a:pt x="16" y="6"/>
                        </a:lnTo>
                        <a:lnTo>
                          <a:pt x="14" y="4"/>
                        </a:lnTo>
                        <a:lnTo>
                          <a:pt x="14" y="2"/>
                        </a:lnTo>
                        <a:lnTo>
                          <a:pt x="12" y="2"/>
                        </a:lnTo>
                        <a:lnTo>
                          <a:pt x="10" y="0"/>
                        </a:lnTo>
                        <a:lnTo>
                          <a:pt x="8" y="0"/>
                        </a:lnTo>
                        <a:close/>
                      </a:path>
                    </a:pathLst>
                  </a:custGeom>
                  <a:solidFill>
                    <a:srgbClr val="008000"/>
                  </a:solidFill>
                  <a:ln w="28575">
                    <a:solidFill>
                      <a:srgbClr val="66FFFF"/>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601" name="Freeform 84"/>
                  <p:cNvSpPr>
                    <a:spLocks/>
                  </p:cNvSpPr>
                  <p:nvPr/>
                </p:nvSpPr>
                <p:spPr bwMode="auto">
                  <a:xfrm>
                    <a:off x="3714" y="2186"/>
                    <a:ext cx="19" cy="17"/>
                  </a:xfrm>
                  <a:custGeom>
                    <a:avLst/>
                    <a:gdLst>
                      <a:gd name="T0" fmla="*/ 24 w 16"/>
                      <a:gd name="T1" fmla="*/ 0 h 15"/>
                      <a:gd name="T2" fmla="*/ 17 w 16"/>
                      <a:gd name="T3" fmla="*/ 0 h 15"/>
                      <a:gd name="T4" fmla="*/ 12 w 16"/>
                      <a:gd name="T5" fmla="*/ 1 h 15"/>
                      <a:gd name="T6" fmla="*/ 2 w 16"/>
                      <a:gd name="T7" fmla="*/ 1 h 15"/>
                      <a:gd name="T8" fmla="*/ 2 w 16"/>
                      <a:gd name="T9" fmla="*/ 3 h 15"/>
                      <a:gd name="T10" fmla="*/ 0 w 16"/>
                      <a:gd name="T11" fmla="*/ 11 h 15"/>
                      <a:gd name="T12" fmla="*/ 0 w 16"/>
                      <a:gd name="T13" fmla="*/ 18 h 15"/>
                      <a:gd name="T14" fmla="*/ 2 w 16"/>
                      <a:gd name="T15" fmla="*/ 23 h 15"/>
                      <a:gd name="T16" fmla="*/ 2 w 16"/>
                      <a:gd name="T17" fmla="*/ 28 h 15"/>
                      <a:gd name="T18" fmla="*/ 12 w 16"/>
                      <a:gd name="T19" fmla="*/ 28 h 15"/>
                      <a:gd name="T20" fmla="*/ 17 w 16"/>
                      <a:gd name="T21" fmla="*/ 32 h 15"/>
                      <a:gd name="T22" fmla="*/ 29 w 16"/>
                      <a:gd name="T23" fmla="*/ 32 h 15"/>
                      <a:gd name="T24" fmla="*/ 34 w 16"/>
                      <a:gd name="T25" fmla="*/ 28 h 15"/>
                      <a:gd name="T26" fmla="*/ 40 w 16"/>
                      <a:gd name="T27" fmla="*/ 28 h 15"/>
                      <a:gd name="T28" fmla="*/ 40 w 16"/>
                      <a:gd name="T29" fmla="*/ 23 h 15"/>
                      <a:gd name="T30" fmla="*/ 45 w 16"/>
                      <a:gd name="T31" fmla="*/ 18 h 15"/>
                      <a:gd name="T32" fmla="*/ 45 w 16"/>
                      <a:gd name="T33" fmla="*/ 11 h 15"/>
                      <a:gd name="T34" fmla="*/ 40 w 16"/>
                      <a:gd name="T35" fmla="*/ 3 h 15"/>
                      <a:gd name="T36" fmla="*/ 40 w 16"/>
                      <a:gd name="T37" fmla="*/ 1 h 15"/>
                      <a:gd name="T38" fmla="*/ 34 w 16"/>
                      <a:gd name="T39" fmla="*/ 1 h 15"/>
                      <a:gd name="T40" fmla="*/ 29 w 16"/>
                      <a:gd name="T41" fmla="*/ 0 h 15"/>
                      <a:gd name="T42" fmla="*/ 24 w 16"/>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15">
                        <a:moveTo>
                          <a:pt x="8" y="0"/>
                        </a:moveTo>
                        <a:lnTo>
                          <a:pt x="6" y="0"/>
                        </a:lnTo>
                        <a:lnTo>
                          <a:pt x="4" y="1"/>
                        </a:lnTo>
                        <a:lnTo>
                          <a:pt x="2" y="1"/>
                        </a:lnTo>
                        <a:lnTo>
                          <a:pt x="2" y="3"/>
                        </a:lnTo>
                        <a:lnTo>
                          <a:pt x="0" y="5"/>
                        </a:lnTo>
                        <a:lnTo>
                          <a:pt x="0" y="9"/>
                        </a:lnTo>
                        <a:lnTo>
                          <a:pt x="2" y="11"/>
                        </a:lnTo>
                        <a:lnTo>
                          <a:pt x="2" y="13"/>
                        </a:lnTo>
                        <a:lnTo>
                          <a:pt x="4" y="13"/>
                        </a:lnTo>
                        <a:lnTo>
                          <a:pt x="6" y="15"/>
                        </a:lnTo>
                        <a:lnTo>
                          <a:pt x="10" y="15"/>
                        </a:lnTo>
                        <a:lnTo>
                          <a:pt x="12" y="13"/>
                        </a:lnTo>
                        <a:lnTo>
                          <a:pt x="14" y="13"/>
                        </a:lnTo>
                        <a:lnTo>
                          <a:pt x="14" y="11"/>
                        </a:lnTo>
                        <a:lnTo>
                          <a:pt x="16" y="9"/>
                        </a:lnTo>
                        <a:lnTo>
                          <a:pt x="16" y="5"/>
                        </a:lnTo>
                        <a:lnTo>
                          <a:pt x="14" y="3"/>
                        </a:lnTo>
                        <a:lnTo>
                          <a:pt x="14" y="1"/>
                        </a:lnTo>
                        <a:lnTo>
                          <a:pt x="12" y="1"/>
                        </a:lnTo>
                        <a:lnTo>
                          <a:pt x="10" y="0"/>
                        </a:lnTo>
                        <a:lnTo>
                          <a:pt x="8" y="0"/>
                        </a:lnTo>
                        <a:close/>
                      </a:path>
                    </a:pathLst>
                  </a:custGeom>
                  <a:solidFill>
                    <a:srgbClr val="008000"/>
                  </a:solidFill>
                  <a:ln w="28575">
                    <a:solidFill>
                      <a:srgbClr val="66FFFF"/>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602" name="Freeform 85"/>
                  <p:cNvSpPr>
                    <a:spLocks/>
                  </p:cNvSpPr>
                  <p:nvPr/>
                </p:nvSpPr>
                <p:spPr bwMode="auto">
                  <a:xfrm>
                    <a:off x="3751" y="2181"/>
                    <a:ext cx="18" cy="17"/>
                  </a:xfrm>
                  <a:custGeom>
                    <a:avLst/>
                    <a:gdLst>
                      <a:gd name="T0" fmla="*/ 24 w 15"/>
                      <a:gd name="T1" fmla="*/ 0 h 15"/>
                      <a:gd name="T2" fmla="*/ 17 w 15"/>
                      <a:gd name="T3" fmla="*/ 0 h 15"/>
                      <a:gd name="T4" fmla="*/ 12 w 15"/>
                      <a:gd name="T5" fmla="*/ 2 h 15"/>
                      <a:gd name="T6" fmla="*/ 2 w 15"/>
                      <a:gd name="T7" fmla="*/ 2 h 15"/>
                      <a:gd name="T8" fmla="*/ 2 w 15"/>
                      <a:gd name="T9" fmla="*/ 10 h 15"/>
                      <a:gd name="T10" fmla="*/ 0 w 15"/>
                      <a:gd name="T11" fmla="*/ 11 h 15"/>
                      <a:gd name="T12" fmla="*/ 0 w 15"/>
                      <a:gd name="T13" fmla="*/ 18 h 15"/>
                      <a:gd name="T14" fmla="*/ 2 w 15"/>
                      <a:gd name="T15" fmla="*/ 23 h 15"/>
                      <a:gd name="T16" fmla="*/ 2 w 15"/>
                      <a:gd name="T17" fmla="*/ 28 h 15"/>
                      <a:gd name="T18" fmla="*/ 12 w 15"/>
                      <a:gd name="T19" fmla="*/ 28 h 15"/>
                      <a:gd name="T20" fmla="*/ 17 w 15"/>
                      <a:gd name="T21" fmla="*/ 32 h 15"/>
                      <a:gd name="T22" fmla="*/ 28 w 15"/>
                      <a:gd name="T23" fmla="*/ 32 h 15"/>
                      <a:gd name="T24" fmla="*/ 34 w 15"/>
                      <a:gd name="T25" fmla="*/ 28 h 15"/>
                      <a:gd name="T26" fmla="*/ 41 w 15"/>
                      <a:gd name="T27" fmla="*/ 28 h 15"/>
                      <a:gd name="T28" fmla="*/ 41 w 15"/>
                      <a:gd name="T29" fmla="*/ 23 h 15"/>
                      <a:gd name="T30" fmla="*/ 44 w 15"/>
                      <a:gd name="T31" fmla="*/ 18 h 15"/>
                      <a:gd name="T32" fmla="*/ 44 w 15"/>
                      <a:gd name="T33" fmla="*/ 11 h 15"/>
                      <a:gd name="T34" fmla="*/ 41 w 15"/>
                      <a:gd name="T35" fmla="*/ 10 h 15"/>
                      <a:gd name="T36" fmla="*/ 41 w 15"/>
                      <a:gd name="T37" fmla="*/ 2 h 15"/>
                      <a:gd name="T38" fmla="*/ 34 w 15"/>
                      <a:gd name="T39" fmla="*/ 2 h 15"/>
                      <a:gd name="T40" fmla="*/ 28 w 15"/>
                      <a:gd name="T41" fmla="*/ 0 h 15"/>
                      <a:gd name="T42" fmla="*/ 24 w 15"/>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15">
                        <a:moveTo>
                          <a:pt x="8" y="0"/>
                        </a:moveTo>
                        <a:lnTo>
                          <a:pt x="6" y="0"/>
                        </a:lnTo>
                        <a:lnTo>
                          <a:pt x="4" y="2"/>
                        </a:lnTo>
                        <a:lnTo>
                          <a:pt x="2" y="2"/>
                        </a:lnTo>
                        <a:lnTo>
                          <a:pt x="2" y="4"/>
                        </a:lnTo>
                        <a:lnTo>
                          <a:pt x="0" y="5"/>
                        </a:lnTo>
                        <a:lnTo>
                          <a:pt x="0" y="9"/>
                        </a:lnTo>
                        <a:lnTo>
                          <a:pt x="2" y="11"/>
                        </a:lnTo>
                        <a:lnTo>
                          <a:pt x="2" y="13"/>
                        </a:lnTo>
                        <a:lnTo>
                          <a:pt x="4" y="13"/>
                        </a:lnTo>
                        <a:lnTo>
                          <a:pt x="6" y="15"/>
                        </a:lnTo>
                        <a:lnTo>
                          <a:pt x="9" y="15"/>
                        </a:lnTo>
                        <a:lnTo>
                          <a:pt x="11" y="13"/>
                        </a:lnTo>
                        <a:lnTo>
                          <a:pt x="13" y="13"/>
                        </a:lnTo>
                        <a:lnTo>
                          <a:pt x="13" y="11"/>
                        </a:lnTo>
                        <a:lnTo>
                          <a:pt x="15" y="9"/>
                        </a:lnTo>
                        <a:lnTo>
                          <a:pt x="15" y="5"/>
                        </a:lnTo>
                        <a:lnTo>
                          <a:pt x="13" y="4"/>
                        </a:lnTo>
                        <a:lnTo>
                          <a:pt x="13" y="2"/>
                        </a:lnTo>
                        <a:lnTo>
                          <a:pt x="11" y="2"/>
                        </a:lnTo>
                        <a:lnTo>
                          <a:pt x="9" y="0"/>
                        </a:lnTo>
                        <a:lnTo>
                          <a:pt x="8" y="0"/>
                        </a:lnTo>
                        <a:close/>
                      </a:path>
                    </a:pathLst>
                  </a:custGeom>
                  <a:solidFill>
                    <a:srgbClr val="008000"/>
                  </a:solidFill>
                  <a:ln w="28575">
                    <a:solidFill>
                      <a:srgbClr val="66FFFF"/>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603" name="Freeform 86"/>
                  <p:cNvSpPr>
                    <a:spLocks/>
                  </p:cNvSpPr>
                  <p:nvPr/>
                </p:nvSpPr>
                <p:spPr bwMode="auto">
                  <a:xfrm>
                    <a:off x="3788" y="2176"/>
                    <a:ext cx="18" cy="18"/>
                  </a:xfrm>
                  <a:custGeom>
                    <a:avLst/>
                    <a:gdLst>
                      <a:gd name="T0" fmla="*/ 20 w 15"/>
                      <a:gd name="T1" fmla="*/ 0 h 15"/>
                      <a:gd name="T2" fmla="*/ 14 w 15"/>
                      <a:gd name="T3" fmla="*/ 0 h 15"/>
                      <a:gd name="T4" fmla="*/ 10 w 15"/>
                      <a:gd name="T5" fmla="*/ 2 h 15"/>
                      <a:gd name="T6" fmla="*/ 2 w 15"/>
                      <a:gd name="T7" fmla="*/ 2 h 15"/>
                      <a:gd name="T8" fmla="*/ 2 w 15"/>
                      <a:gd name="T9" fmla="*/ 12 h 15"/>
                      <a:gd name="T10" fmla="*/ 0 w 15"/>
                      <a:gd name="T11" fmla="*/ 17 h 15"/>
                      <a:gd name="T12" fmla="*/ 0 w 15"/>
                      <a:gd name="T13" fmla="*/ 28 h 15"/>
                      <a:gd name="T14" fmla="*/ 2 w 15"/>
                      <a:gd name="T15" fmla="*/ 34 h 15"/>
                      <a:gd name="T16" fmla="*/ 2 w 15"/>
                      <a:gd name="T17" fmla="*/ 41 h 15"/>
                      <a:gd name="T18" fmla="*/ 10 w 15"/>
                      <a:gd name="T19" fmla="*/ 41 h 15"/>
                      <a:gd name="T20" fmla="*/ 14 w 15"/>
                      <a:gd name="T21" fmla="*/ 44 h 15"/>
                      <a:gd name="T22" fmla="*/ 28 w 15"/>
                      <a:gd name="T23" fmla="*/ 44 h 15"/>
                      <a:gd name="T24" fmla="*/ 34 w 15"/>
                      <a:gd name="T25" fmla="*/ 41 h 15"/>
                      <a:gd name="T26" fmla="*/ 41 w 15"/>
                      <a:gd name="T27" fmla="*/ 41 h 15"/>
                      <a:gd name="T28" fmla="*/ 41 w 15"/>
                      <a:gd name="T29" fmla="*/ 34 h 15"/>
                      <a:gd name="T30" fmla="*/ 44 w 15"/>
                      <a:gd name="T31" fmla="*/ 28 h 15"/>
                      <a:gd name="T32" fmla="*/ 44 w 15"/>
                      <a:gd name="T33" fmla="*/ 17 h 15"/>
                      <a:gd name="T34" fmla="*/ 41 w 15"/>
                      <a:gd name="T35" fmla="*/ 12 h 15"/>
                      <a:gd name="T36" fmla="*/ 41 w 15"/>
                      <a:gd name="T37" fmla="*/ 2 h 15"/>
                      <a:gd name="T38" fmla="*/ 34 w 15"/>
                      <a:gd name="T39" fmla="*/ 2 h 15"/>
                      <a:gd name="T40" fmla="*/ 28 w 15"/>
                      <a:gd name="T41" fmla="*/ 0 h 15"/>
                      <a:gd name="T42" fmla="*/ 20 w 15"/>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15">
                        <a:moveTo>
                          <a:pt x="7" y="0"/>
                        </a:moveTo>
                        <a:lnTo>
                          <a:pt x="5" y="0"/>
                        </a:lnTo>
                        <a:lnTo>
                          <a:pt x="3" y="2"/>
                        </a:lnTo>
                        <a:lnTo>
                          <a:pt x="2" y="2"/>
                        </a:lnTo>
                        <a:lnTo>
                          <a:pt x="2" y="4"/>
                        </a:lnTo>
                        <a:lnTo>
                          <a:pt x="0" y="6"/>
                        </a:lnTo>
                        <a:lnTo>
                          <a:pt x="0" y="9"/>
                        </a:lnTo>
                        <a:lnTo>
                          <a:pt x="2" y="11"/>
                        </a:lnTo>
                        <a:lnTo>
                          <a:pt x="2" y="13"/>
                        </a:lnTo>
                        <a:lnTo>
                          <a:pt x="3" y="13"/>
                        </a:lnTo>
                        <a:lnTo>
                          <a:pt x="5" y="15"/>
                        </a:lnTo>
                        <a:lnTo>
                          <a:pt x="9" y="15"/>
                        </a:lnTo>
                        <a:lnTo>
                          <a:pt x="11" y="13"/>
                        </a:lnTo>
                        <a:lnTo>
                          <a:pt x="13" y="13"/>
                        </a:lnTo>
                        <a:lnTo>
                          <a:pt x="13" y="11"/>
                        </a:lnTo>
                        <a:lnTo>
                          <a:pt x="15" y="9"/>
                        </a:lnTo>
                        <a:lnTo>
                          <a:pt x="15" y="6"/>
                        </a:lnTo>
                        <a:lnTo>
                          <a:pt x="13" y="4"/>
                        </a:lnTo>
                        <a:lnTo>
                          <a:pt x="13" y="2"/>
                        </a:lnTo>
                        <a:lnTo>
                          <a:pt x="11" y="2"/>
                        </a:lnTo>
                        <a:lnTo>
                          <a:pt x="9" y="0"/>
                        </a:lnTo>
                        <a:lnTo>
                          <a:pt x="7" y="0"/>
                        </a:lnTo>
                        <a:close/>
                      </a:path>
                    </a:pathLst>
                  </a:custGeom>
                  <a:solidFill>
                    <a:srgbClr val="008000"/>
                  </a:solidFill>
                  <a:ln w="28575">
                    <a:solidFill>
                      <a:srgbClr val="66FFFF"/>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604" name="Freeform 87"/>
                  <p:cNvSpPr>
                    <a:spLocks/>
                  </p:cNvSpPr>
                  <p:nvPr/>
                </p:nvSpPr>
                <p:spPr bwMode="auto">
                  <a:xfrm>
                    <a:off x="3824" y="2172"/>
                    <a:ext cx="19" cy="17"/>
                  </a:xfrm>
                  <a:custGeom>
                    <a:avLst/>
                    <a:gdLst>
                      <a:gd name="T0" fmla="*/ 24 w 16"/>
                      <a:gd name="T1" fmla="*/ 0 h 15"/>
                      <a:gd name="T2" fmla="*/ 17 w 16"/>
                      <a:gd name="T3" fmla="*/ 0 h 15"/>
                      <a:gd name="T4" fmla="*/ 12 w 16"/>
                      <a:gd name="T5" fmla="*/ 2 h 15"/>
                      <a:gd name="T6" fmla="*/ 2 w 16"/>
                      <a:gd name="T7" fmla="*/ 2 h 15"/>
                      <a:gd name="T8" fmla="*/ 2 w 16"/>
                      <a:gd name="T9" fmla="*/ 10 h 15"/>
                      <a:gd name="T10" fmla="*/ 0 w 16"/>
                      <a:gd name="T11" fmla="*/ 12 h 15"/>
                      <a:gd name="T12" fmla="*/ 0 w 16"/>
                      <a:gd name="T13" fmla="*/ 20 h 15"/>
                      <a:gd name="T14" fmla="*/ 2 w 16"/>
                      <a:gd name="T15" fmla="*/ 26 h 15"/>
                      <a:gd name="T16" fmla="*/ 2 w 16"/>
                      <a:gd name="T17" fmla="*/ 28 h 15"/>
                      <a:gd name="T18" fmla="*/ 12 w 16"/>
                      <a:gd name="T19" fmla="*/ 28 h 15"/>
                      <a:gd name="T20" fmla="*/ 17 w 16"/>
                      <a:gd name="T21" fmla="*/ 32 h 15"/>
                      <a:gd name="T22" fmla="*/ 29 w 16"/>
                      <a:gd name="T23" fmla="*/ 32 h 15"/>
                      <a:gd name="T24" fmla="*/ 34 w 16"/>
                      <a:gd name="T25" fmla="*/ 28 h 15"/>
                      <a:gd name="T26" fmla="*/ 40 w 16"/>
                      <a:gd name="T27" fmla="*/ 28 h 15"/>
                      <a:gd name="T28" fmla="*/ 40 w 16"/>
                      <a:gd name="T29" fmla="*/ 26 h 15"/>
                      <a:gd name="T30" fmla="*/ 45 w 16"/>
                      <a:gd name="T31" fmla="*/ 20 h 15"/>
                      <a:gd name="T32" fmla="*/ 45 w 16"/>
                      <a:gd name="T33" fmla="*/ 12 h 15"/>
                      <a:gd name="T34" fmla="*/ 40 w 16"/>
                      <a:gd name="T35" fmla="*/ 10 h 15"/>
                      <a:gd name="T36" fmla="*/ 40 w 16"/>
                      <a:gd name="T37" fmla="*/ 2 h 15"/>
                      <a:gd name="T38" fmla="*/ 34 w 16"/>
                      <a:gd name="T39" fmla="*/ 2 h 15"/>
                      <a:gd name="T40" fmla="*/ 29 w 16"/>
                      <a:gd name="T41" fmla="*/ 0 h 15"/>
                      <a:gd name="T42" fmla="*/ 24 w 16"/>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15">
                        <a:moveTo>
                          <a:pt x="8" y="0"/>
                        </a:moveTo>
                        <a:lnTo>
                          <a:pt x="6" y="0"/>
                        </a:lnTo>
                        <a:lnTo>
                          <a:pt x="4" y="2"/>
                        </a:lnTo>
                        <a:lnTo>
                          <a:pt x="2" y="2"/>
                        </a:lnTo>
                        <a:lnTo>
                          <a:pt x="2" y="4"/>
                        </a:lnTo>
                        <a:lnTo>
                          <a:pt x="0" y="6"/>
                        </a:lnTo>
                        <a:lnTo>
                          <a:pt x="0" y="10"/>
                        </a:lnTo>
                        <a:lnTo>
                          <a:pt x="2" y="12"/>
                        </a:lnTo>
                        <a:lnTo>
                          <a:pt x="2" y="13"/>
                        </a:lnTo>
                        <a:lnTo>
                          <a:pt x="4" y="13"/>
                        </a:lnTo>
                        <a:lnTo>
                          <a:pt x="6" y="15"/>
                        </a:lnTo>
                        <a:lnTo>
                          <a:pt x="10" y="15"/>
                        </a:lnTo>
                        <a:lnTo>
                          <a:pt x="12" y="13"/>
                        </a:lnTo>
                        <a:lnTo>
                          <a:pt x="14" y="13"/>
                        </a:lnTo>
                        <a:lnTo>
                          <a:pt x="14" y="12"/>
                        </a:lnTo>
                        <a:lnTo>
                          <a:pt x="16" y="10"/>
                        </a:lnTo>
                        <a:lnTo>
                          <a:pt x="16" y="6"/>
                        </a:lnTo>
                        <a:lnTo>
                          <a:pt x="14" y="4"/>
                        </a:lnTo>
                        <a:lnTo>
                          <a:pt x="14" y="2"/>
                        </a:lnTo>
                        <a:lnTo>
                          <a:pt x="12" y="2"/>
                        </a:lnTo>
                        <a:lnTo>
                          <a:pt x="10" y="0"/>
                        </a:lnTo>
                        <a:lnTo>
                          <a:pt x="8" y="0"/>
                        </a:lnTo>
                        <a:close/>
                      </a:path>
                    </a:pathLst>
                  </a:custGeom>
                  <a:solidFill>
                    <a:srgbClr val="008000"/>
                  </a:solidFill>
                  <a:ln w="28575">
                    <a:solidFill>
                      <a:srgbClr val="66FFFF"/>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605" name="Freeform 88"/>
                  <p:cNvSpPr>
                    <a:spLocks/>
                  </p:cNvSpPr>
                  <p:nvPr/>
                </p:nvSpPr>
                <p:spPr bwMode="auto">
                  <a:xfrm>
                    <a:off x="3861" y="2167"/>
                    <a:ext cx="18" cy="19"/>
                  </a:xfrm>
                  <a:custGeom>
                    <a:avLst/>
                    <a:gdLst>
                      <a:gd name="T0" fmla="*/ 24 w 15"/>
                      <a:gd name="T1" fmla="*/ 0 h 16"/>
                      <a:gd name="T2" fmla="*/ 17 w 15"/>
                      <a:gd name="T3" fmla="*/ 0 h 16"/>
                      <a:gd name="T4" fmla="*/ 12 w 15"/>
                      <a:gd name="T5" fmla="*/ 2 h 16"/>
                      <a:gd name="T6" fmla="*/ 2 w 15"/>
                      <a:gd name="T7" fmla="*/ 2 h 16"/>
                      <a:gd name="T8" fmla="*/ 2 w 15"/>
                      <a:gd name="T9" fmla="*/ 12 h 16"/>
                      <a:gd name="T10" fmla="*/ 0 w 15"/>
                      <a:gd name="T11" fmla="*/ 17 h 16"/>
                      <a:gd name="T12" fmla="*/ 0 w 15"/>
                      <a:gd name="T13" fmla="*/ 29 h 16"/>
                      <a:gd name="T14" fmla="*/ 2 w 15"/>
                      <a:gd name="T15" fmla="*/ 34 h 16"/>
                      <a:gd name="T16" fmla="*/ 2 w 15"/>
                      <a:gd name="T17" fmla="*/ 40 h 16"/>
                      <a:gd name="T18" fmla="*/ 12 w 15"/>
                      <a:gd name="T19" fmla="*/ 40 h 16"/>
                      <a:gd name="T20" fmla="*/ 17 w 15"/>
                      <a:gd name="T21" fmla="*/ 45 h 16"/>
                      <a:gd name="T22" fmla="*/ 29 w 15"/>
                      <a:gd name="T23" fmla="*/ 45 h 16"/>
                      <a:gd name="T24" fmla="*/ 35 w 15"/>
                      <a:gd name="T25" fmla="*/ 40 h 16"/>
                      <a:gd name="T26" fmla="*/ 42 w 15"/>
                      <a:gd name="T27" fmla="*/ 40 h 16"/>
                      <a:gd name="T28" fmla="*/ 42 w 15"/>
                      <a:gd name="T29" fmla="*/ 34 h 16"/>
                      <a:gd name="T30" fmla="*/ 44 w 15"/>
                      <a:gd name="T31" fmla="*/ 29 h 16"/>
                      <a:gd name="T32" fmla="*/ 44 w 15"/>
                      <a:gd name="T33" fmla="*/ 17 h 16"/>
                      <a:gd name="T34" fmla="*/ 42 w 15"/>
                      <a:gd name="T35" fmla="*/ 12 h 16"/>
                      <a:gd name="T36" fmla="*/ 42 w 15"/>
                      <a:gd name="T37" fmla="*/ 2 h 16"/>
                      <a:gd name="T38" fmla="*/ 35 w 15"/>
                      <a:gd name="T39" fmla="*/ 2 h 16"/>
                      <a:gd name="T40" fmla="*/ 29 w 15"/>
                      <a:gd name="T41" fmla="*/ 0 h 16"/>
                      <a:gd name="T42" fmla="*/ 24 w 15"/>
                      <a:gd name="T43" fmla="*/ 0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16">
                        <a:moveTo>
                          <a:pt x="8" y="0"/>
                        </a:moveTo>
                        <a:lnTo>
                          <a:pt x="6" y="0"/>
                        </a:lnTo>
                        <a:lnTo>
                          <a:pt x="4" y="2"/>
                        </a:lnTo>
                        <a:lnTo>
                          <a:pt x="2" y="2"/>
                        </a:lnTo>
                        <a:lnTo>
                          <a:pt x="2" y="4"/>
                        </a:lnTo>
                        <a:lnTo>
                          <a:pt x="0" y="6"/>
                        </a:lnTo>
                        <a:lnTo>
                          <a:pt x="0" y="10"/>
                        </a:lnTo>
                        <a:lnTo>
                          <a:pt x="2" y="12"/>
                        </a:lnTo>
                        <a:lnTo>
                          <a:pt x="2" y="14"/>
                        </a:lnTo>
                        <a:lnTo>
                          <a:pt x="4" y="14"/>
                        </a:lnTo>
                        <a:lnTo>
                          <a:pt x="6" y="16"/>
                        </a:lnTo>
                        <a:lnTo>
                          <a:pt x="10" y="16"/>
                        </a:lnTo>
                        <a:lnTo>
                          <a:pt x="12" y="14"/>
                        </a:lnTo>
                        <a:lnTo>
                          <a:pt x="14" y="14"/>
                        </a:lnTo>
                        <a:lnTo>
                          <a:pt x="14" y="12"/>
                        </a:lnTo>
                        <a:lnTo>
                          <a:pt x="15" y="10"/>
                        </a:lnTo>
                        <a:lnTo>
                          <a:pt x="15" y="6"/>
                        </a:lnTo>
                        <a:lnTo>
                          <a:pt x="14" y="4"/>
                        </a:lnTo>
                        <a:lnTo>
                          <a:pt x="14" y="2"/>
                        </a:lnTo>
                        <a:lnTo>
                          <a:pt x="12" y="2"/>
                        </a:lnTo>
                        <a:lnTo>
                          <a:pt x="10" y="0"/>
                        </a:lnTo>
                        <a:lnTo>
                          <a:pt x="8" y="0"/>
                        </a:lnTo>
                        <a:close/>
                      </a:path>
                    </a:pathLst>
                  </a:custGeom>
                  <a:solidFill>
                    <a:srgbClr val="008000"/>
                  </a:solidFill>
                  <a:ln w="28575">
                    <a:solidFill>
                      <a:srgbClr val="66FFFF"/>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606" name="Freeform 89"/>
                  <p:cNvSpPr>
                    <a:spLocks/>
                  </p:cNvSpPr>
                  <p:nvPr/>
                </p:nvSpPr>
                <p:spPr bwMode="auto">
                  <a:xfrm>
                    <a:off x="3898" y="2162"/>
                    <a:ext cx="18" cy="19"/>
                  </a:xfrm>
                  <a:custGeom>
                    <a:avLst/>
                    <a:gdLst>
                      <a:gd name="T0" fmla="*/ 20 w 15"/>
                      <a:gd name="T1" fmla="*/ 0 h 16"/>
                      <a:gd name="T2" fmla="*/ 17 w 15"/>
                      <a:gd name="T3" fmla="*/ 0 h 16"/>
                      <a:gd name="T4" fmla="*/ 12 w 15"/>
                      <a:gd name="T5" fmla="*/ 2 h 16"/>
                      <a:gd name="T6" fmla="*/ 2 w 15"/>
                      <a:gd name="T7" fmla="*/ 2 h 16"/>
                      <a:gd name="T8" fmla="*/ 2 w 15"/>
                      <a:gd name="T9" fmla="*/ 12 h 16"/>
                      <a:gd name="T10" fmla="*/ 0 w 15"/>
                      <a:gd name="T11" fmla="*/ 17 h 16"/>
                      <a:gd name="T12" fmla="*/ 0 w 15"/>
                      <a:gd name="T13" fmla="*/ 29 h 16"/>
                      <a:gd name="T14" fmla="*/ 2 w 15"/>
                      <a:gd name="T15" fmla="*/ 34 h 16"/>
                      <a:gd name="T16" fmla="*/ 2 w 15"/>
                      <a:gd name="T17" fmla="*/ 40 h 16"/>
                      <a:gd name="T18" fmla="*/ 12 w 15"/>
                      <a:gd name="T19" fmla="*/ 40 h 16"/>
                      <a:gd name="T20" fmla="*/ 17 w 15"/>
                      <a:gd name="T21" fmla="*/ 45 h 16"/>
                      <a:gd name="T22" fmla="*/ 28 w 15"/>
                      <a:gd name="T23" fmla="*/ 45 h 16"/>
                      <a:gd name="T24" fmla="*/ 34 w 15"/>
                      <a:gd name="T25" fmla="*/ 40 h 16"/>
                      <a:gd name="T26" fmla="*/ 41 w 15"/>
                      <a:gd name="T27" fmla="*/ 40 h 16"/>
                      <a:gd name="T28" fmla="*/ 41 w 15"/>
                      <a:gd name="T29" fmla="*/ 34 h 16"/>
                      <a:gd name="T30" fmla="*/ 44 w 15"/>
                      <a:gd name="T31" fmla="*/ 29 h 16"/>
                      <a:gd name="T32" fmla="*/ 44 w 15"/>
                      <a:gd name="T33" fmla="*/ 17 h 16"/>
                      <a:gd name="T34" fmla="*/ 41 w 15"/>
                      <a:gd name="T35" fmla="*/ 12 h 16"/>
                      <a:gd name="T36" fmla="*/ 41 w 15"/>
                      <a:gd name="T37" fmla="*/ 2 h 16"/>
                      <a:gd name="T38" fmla="*/ 34 w 15"/>
                      <a:gd name="T39" fmla="*/ 2 h 16"/>
                      <a:gd name="T40" fmla="*/ 28 w 15"/>
                      <a:gd name="T41" fmla="*/ 0 h 16"/>
                      <a:gd name="T42" fmla="*/ 20 w 15"/>
                      <a:gd name="T43" fmla="*/ 0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16">
                        <a:moveTo>
                          <a:pt x="7" y="0"/>
                        </a:moveTo>
                        <a:lnTo>
                          <a:pt x="6" y="0"/>
                        </a:lnTo>
                        <a:lnTo>
                          <a:pt x="4" y="2"/>
                        </a:lnTo>
                        <a:lnTo>
                          <a:pt x="2" y="2"/>
                        </a:lnTo>
                        <a:lnTo>
                          <a:pt x="2" y="4"/>
                        </a:lnTo>
                        <a:lnTo>
                          <a:pt x="0" y="6"/>
                        </a:lnTo>
                        <a:lnTo>
                          <a:pt x="0" y="10"/>
                        </a:lnTo>
                        <a:lnTo>
                          <a:pt x="2" y="12"/>
                        </a:lnTo>
                        <a:lnTo>
                          <a:pt x="2" y="14"/>
                        </a:lnTo>
                        <a:lnTo>
                          <a:pt x="4" y="14"/>
                        </a:lnTo>
                        <a:lnTo>
                          <a:pt x="6" y="16"/>
                        </a:lnTo>
                        <a:lnTo>
                          <a:pt x="9" y="16"/>
                        </a:lnTo>
                        <a:lnTo>
                          <a:pt x="11" y="14"/>
                        </a:lnTo>
                        <a:lnTo>
                          <a:pt x="13" y="14"/>
                        </a:lnTo>
                        <a:lnTo>
                          <a:pt x="13" y="12"/>
                        </a:lnTo>
                        <a:lnTo>
                          <a:pt x="15" y="10"/>
                        </a:lnTo>
                        <a:lnTo>
                          <a:pt x="15" y="6"/>
                        </a:lnTo>
                        <a:lnTo>
                          <a:pt x="13" y="4"/>
                        </a:lnTo>
                        <a:lnTo>
                          <a:pt x="13" y="2"/>
                        </a:lnTo>
                        <a:lnTo>
                          <a:pt x="11" y="2"/>
                        </a:lnTo>
                        <a:lnTo>
                          <a:pt x="9" y="0"/>
                        </a:lnTo>
                        <a:lnTo>
                          <a:pt x="7" y="0"/>
                        </a:lnTo>
                        <a:close/>
                      </a:path>
                    </a:pathLst>
                  </a:custGeom>
                  <a:solidFill>
                    <a:srgbClr val="008000"/>
                  </a:solidFill>
                  <a:ln w="28575">
                    <a:solidFill>
                      <a:srgbClr val="66FFFF"/>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grpSp>
            <p:grpSp>
              <p:nvGrpSpPr>
                <p:cNvPr id="17557" name="Group 90"/>
                <p:cNvGrpSpPr>
                  <a:grpSpLocks/>
                </p:cNvGrpSpPr>
                <p:nvPr/>
              </p:nvGrpSpPr>
              <p:grpSpPr bwMode="auto">
                <a:xfrm>
                  <a:off x="2640" y="3984"/>
                  <a:ext cx="110" cy="129"/>
                  <a:chOff x="2248" y="2545"/>
                  <a:chExt cx="110" cy="129"/>
                </a:xfrm>
              </p:grpSpPr>
              <p:sp>
                <p:nvSpPr>
                  <p:cNvPr id="17558" name="Freeform 91"/>
                  <p:cNvSpPr>
                    <a:spLocks/>
                  </p:cNvSpPr>
                  <p:nvPr/>
                </p:nvSpPr>
                <p:spPr bwMode="auto">
                  <a:xfrm>
                    <a:off x="2248" y="2657"/>
                    <a:ext cx="18" cy="17"/>
                  </a:xfrm>
                  <a:custGeom>
                    <a:avLst/>
                    <a:gdLst>
                      <a:gd name="T0" fmla="*/ 24 w 15"/>
                      <a:gd name="T1" fmla="*/ 0 h 15"/>
                      <a:gd name="T2" fmla="*/ 17 w 15"/>
                      <a:gd name="T3" fmla="*/ 0 h 15"/>
                      <a:gd name="T4" fmla="*/ 12 w 15"/>
                      <a:gd name="T5" fmla="*/ 2 h 15"/>
                      <a:gd name="T6" fmla="*/ 2 w 15"/>
                      <a:gd name="T7" fmla="*/ 2 h 15"/>
                      <a:gd name="T8" fmla="*/ 2 w 15"/>
                      <a:gd name="T9" fmla="*/ 10 h 15"/>
                      <a:gd name="T10" fmla="*/ 0 w 15"/>
                      <a:gd name="T11" fmla="*/ 12 h 15"/>
                      <a:gd name="T12" fmla="*/ 0 w 15"/>
                      <a:gd name="T13" fmla="*/ 18 h 15"/>
                      <a:gd name="T14" fmla="*/ 2 w 15"/>
                      <a:gd name="T15" fmla="*/ 23 h 15"/>
                      <a:gd name="T16" fmla="*/ 2 w 15"/>
                      <a:gd name="T17" fmla="*/ 28 h 15"/>
                      <a:gd name="T18" fmla="*/ 12 w 15"/>
                      <a:gd name="T19" fmla="*/ 28 h 15"/>
                      <a:gd name="T20" fmla="*/ 17 w 15"/>
                      <a:gd name="T21" fmla="*/ 32 h 15"/>
                      <a:gd name="T22" fmla="*/ 29 w 15"/>
                      <a:gd name="T23" fmla="*/ 32 h 15"/>
                      <a:gd name="T24" fmla="*/ 34 w 15"/>
                      <a:gd name="T25" fmla="*/ 28 h 15"/>
                      <a:gd name="T26" fmla="*/ 41 w 15"/>
                      <a:gd name="T27" fmla="*/ 28 h 15"/>
                      <a:gd name="T28" fmla="*/ 41 w 15"/>
                      <a:gd name="T29" fmla="*/ 23 h 15"/>
                      <a:gd name="T30" fmla="*/ 44 w 15"/>
                      <a:gd name="T31" fmla="*/ 18 h 15"/>
                      <a:gd name="T32" fmla="*/ 44 w 15"/>
                      <a:gd name="T33" fmla="*/ 12 h 15"/>
                      <a:gd name="T34" fmla="*/ 41 w 15"/>
                      <a:gd name="T35" fmla="*/ 10 h 15"/>
                      <a:gd name="T36" fmla="*/ 41 w 15"/>
                      <a:gd name="T37" fmla="*/ 2 h 15"/>
                      <a:gd name="T38" fmla="*/ 34 w 15"/>
                      <a:gd name="T39" fmla="*/ 2 h 15"/>
                      <a:gd name="T40" fmla="*/ 29 w 15"/>
                      <a:gd name="T41" fmla="*/ 0 h 15"/>
                      <a:gd name="T42" fmla="*/ 24 w 15"/>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15">
                        <a:moveTo>
                          <a:pt x="8" y="0"/>
                        </a:moveTo>
                        <a:lnTo>
                          <a:pt x="6" y="0"/>
                        </a:lnTo>
                        <a:lnTo>
                          <a:pt x="4" y="2"/>
                        </a:lnTo>
                        <a:lnTo>
                          <a:pt x="2" y="2"/>
                        </a:lnTo>
                        <a:lnTo>
                          <a:pt x="2" y="4"/>
                        </a:lnTo>
                        <a:lnTo>
                          <a:pt x="0" y="6"/>
                        </a:lnTo>
                        <a:lnTo>
                          <a:pt x="0" y="9"/>
                        </a:lnTo>
                        <a:lnTo>
                          <a:pt x="2" y="11"/>
                        </a:lnTo>
                        <a:lnTo>
                          <a:pt x="2" y="13"/>
                        </a:lnTo>
                        <a:lnTo>
                          <a:pt x="4" y="13"/>
                        </a:lnTo>
                        <a:lnTo>
                          <a:pt x="6" y="15"/>
                        </a:lnTo>
                        <a:lnTo>
                          <a:pt x="10" y="15"/>
                        </a:lnTo>
                        <a:lnTo>
                          <a:pt x="11" y="13"/>
                        </a:lnTo>
                        <a:lnTo>
                          <a:pt x="13" y="13"/>
                        </a:lnTo>
                        <a:lnTo>
                          <a:pt x="13" y="11"/>
                        </a:lnTo>
                        <a:lnTo>
                          <a:pt x="15" y="9"/>
                        </a:lnTo>
                        <a:lnTo>
                          <a:pt x="15" y="6"/>
                        </a:lnTo>
                        <a:lnTo>
                          <a:pt x="13" y="4"/>
                        </a:lnTo>
                        <a:lnTo>
                          <a:pt x="13" y="2"/>
                        </a:lnTo>
                        <a:lnTo>
                          <a:pt x="11" y="2"/>
                        </a:lnTo>
                        <a:lnTo>
                          <a:pt x="10" y="0"/>
                        </a:lnTo>
                        <a:lnTo>
                          <a:pt x="8" y="0"/>
                        </a:lnTo>
                        <a:close/>
                      </a:path>
                    </a:pathLst>
                  </a:custGeom>
                  <a:solidFill>
                    <a:srgbClr val="008000"/>
                  </a:solidFill>
                  <a:ln w="28575">
                    <a:solidFill>
                      <a:srgbClr val="66FFFF"/>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559" name="Freeform 92"/>
                  <p:cNvSpPr>
                    <a:spLocks/>
                  </p:cNvSpPr>
                  <p:nvPr/>
                </p:nvSpPr>
                <p:spPr bwMode="auto">
                  <a:xfrm>
                    <a:off x="2271" y="2630"/>
                    <a:ext cx="19" cy="17"/>
                  </a:xfrm>
                  <a:custGeom>
                    <a:avLst/>
                    <a:gdLst>
                      <a:gd name="T0" fmla="*/ 24 w 16"/>
                      <a:gd name="T1" fmla="*/ 0 h 15"/>
                      <a:gd name="T2" fmla="*/ 17 w 16"/>
                      <a:gd name="T3" fmla="*/ 0 h 15"/>
                      <a:gd name="T4" fmla="*/ 12 w 16"/>
                      <a:gd name="T5" fmla="*/ 2 h 15"/>
                      <a:gd name="T6" fmla="*/ 2 w 16"/>
                      <a:gd name="T7" fmla="*/ 2 h 15"/>
                      <a:gd name="T8" fmla="*/ 2 w 16"/>
                      <a:gd name="T9" fmla="*/ 10 h 15"/>
                      <a:gd name="T10" fmla="*/ 0 w 16"/>
                      <a:gd name="T11" fmla="*/ 11 h 15"/>
                      <a:gd name="T12" fmla="*/ 0 w 16"/>
                      <a:gd name="T13" fmla="*/ 18 h 15"/>
                      <a:gd name="T14" fmla="*/ 2 w 16"/>
                      <a:gd name="T15" fmla="*/ 23 h 15"/>
                      <a:gd name="T16" fmla="*/ 2 w 16"/>
                      <a:gd name="T17" fmla="*/ 28 h 15"/>
                      <a:gd name="T18" fmla="*/ 12 w 16"/>
                      <a:gd name="T19" fmla="*/ 28 h 15"/>
                      <a:gd name="T20" fmla="*/ 17 w 16"/>
                      <a:gd name="T21" fmla="*/ 32 h 15"/>
                      <a:gd name="T22" fmla="*/ 29 w 16"/>
                      <a:gd name="T23" fmla="*/ 32 h 15"/>
                      <a:gd name="T24" fmla="*/ 34 w 16"/>
                      <a:gd name="T25" fmla="*/ 28 h 15"/>
                      <a:gd name="T26" fmla="*/ 40 w 16"/>
                      <a:gd name="T27" fmla="*/ 28 h 15"/>
                      <a:gd name="T28" fmla="*/ 40 w 16"/>
                      <a:gd name="T29" fmla="*/ 23 h 15"/>
                      <a:gd name="T30" fmla="*/ 45 w 16"/>
                      <a:gd name="T31" fmla="*/ 18 h 15"/>
                      <a:gd name="T32" fmla="*/ 45 w 16"/>
                      <a:gd name="T33" fmla="*/ 11 h 15"/>
                      <a:gd name="T34" fmla="*/ 40 w 16"/>
                      <a:gd name="T35" fmla="*/ 10 h 15"/>
                      <a:gd name="T36" fmla="*/ 40 w 16"/>
                      <a:gd name="T37" fmla="*/ 2 h 15"/>
                      <a:gd name="T38" fmla="*/ 34 w 16"/>
                      <a:gd name="T39" fmla="*/ 2 h 15"/>
                      <a:gd name="T40" fmla="*/ 29 w 16"/>
                      <a:gd name="T41" fmla="*/ 0 h 15"/>
                      <a:gd name="T42" fmla="*/ 24 w 16"/>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15">
                        <a:moveTo>
                          <a:pt x="8" y="0"/>
                        </a:moveTo>
                        <a:lnTo>
                          <a:pt x="6" y="0"/>
                        </a:lnTo>
                        <a:lnTo>
                          <a:pt x="4" y="2"/>
                        </a:lnTo>
                        <a:lnTo>
                          <a:pt x="2" y="2"/>
                        </a:lnTo>
                        <a:lnTo>
                          <a:pt x="2" y="4"/>
                        </a:lnTo>
                        <a:lnTo>
                          <a:pt x="0" y="5"/>
                        </a:lnTo>
                        <a:lnTo>
                          <a:pt x="0" y="9"/>
                        </a:lnTo>
                        <a:lnTo>
                          <a:pt x="2" y="11"/>
                        </a:lnTo>
                        <a:lnTo>
                          <a:pt x="2" y="13"/>
                        </a:lnTo>
                        <a:lnTo>
                          <a:pt x="4" y="13"/>
                        </a:lnTo>
                        <a:lnTo>
                          <a:pt x="6" y="15"/>
                        </a:lnTo>
                        <a:lnTo>
                          <a:pt x="10" y="15"/>
                        </a:lnTo>
                        <a:lnTo>
                          <a:pt x="12" y="13"/>
                        </a:lnTo>
                        <a:lnTo>
                          <a:pt x="14" y="13"/>
                        </a:lnTo>
                        <a:lnTo>
                          <a:pt x="14" y="11"/>
                        </a:lnTo>
                        <a:lnTo>
                          <a:pt x="16" y="9"/>
                        </a:lnTo>
                        <a:lnTo>
                          <a:pt x="16" y="5"/>
                        </a:lnTo>
                        <a:lnTo>
                          <a:pt x="14" y="4"/>
                        </a:lnTo>
                        <a:lnTo>
                          <a:pt x="14" y="2"/>
                        </a:lnTo>
                        <a:lnTo>
                          <a:pt x="12" y="2"/>
                        </a:lnTo>
                        <a:lnTo>
                          <a:pt x="10" y="0"/>
                        </a:lnTo>
                        <a:lnTo>
                          <a:pt x="8" y="0"/>
                        </a:lnTo>
                        <a:close/>
                      </a:path>
                    </a:pathLst>
                  </a:custGeom>
                  <a:solidFill>
                    <a:srgbClr val="008000"/>
                  </a:solidFill>
                  <a:ln w="28575">
                    <a:solidFill>
                      <a:srgbClr val="66FFFF"/>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560" name="Freeform 93"/>
                  <p:cNvSpPr>
                    <a:spLocks/>
                  </p:cNvSpPr>
                  <p:nvPr/>
                </p:nvSpPr>
                <p:spPr bwMode="auto">
                  <a:xfrm>
                    <a:off x="2294" y="2601"/>
                    <a:ext cx="19" cy="17"/>
                  </a:xfrm>
                  <a:custGeom>
                    <a:avLst/>
                    <a:gdLst>
                      <a:gd name="T0" fmla="*/ 24 w 16"/>
                      <a:gd name="T1" fmla="*/ 0 h 15"/>
                      <a:gd name="T2" fmla="*/ 17 w 16"/>
                      <a:gd name="T3" fmla="*/ 0 h 15"/>
                      <a:gd name="T4" fmla="*/ 12 w 16"/>
                      <a:gd name="T5" fmla="*/ 2 h 15"/>
                      <a:gd name="T6" fmla="*/ 2 w 16"/>
                      <a:gd name="T7" fmla="*/ 2 h 15"/>
                      <a:gd name="T8" fmla="*/ 2 w 16"/>
                      <a:gd name="T9" fmla="*/ 10 h 15"/>
                      <a:gd name="T10" fmla="*/ 0 w 16"/>
                      <a:gd name="T11" fmla="*/ 11 h 15"/>
                      <a:gd name="T12" fmla="*/ 0 w 16"/>
                      <a:gd name="T13" fmla="*/ 18 h 15"/>
                      <a:gd name="T14" fmla="*/ 2 w 16"/>
                      <a:gd name="T15" fmla="*/ 23 h 15"/>
                      <a:gd name="T16" fmla="*/ 2 w 16"/>
                      <a:gd name="T17" fmla="*/ 28 h 15"/>
                      <a:gd name="T18" fmla="*/ 12 w 16"/>
                      <a:gd name="T19" fmla="*/ 28 h 15"/>
                      <a:gd name="T20" fmla="*/ 17 w 16"/>
                      <a:gd name="T21" fmla="*/ 32 h 15"/>
                      <a:gd name="T22" fmla="*/ 29 w 16"/>
                      <a:gd name="T23" fmla="*/ 32 h 15"/>
                      <a:gd name="T24" fmla="*/ 34 w 16"/>
                      <a:gd name="T25" fmla="*/ 28 h 15"/>
                      <a:gd name="T26" fmla="*/ 40 w 16"/>
                      <a:gd name="T27" fmla="*/ 28 h 15"/>
                      <a:gd name="T28" fmla="*/ 40 w 16"/>
                      <a:gd name="T29" fmla="*/ 23 h 15"/>
                      <a:gd name="T30" fmla="*/ 45 w 16"/>
                      <a:gd name="T31" fmla="*/ 18 h 15"/>
                      <a:gd name="T32" fmla="*/ 45 w 16"/>
                      <a:gd name="T33" fmla="*/ 11 h 15"/>
                      <a:gd name="T34" fmla="*/ 40 w 16"/>
                      <a:gd name="T35" fmla="*/ 10 h 15"/>
                      <a:gd name="T36" fmla="*/ 40 w 16"/>
                      <a:gd name="T37" fmla="*/ 2 h 15"/>
                      <a:gd name="T38" fmla="*/ 34 w 16"/>
                      <a:gd name="T39" fmla="*/ 2 h 15"/>
                      <a:gd name="T40" fmla="*/ 29 w 16"/>
                      <a:gd name="T41" fmla="*/ 0 h 15"/>
                      <a:gd name="T42" fmla="*/ 24 w 16"/>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15">
                        <a:moveTo>
                          <a:pt x="8" y="0"/>
                        </a:moveTo>
                        <a:lnTo>
                          <a:pt x="6" y="0"/>
                        </a:lnTo>
                        <a:lnTo>
                          <a:pt x="4" y="2"/>
                        </a:lnTo>
                        <a:lnTo>
                          <a:pt x="2" y="2"/>
                        </a:lnTo>
                        <a:lnTo>
                          <a:pt x="2" y="4"/>
                        </a:lnTo>
                        <a:lnTo>
                          <a:pt x="0" y="5"/>
                        </a:lnTo>
                        <a:lnTo>
                          <a:pt x="0" y="9"/>
                        </a:lnTo>
                        <a:lnTo>
                          <a:pt x="2" y="11"/>
                        </a:lnTo>
                        <a:lnTo>
                          <a:pt x="2" y="13"/>
                        </a:lnTo>
                        <a:lnTo>
                          <a:pt x="4" y="13"/>
                        </a:lnTo>
                        <a:lnTo>
                          <a:pt x="6" y="15"/>
                        </a:lnTo>
                        <a:lnTo>
                          <a:pt x="10" y="15"/>
                        </a:lnTo>
                        <a:lnTo>
                          <a:pt x="12" y="13"/>
                        </a:lnTo>
                        <a:lnTo>
                          <a:pt x="14" y="13"/>
                        </a:lnTo>
                        <a:lnTo>
                          <a:pt x="14" y="11"/>
                        </a:lnTo>
                        <a:lnTo>
                          <a:pt x="16" y="9"/>
                        </a:lnTo>
                        <a:lnTo>
                          <a:pt x="16" y="5"/>
                        </a:lnTo>
                        <a:lnTo>
                          <a:pt x="14" y="4"/>
                        </a:lnTo>
                        <a:lnTo>
                          <a:pt x="14" y="2"/>
                        </a:lnTo>
                        <a:lnTo>
                          <a:pt x="12" y="2"/>
                        </a:lnTo>
                        <a:lnTo>
                          <a:pt x="10" y="0"/>
                        </a:lnTo>
                        <a:lnTo>
                          <a:pt x="8" y="0"/>
                        </a:lnTo>
                        <a:close/>
                      </a:path>
                    </a:pathLst>
                  </a:custGeom>
                  <a:solidFill>
                    <a:srgbClr val="008000"/>
                  </a:solidFill>
                  <a:ln w="28575">
                    <a:solidFill>
                      <a:srgbClr val="66FFFF"/>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561" name="Freeform 94"/>
                  <p:cNvSpPr>
                    <a:spLocks/>
                  </p:cNvSpPr>
                  <p:nvPr/>
                </p:nvSpPr>
                <p:spPr bwMode="auto">
                  <a:xfrm>
                    <a:off x="2318" y="2572"/>
                    <a:ext cx="18" cy="17"/>
                  </a:xfrm>
                  <a:custGeom>
                    <a:avLst/>
                    <a:gdLst>
                      <a:gd name="T0" fmla="*/ 20 w 15"/>
                      <a:gd name="T1" fmla="*/ 0 h 15"/>
                      <a:gd name="T2" fmla="*/ 14 w 15"/>
                      <a:gd name="T3" fmla="*/ 0 h 15"/>
                      <a:gd name="T4" fmla="*/ 10 w 15"/>
                      <a:gd name="T5" fmla="*/ 2 h 15"/>
                      <a:gd name="T6" fmla="*/ 1 w 15"/>
                      <a:gd name="T7" fmla="*/ 2 h 15"/>
                      <a:gd name="T8" fmla="*/ 1 w 15"/>
                      <a:gd name="T9" fmla="*/ 10 h 15"/>
                      <a:gd name="T10" fmla="*/ 0 w 15"/>
                      <a:gd name="T11" fmla="*/ 12 h 15"/>
                      <a:gd name="T12" fmla="*/ 0 w 15"/>
                      <a:gd name="T13" fmla="*/ 18 h 15"/>
                      <a:gd name="T14" fmla="*/ 1 w 15"/>
                      <a:gd name="T15" fmla="*/ 23 h 15"/>
                      <a:gd name="T16" fmla="*/ 1 w 15"/>
                      <a:gd name="T17" fmla="*/ 28 h 15"/>
                      <a:gd name="T18" fmla="*/ 10 w 15"/>
                      <a:gd name="T19" fmla="*/ 28 h 15"/>
                      <a:gd name="T20" fmla="*/ 14 w 15"/>
                      <a:gd name="T21" fmla="*/ 32 h 15"/>
                      <a:gd name="T22" fmla="*/ 28 w 15"/>
                      <a:gd name="T23" fmla="*/ 32 h 15"/>
                      <a:gd name="T24" fmla="*/ 34 w 15"/>
                      <a:gd name="T25" fmla="*/ 28 h 15"/>
                      <a:gd name="T26" fmla="*/ 41 w 15"/>
                      <a:gd name="T27" fmla="*/ 28 h 15"/>
                      <a:gd name="T28" fmla="*/ 41 w 15"/>
                      <a:gd name="T29" fmla="*/ 23 h 15"/>
                      <a:gd name="T30" fmla="*/ 44 w 15"/>
                      <a:gd name="T31" fmla="*/ 18 h 15"/>
                      <a:gd name="T32" fmla="*/ 44 w 15"/>
                      <a:gd name="T33" fmla="*/ 12 h 15"/>
                      <a:gd name="T34" fmla="*/ 41 w 15"/>
                      <a:gd name="T35" fmla="*/ 10 h 15"/>
                      <a:gd name="T36" fmla="*/ 41 w 15"/>
                      <a:gd name="T37" fmla="*/ 2 h 15"/>
                      <a:gd name="T38" fmla="*/ 34 w 15"/>
                      <a:gd name="T39" fmla="*/ 2 h 15"/>
                      <a:gd name="T40" fmla="*/ 28 w 15"/>
                      <a:gd name="T41" fmla="*/ 0 h 15"/>
                      <a:gd name="T42" fmla="*/ 20 w 15"/>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15">
                        <a:moveTo>
                          <a:pt x="7" y="0"/>
                        </a:moveTo>
                        <a:lnTo>
                          <a:pt x="5" y="0"/>
                        </a:lnTo>
                        <a:lnTo>
                          <a:pt x="3" y="2"/>
                        </a:lnTo>
                        <a:lnTo>
                          <a:pt x="1" y="2"/>
                        </a:lnTo>
                        <a:lnTo>
                          <a:pt x="1" y="4"/>
                        </a:lnTo>
                        <a:lnTo>
                          <a:pt x="0" y="6"/>
                        </a:lnTo>
                        <a:lnTo>
                          <a:pt x="0" y="9"/>
                        </a:lnTo>
                        <a:lnTo>
                          <a:pt x="1" y="11"/>
                        </a:lnTo>
                        <a:lnTo>
                          <a:pt x="1" y="13"/>
                        </a:lnTo>
                        <a:lnTo>
                          <a:pt x="3" y="13"/>
                        </a:lnTo>
                        <a:lnTo>
                          <a:pt x="5" y="15"/>
                        </a:lnTo>
                        <a:lnTo>
                          <a:pt x="9" y="15"/>
                        </a:lnTo>
                        <a:lnTo>
                          <a:pt x="11" y="13"/>
                        </a:lnTo>
                        <a:lnTo>
                          <a:pt x="13" y="13"/>
                        </a:lnTo>
                        <a:lnTo>
                          <a:pt x="13" y="11"/>
                        </a:lnTo>
                        <a:lnTo>
                          <a:pt x="15" y="9"/>
                        </a:lnTo>
                        <a:lnTo>
                          <a:pt x="15" y="6"/>
                        </a:lnTo>
                        <a:lnTo>
                          <a:pt x="13" y="4"/>
                        </a:lnTo>
                        <a:lnTo>
                          <a:pt x="13" y="2"/>
                        </a:lnTo>
                        <a:lnTo>
                          <a:pt x="11" y="2"/>
                        </a:lnTo>
                        <a:lnTo>
                          <a:pt x="9" y="0"/>
                        </a:lnTo>
                        <a:lnTo>
                          <a:pt x="7" y="0"/>
                        </a:lnTo>
                        <a:close/>
                      </a:path>
                    </a:pathLst>
                  </a:custGeom>
                  <a:solidFill>
                    <a:srgbClr val="008000"/>
                  </a:solidFill>
                  <a:ln w="28575">
                    <a:solidFill>
                      <a:srgbClr val="66FFFF"/>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562" name="Freeform 95"/>
                  <p:cNvSpPr>
                    <a:spLocks/>
                  </p:cNvSpPr>
                  <p:nvPr/>
                </p:nvSpPr>
                <p:spPr bwMode="auto">
                  <a:xfrm>
                    <a:off x="2340" y="2545"/>
                    <a:ext cx="18" cy="17"/>
                  </a:xfrm>
                  <a:custGeom>
                    <a:avLst/>
                    <a:gdLst>
                      <a:gd name="T0" fmla="*/ 20 w 15"/>
                      <a:gd name="T1" fmla="*/ 0 h 15"/>
                      <a:gd name="T2" fmla="*/ 17 w 15"/>
                      <a:gd name="T3" fmla="*/ 0 h 15"/>
                      <a:gd name="T4" fmla="*/ 12 w 15"/>
                      <a:gd name="T5" fmla="*/ 2 h 15"/>
                      <a:gd name="T6" fmla="*/ 2 w 15"/>
                      <a:gd name="T7" fmla="*/ 2 h 15"/>
                      <a:gd name="T8" fmla="*/ 2 w 15"/>
                      <a:gd name="T9" fmla="*/ 10 h 15"/>
                      <a:gd name="T10" fmla="*/ 0 w 15"/>
                      <a:gd name="T11" fmla="*/ 11 h 15"/>
                      <a:gd name="T12" fmla="*/ 0 w 15"/>
                      <a:gd name="T13" fmla="*/ 18 h 15"/>
                      <a:gd name="T14" fmla="*/ 2 w 15"/>
                      <a:gd name="T15" fmla="*/ 23 h 15"/>
                      <a:gd name="T16" fmla="*/ 2 w 15"/>
                      <a:gd name="T17" fmla="*/ 28 h 15"/>
                      <a:gd name="T18" fmla="*/ 12 w 15"/>
                      <a:gd name="T19" fmla="*/ 28 h 15"/>
                      <a:gd name="T20" fmla="*/ 17 w 15"/>
                      <a:gd name="T21" fmla="*/ 32 h 15"/>
                      <a:gd name="T22" fmla="*/ 28 w 15"/>
                      <a:gd name="T23" fmla="*/ 32 h 15"/>
                      <a:gd name="T24" fmla="*/ 34 w 15"/>
                      <a:gd name="T25" fmla="*/ 28 h 15"/>
                      <a:gd name="T26" fmla="*/ 41 w 15"/>
                      <a:gd name="T27" fmla="*/ 28 h 15"/>
                      <a:gd name="T28" fmla="*/ 41 w 15"/>
                      <a:gd name="T29" fmla="*/ 23 h 15"/>
                      <a:gd name="T30" fmla="*/ 44 w 15"/>
                      <a:gd name="T31" fmla="*/ 18 h 15"/>
                      <a:gd name="T32" fmla="*/ 44 w 15"/>
                      <a:gd name="T33" fmla="*/ 11 h 15"/>
                      <a:gd name="T34" fmla="*/ 41 w 15"/>
                      <a:gd name="T35" fmla="*/ 10 h 15"/>
                      <a:gd name="T36" fmla="*/ 41 w 15"/>
                      <a:gd name="T37" fmla="*/ 2 h 15"/>
                      <a:gd name="T38" fmla="*/ 34 w 15"/>
                      <a:gd name="T39" fmla="*/ 2 h 15"/>
                      <a:gd name="T40" fmla="*/ 28 w 15"/>
                      <a:gd name="T41" fmla="*/ 0 h 15"/>
                      <a:gd name="T42" fmla="*/ 20 w 15"/>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15">
                        <a:moveTo>
                          <a:pt x="7" y="0"/>
                        </a:moveTo>
                        <a:lnTo>
                          <a:pt x="6" y="0"/>
                        </a:lnTo>
                        <a:lnTo>
                          <a:pt x="4" y="2"/>
                        </a:lnTo>
                        <a:lnTo>
                          <a:pt x="2" y="2"/>
                        </a:lnTo>
                        <a:lnTo>
                          <a:pt x="2" y="4"/>
                        </a:lnTo>
                        <a:lnTo>
                          <a:pt x="0" y="5"/>
                        </a:lnTo>
                        <a:lnTo>
                          <a:pt x="0" y="9"/>
                        </a:lnTo>
                        <a:lnTo>
                          <a:pt x="2" y="11"/>
                        </a:lnTo>
                        <a:lnTo>
                          <a:pt x="2" y="13"/>
                        </a:lnTo>
                        <a:lnTo>
                          <a:pt x="4" y="13"/>
                        </a:lnTo>
                        <a:lnTo>
                          <a:pt x="6" y="15"/>
                        </a:lnTo>
                        <a:lnTo>
                          <a:pt x="9" y="15"/>
                        </a:lnTo>
                        <a:lnTo>
                          <a:pt x="11" y="13"/>
                        </a:lnTo>
                        <a:lnTo>
                          <a:pt x="13" y="13"/>
                        </a:lnTo>
                        <a:lnTo>
                          <a:pt x="13" y="11"/>
                        </a:lnTo>
                        <a:lnTo>
                          <a:pt x="15" y="9"/>
                        </a:lnTo>
                        <a:lnTo>
                          <a:pt x="15" y="5"/>
                        </a:lnTo>
                        <a:lnTo>
                          <a:pt x="13" y="4"/>
                        </a:lnTo>
                        <a:lnTo>
                          <a:pt x="13" y="2"/>
                        </a:lnTo>
                        <a:lnTo>
                          <a:pt x="11" y="2"/>
                        </a:lnTo>
                        <a:lnTo>
                          <a:pt x="9" y="0"/>
                        </a:lnTo>
                        <a:lnTo>
                          <a:pt x="7" y="0"/>
                        </a:lnTo>
                        <a:close/>
                      </a:path>
                    </a:pathLst>
                  </a:custGeom>
                  <a:solidFill>
                    <a:srgbClr val="008000"/>
                  </a:solidFill>
                  <a:ln w="28575">
                    <a:solidFill>
                      <a:srgbClr val="66FFFF"/>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grpSp>
          </p:grpSp>
          <p:sp>
            <p:nvSpPr>
              <p:cNvPr id="17532" name="Freeform 96"/>
              <p:cNvSpPr>
                <a:spLocks/>
              </p:cNvSpPr>
              <p:nvPr/>
            </p:nvSpPr>
            <p:spPr bwMode="auto">
              <a:xfrm>
                <a:off x="1524" y="2860"/>
                <a:ext cx="19" cy="18"/>
              </a:xfrm>
              <a:custGeom>
                <a:avLst/>
                <a:gdLst>
                  <a:gd name="T0" fmla="*/ 24 w 16"/>
                  <a:gd name="T1" fmla="*/ 0 h 15"/>
                  <a:gd name="T2" fmla="*/ 17 w 16"/>
                  <a:gd name="T3" fmla="*/ 0 h 15"/>
                  <a:gd name="T4" fmla="*/ 12 w 16"/>
                  <a:gd name="T5" fmla="*/ 2 h 15"/>
                  <a:gd name="T6" fmla="*/ 2 w 16"/>
                  <a:gd name="T7" fmla="*/ 2 h 15"/>
                  <a:gd name="T8" fmla="*/ 2 w 16"/>
                  <a:gd name="T9" fmla="*/ 12 h 15"/>
                  <a:gd name="T10" fmla="*/ 0 w 16"/>
                  <a:gd name="T11" fmla="*/ 14 h 15"/>
                  <a:gd name="T12" fmla="*/ 0 w 16"/>
                  <a:gd name="T13" fmla="*/ 28 h 15"/>
                  <a:gd name="T14" fmla="*/ 2 w 16"/>
                  <a:gd name="T15" fmla="*/ 34 h 15"/>
                  <a:gd name="T16" fmla="*/ 2 w 16"/>
                  <a:gd name="T17" fmla="*/ 41 h 15"/>
                  <a:gd name="T18" fmla="*/ 12 w 16"/>
                  <a:gd name="T19" fmla="*/ 41 h 15"/>
                  <a:gd name="T20" fmla="*/ 17 w 16"/>
                  <a:gd name="T21" fmla="*/ 44 h 15"/>
                  <a:gd name="T22" fmla="*/ 29 w 16"/>
                  <a:gd name="T23" fmla="*/ 44 h 15"/>
                  <a:gd name="T24" fmla="*/ 34 w 16"/>
                  <a:gd name="T25" fmla="*/ 41 h 15"/>
                  <a:gd name="T26" fmla="*/ 40 w 16"/>
                  <a:gd name="T27" fmla="*/ 41 h 15"/>
                  <a:gd name="T28" fmla="*/ 40 w 16"/>
                  <a:gd name="T29" fmla="*/ 34 h 15"/>
                  <a:gd name="T30" fmla="*/ 45 w 16"/>
                  <a:gd name="T31" fmla="*/ 28 h 15"/>
                  <a:gd name="T32" fmla="*/ 45 w 16"/>
                  <a:gd name="T33" fmla="*/ 14 h 15"/>
                  <a:gd name="T34" fmla="*/ 40 w 16"/>
                  <a:gd name="T35" fmla="*/ 12 h 15"/>
                  <a:gd name="T36" fmla="*/ 40 w 16"/>
                  <a:gd name="T37" fmla="*/ 2 h 15"/>
                  <a:gd name="T38" fmla="*/ 34 w 16"/>
                  <a:gd name="T39" fmla="*/ 2 h 15"/>
                  <a:gd name="T40" fmla="*/ 29 w 16"/>
                  <a:gd name="T41" fmla="*/ 0 h 15"/>
                  <a:gd name="T42" fmla="*/ 24 w 16"/>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15">
                    <a:moveTo>
                      <a:pt x="8" y="0"/>
                    </a:moveTo>
                    <a:lnTo>
                      <a:pt x="6" y="0"/>
                    </a:lnTo>
                    <a:lnTo>
                      <a:pt x="4" y="2"/>
                    </a:lnTo>
                    <a:lnTo>
                      <a:pt x="2" y="2"/>
                    </a:lnTo>
                    <a:lnTo>
                      <a:pt x="2" y="4"/>
                    </a:lnTo>
                    <a:lnTo>
                      <a:pt x="0" y="5"/>
                    </a:lnTo>
                    <a:lnTo>
                      <a:pt x="0" y="9"/>
                    </a:lnTo>
                    <a:lnTo>
                      <a:pt x="2" y="11"/>
                    </a:lnTo>
                    <a:lnTo>
                      <a:pt x="2" y="13"/>
                    </a:lnTo>
                    <a:lnTo>
                      <a:pt x="4" y="13"/>
                    </a:lnTo>
                    <a:lnTo>
                      <a:pt x="6" y="15"/>
                    </a:lnTo>
                    <a:lnTo>
                      <a:pt x="10" y="15"/>
                    </a:lnTo>
                    <a:lnTo>
                      <a:pt x="12" y="13"/>
                    </a:lnTo>
                    <a:lnTo>
                      <a:pt x="14" y="13"/>
                    </a:lnTo>
                    <a:lnTo>
                      <a:pt x="14" y="11"/>
                    </a:lnTo>
                    <a:lnTo>
                      <a:pt x="16" y="9"/>
                    </a:lnTo>
                    <a:lnTo>
                      <a:pt x="16" y="5"/>
                    </a:lnTo>
                    <a:lnTo>
                      <a:pt x="14" y="4"/>
                    </a:lnTo>
                    <a:lnTo>
                      <a:pt x="14" y="2"/>
                    </a:lnTo>
                    <a:lnTo>
                      <a:pt x="12" y="2"/>
                    </a:lnTo>
                    <a:lnTo>
                      <a:pt x="10" y="0"/>
                    </a:lnTo>
                    <a:lnTo>
                      <a:pt x="8" y="0"/>
                    </a:lnTo>
                    <a:close/>
                  </a:path>
                </a:pathLst>
              </a:custGeom>
              <a:solidFill>
                <a:srgbClr val="008000"/>
              </a:solidFill>
              <a:ln w="28575">
                <a:solidFill>
                  <a:srgbClr val="66FFFF"/>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533" name="Freeform 97"/>
              <p:cNvSpPr>
                <a:spLocks/>
              </p:cNvSpPr>
              <p:nvPr/>
            </p:nvSpPr>
            <p:spPr bwMode="auto">
              <a:xfrm>
                <a:off x="1598" y="2837"/>
                <a:ext cx="18" cy="19"/>
              </a:xfrm>
              <a:custGeom>
                <a:avLst/>
                <a:gdLst>
                  <a:gd name="T0" fmla="*/ 20 w 15"/>
                  <a:gd name="T1" fmla="*/ 0 h 16"/>
                  <a:gd name="T2" fmla="*/ 14 w 15"/>
                  <a:gd name="T3" fmla="*/ 0 h 16"/>
                  <a:gd name="T4" fmla="*/ 12 w 15"/>
                  <a:gd name="T5" fmla="*/ 2 h 16"/>
                  <a:gd name="T6" fmla="*/ 2 w 15"/>
                  <a:gd name="T7" fmla="*/ 2 h 16"/>
                  <a:gd name="T8" fmla="*/ 2 w 15"/>
                  <a:gd name="T9" fmla="*/ 12 h 16"/>
                  <a:gd name="T10" fmla="*/ 0 w 15"/>
                  <a:gd name="T11" fmla="*/ 17 h 16"/>
                  <a:gd name="T12" fmla="*/ 0 w 15"/>
                  <a:gd name="T13" fmla="*/ 29 h 16"/>
                  <a:gd name="T14" fmla="*/ 2 w 15"/>
                  <a:gd name="T15" fmla="*/ 34 h 16"/>
                  <a:gd name="T16" fmla="*/ 2 w 15"/>
                  <a:gd name="T17" fmla="*/ 40 h 16"/>
                  <a:gd name="T18" fmla="*/ 12 w 15"/>
                  <a:gd name="T19" fmla="*/ 40 h 16"/>
                  <a:gd name="T20" fmla="*/ 14 w 15"/>
                  <a:gd name="T21" fmla="*/ 45 h 16"/>
                  <a:gd name="T22" fmla="*/ 28 w 15"/>
                  <a:gd name="T23" fmla="*/ 45 h 16"/>
                  <a:gd name="T24" fmla="*/ 34 w 15"/>
                  <a:gd name="T25" fmla="*/ 40 h 16"/>
                  <a:gd name="T26" fmla="*/ 41 w 15"/>
                  <a:gd name="T27" fmla="*/ 40 h 16"/>
                  <a:gd name="T28" fmla="*/ 41 w 15"/>
                  <a:gd name="T29" fmla="*/ 34 h 16"/>
                  <a:gd name="T30" fmla="*/ 44 w 15"/>
                  <a:gd name="T31" fmla="*/ 29 h 16"/>
                  <a:gd name="T32" fmla="*/ 44 w 15"/>
                  <a:gd name="T33" fmla="*/ 17 h 16"/>
                  <a:gd name="T34" fmla="*/ 41 w 15"/>
                  <a:gd name="T35" fmla="*/ 12 h 16"/>
                  <a:gd name="T36" fmla="*/ 41 w 15"/>
                  <a:gd name="T37" fmla="*/ 2 h 16"/>
                  <a:gd name="T38" fmla="*/ 34 w 15"/>
                  <a:gd name="T39" fmla="*/ 2 h 16"/>
                  <a:gd name="T40" fmla="*/ 28 w 15"/>
                  <a:gd name="T41" fmla="*/ 0 h 16"/>
                  <a:gd name="T42" fmla="*/ 20 w 15"/>
                  <a:gd name="T43" fmla="*/ 0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16">
                    <a:moveTo>
                      <a:pt x="7" y="0"/>
                    </a:moveTo>
                    <a:lnTo>
                      <a:pt x="5" y="0"/>
                    </a:lnTo>
                    <a:lnTo>
                      <a:pt x="4" y="2"/>
                    </a:lnTo>
                    <a:lnTo>
                      <a:pt x="2" y="2"/>
                    </a:lnTo>
                    <a:lnTo>
                      <a:pt x="2" y="4"/>
                    </a:lnTo>
                    <a:lnTo>
                      <a:pt x="0" y="6"/>
                    </a:lnTo>
                    <a:lnTo>
                      <a:pt x="0" y="10"/>
                    </a:lnTo>
                    <a:lnTo>
                      <a:pt x="2" y="12"/>
                    </a:lnTo>
                    <a:lnTo>
                      <a:pt x="2" y="14"/>
                    </a:lnTo>
                    <a:lnTo>
                      <a:pt x="4" y="14"/>
                    </a:lnTo>
                    <a:lnTo>
                      <a:pt x="5" y="16"/>
                    </a:lnTo>
                    <a:lnTo>
                      <a:pt x="9" y="16"/>
                    </a:lnTo>
                    <a:lnTo>
                      <a:pt x="11" y="14"/>
                    </a:lnTo>
                    <a:lnTo>
                      <a:pt x="13" y="14"/>
                    </a:lnTo>
                    <a:lnTo>
                      <a:pt x="13" y="12"/>
                    </a:lnTo>
                    <a:lnTo>
                      <a:pt x="15" y="10"/>
                    </a:lnTo>
                    <a:lnTo>
                      <a:pt x="15" y="6"/>
                    </a:lnTo>
                    <a:lnTo>
                      <a:pt x="13" y="4"/>
                    </a:lnTo>
                    <a:lnTo>
                      <a:pt x="13" y="2"/>
                    </a:lnTo>
                    <a:lnTo>
                      <a:pt x="11" y="2"/>
                    </a:lnTo>
                    <a:lnTo>
                      <a:pt x="9" y="0"/>
                    </a:lnTo>
                    <a:lnTo>
                      <a:pt x="7" y="0"/>
                    </a:lnTo>
                    <a:close/>
                  </a:path>
                </a:pathLst>
              </a:custGeom>
              <a:solidFill>
                <a:srgbClr val="008000"/>
              </a:solidFill>
              <a:ln w="28575">
                <a:solidFill>
                  <a:srgbClr val="66FFFF"/>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534" name="Freeform 98"/>
              <p:cNvSpPr>
                <a:spLocks/>
              </p:cNvSpPr>
              <p:nvPr/>
            </p:nvSpPr>
            <p:spPr bwMode="auto">
              <a:xfrm>
                <a:off x="1708" y="2807"/>
                <a:ext cx="18" cy="17"/>
              </a:xfrm>
              <a:custGeom>
                <a:avLst/>
                <a:gdLst>
                  <a:gd name="T0" fmla="*/ 24 w 15"/>
                  <a:gd name="T1" fmla="*/ 0 h 15"/>
                  <a:gd name="T2" fmla="*/ 17 w 15"/>
                  <a:gd name="T3" fmla="*/ 0 h 15"/>
                  <a:gd name="T4" fmla="*/ 12 w 15"/>
                  <a:gd name="T5" fmla="*/ 1 h 15"/>
                  <a:gd name="T6" fmla="*/ 2 w 15"/>
                  <a:gd name="T7" fmla="*/ 1 h 15"/>
                  <a:gd name="T8" fmla="*/ 2 w 15"/>
                  <a:gd name="T9" fmla="*/ 3 h 15"/>
                  <a:gd name="T10" fmla="*/ 0 w 15"/>
                  <a:gd name="T11" fmla="*/ 11 h 15"/>
                  <a:gd name="T12" fmla="*/ 0 w 15"/>
                  <a:gd name="T13" fmla="*/ 18 h 15"/>
                  <a:gd name="T14" fmla="*/ 2 w 15"/>
                  <a:gd name="T15" fmla="*/ 23 h 15"/>
                  <a:gd name="T16" fmla="*/ 2 w 15"/>
                  <a:gd name="T17" fmla="*/ 28 h 15"/>
                  <a:gd name="T18" fmla="*/ 12 w 15"/>
                  <a:gd name="T19" fmla="*/ 28 h 15"/>
                  <a:gd name="T20" fmla="*/ 17 w 15"/>
                  <a:gd name="T21" fmla="*/ 32 h 15"/>
                  <a:gd name="T22" fmla="*/ 28 w 15"/>
                  <a:gd name="T23" fmla="*/ 32 h 15"/>
                  <a:gd name="T24" fmla="*/ 34 w 15"/>
                  <a:gd name="T25" fmla="*/ 28 h 15"/>
                  <a:gd name="T26" fmla="*/ 41 w 15"/>
                  <a:gd name="T27" fmla="*/ 28 h 15"/>
                  <a:gd name="T28" fmla="*/ 41 w 15"/>
                  <a:gd name="T29" fmla="*/ 23 h 15"/>
                  <a:gd name="T30" fmla="*/ 44 w 15"/>
                  <a:gd name="T31" fmla="*/ 18 h 15"/>
                  <a:gd name="T32" fmla="*/ 44 w 15"/>
                  <a:gd name="T33" fmla="*/ 11 h 15"/>
                  <a:gd name="T34" fmla="*/ 41 w 15"/>
                  <a:gd name="T35" fmla="*/ 3 h 15"/>
                  <a:gd name="T36" fmla="*/ 41 w 15"/>
                  <a:gd name="T37" fmla="*/ 1 h 15"/>
                  <a:gd name="T38" fmla="*/ 34 w 15"/>
                  <a:gd name="T39" fmla="*/ 1 h 15"/>
                  <a:gd name="T40" fmla="*/ 28 w 15"/>
                  <a:gd name="T41" fmla="*/ 0 h 15"/>
                  <a:gd name="T42" fmla="*/ 24 w 15"/>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15">
                    <a:moveTo>
                      <a:pt x="8" y="0"/>
                    </a:moveTo>
                    <a:lnTo>
                      <a:pt x="6" y="0"/>
                    </a:lnTo>
                    <a:lnTo>
                      <a:pt x="4" y="1"/>
                    </a:lnTo>
                    <a:lnTo>
                      <a:pt x="2" y="1"/>
                    </a:lnTo>
                    <a:lnTo>
                      <a:pt x="2" y="3"/>
                    </a:lnTo>
                    <a:lnTo>
                      <a:pt x="0" y="5"/>
                    </a:lnTo>
                    <a:lnTo>
                      <a:pt x="0" y="9"/>
                    </a:lnTo>
                    <a:lnTo>
                      <a:pt x="2" y="11"/>
                    </a:lnTo>
                    <a:lnTo>
                      <a:pt x="2" y="13"/>
                    </a:lnTo>
                    <a:lnTo>
                      <a:pt x="4" y="13"/>
                    </a:lnTo>
                    <a:lnTo>
                      <a:pt x="6" y="15"/>
                    </a:lnTo>
                    <a:lnTo>
                      <a:pt x="9" y="15"/>
                    </a:lnTo>
                    <a:lnTo>
                      <a:pt x="11" y="13"/>
                    </a:lnTo>
                    <a:lnTo>
                      <a:pt x="13" y="13"/>
                    </a:lnTo>
                    <a:lnTo>
                      <a:pt x="13" y="11"/>
                    </a:lnTo>
                    <a:lnTo>
                      <a:pt x="15" y="9"/>
                    </a:lnTo>
                    <a:lnTo>
                      <a:pt x="15" y="5"/>
                    </a:lnTo>
                    <a:lnTo>
                      <a:pt x="13" y="3"/>
                    </a:lnTo>
                    <a:lnTo>
                      <a:pt x="13" y="1"/>
                    </a:lnTo>
                    <a:lnTo>
                      <a:pt x="11" y="1"/>
                    </a:lnTo>
                    <a:lnTo>
                      <a:pt x="9" y="0"/>
                    </a:lnTo>
                    <a:lnTo>
                      <a:pt x="8" y="0"/>
                    </a:lnTo>
                    <a:close/>
                  </a:path>
                </a:pathLst>
              </a:custGeom>
              <a:solidFill>
                <a:srgbClr val="008000"/>
              </a:solidFill>
              <a:ln w="28575">
                <a:solidFill>
                  <a:srgbClr val="66FFFF"/>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535" name="Freeform 99"/>
              <p:cNvSpPr>
                <a:spLocks/>
              </p:cNvSpPr>
              <p:nvPr/>
            </p:nvSpPr>
            <p:spPr bwMode="auto">
              <a:xfrm>
                <a:off x="1818" y="2802"/>
                <a:ext cx="18" cy="18"/>
              </a:xfrm>
              <a:custGeom>
                <a:avLst/>
                <a:gdLst>
                  <a:gd name="T0" fmla="*/ 24 w 15"/>
                  <a:gd name="T1" fmla="*/ 0 h 15"/>
                  <a:gd name="T2" fmla="*/ 17 w 15"/>
                  <a:gd name="T3" fmla="*/ 0 h 15"/>
                  <a:gd name="T4" fmla="*/ 12 w 15"/>
                  <a:gd name="T5" fmla="*/ 2 h 15"/>
                  <a:gd name="T6" fmla="*/ 2 w 15"/>
                  <a:gd name="T7" fmla="*/ 2 h 15"/>
                  <a:gd name="T8" fmla="*/ 2 w 15"/>
                  <a:gd name="T9" fmla="*/ 12 h 15"/>
                  <a:gd name="T10" fmla="*/ 0 w 15"/>
                  <a:gd name="T11" fmla="*/ 14 h 15"/>
                  <a:gd name="T12" fmla="*/ 0 w 15"/>
                  <a:gd name="T13" fmla="*/ 28 h 15"/>
                  <a:gd name="T14" fmla="*/ 2 w 15"/>
                  <a:gd name="T15" fmla="*/ 34 h 15"/>
                  <a:gd name="T16" fmla="*/ 2 w 15"/>
                  <a:gd name="T17" fmla="*/ 41 h 15"/>
                  <a:gd name="T18" fmla="*/ 12 w 15"/>
                  <a:gd name="T19" fmla="*/ 41 h 15"/>
                  <a:gd name="T20" fmla="*/ 17 w 15"/>
                  <a:gd name="T21" fmla="*/ 44 h 15"/>
                  <a:gd name="T22" fmla="*/ 29 w 15"/>
                  <a:gd name="T23" fmla="*/ 44 h 15"/>
                  <a:gd name="T24" fmla="*/ 35 w 15"/>
                  <a:gd name="T25" fmla="*/ 41 h 15"/>
                  <a:gd name="T26" fmla="*/ 42 w 15"/>
                  <a:gd name="T27" fmla="*/ 41 h 15"/>
                  <a:gd name="T28" fmla="*/ 42 w 15"/>
                  <a:gd name="T29" fmla="*/ 34 h 15"/>
                  <a:gd name="T30" fmla="*/ 44 w 15"/>
                  <a:gd name="T31" fmla="*/ 28 h 15"/>
                  <a:gd name="T32" fmla="*/ 44 w 15"/>
                  <a:gd name="T33" fmla="*/ 14 h 15"/>
                  <a:gd name="T34" fmla="*/ 42 w 15"/>
                  <a:gd name="T35" fmla="*/ 12 h 15"/>
                  <a:gd name="T36" fmla="*/ 42 w 15"/>
                  <a:gd name="T37" fmla="*/ 2 h 15"/>
                  <a:gd name="T38" fmla="*/ 35 w 15"/>
                  <a:gd name="T39" fmla="*/ 2 h 15"/>
                  <a:gd name="T40" fmla="*/ 29 w 15"/>
                  <a:gd name="T41" fmla="*/ 0 h 15"/>
                  <a:gd name="T42" fmla="*/ 24 w 15"/>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15">
                    <a:moveTo>
                      <a:pt x="8" y="0"/>
                    </a:moveTo>
                    <a:lnTo>
                      <a:pt x="6" y="0"/>
                    </a:lnTo>
                    <a:lnTo>
                      <a:pt x="4" y="2"/>
                    </a:lnTo>
                    <a:lnTo>
                      <a:pt x="2" y="2"/>
                    </a:lnTo>
                    <a:lnTo>
                      <a:pt x="2" y="4"/>
                    </a:lnTo>
                    <a:lnTo>
                      <a:pt x="0" y="5"/>
                    </a:lnTo>
                    <a:lnTo>
                      <a:pt x="0" y="9"/>
                    </a:lnTo>
                    <a:lnTo>
                      <a:pt x="2" y="11"/>
                    </a:lnTo>
                    <a:lnTo>
                      <a:pt x="2" y="13"/>
                    </a:lnTo>
                    <a:lnTo>
                      <a:pt x="4" y="13"/>
                    </a:lnTo>
                    <a:lnTo>
                      <a:pt x="6" y="15"/>
                    </a:lnTo>
                    <a:lnTo>
                      <a:pt x="10" y="15"/>
                    </a:lnTo>
                    <a:lnTo>
                      <a:pt x="12" y="13"/>
                    </a:lnTo>
                    <a:lnTo>
                      <a:pt x="14" y="13"/>
                    </a:lnTo>
                    <a:lnTo>
                      <a:pt x="14" y="11"/>
                    </a:lnTo>
                    <a:lnTo>
                      <a:pt x="15" y="9"/>
                    </a:lnTo>
                    <a:lnTo>
                      <a:pt x="15" y="5"/>
                    </a:lnTo>
                    <a:lnTo>
                      <a:pt x="14" y="4"/>
                    </a:lnTo>
                    <a:lnTo>
                      <a:pt x="14" y="2"/>
                    </a:lnTo>
                    <a:lnTo>
                      <a:pt x="12" y="2"/>
                    </a:lnTo>
                    <a:lnTo>
                      <a:pt x="10" y="0"/>
                    </a:lnTo>
                    <a:lnTo>
                      <a:pt x="8" y="0"/>
                    </a:lnTo>
                    <a:close/>
                  </a:path>
                </a:pathLst>
              </a:custGeom>
              <a:solidFill>
                <a:srgbClr val="008000"/>
              </a:solidFill>
              <a:ln w="28575">
                <a:solidFill>
                  <a:srgbClr val="66FFFF"/>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536" name="Freeform 100"/>
              <p:cNvSpPr>
                <a:spLocks/>
              </p:cNvSpPr>
              <p:nvPr/>
            </p:nvSpPr>
            <p:spPr bwMode="auto">
              <a:xfrm>
                <a:off x="1892" y="2805"/>
                <a:ext cx="18" cy="17"/>
              </a:xfrm>
              <a:custGeom>
                <a:avLst/>
                <a:gdLst>
                  <a:gd name="T0" fmla="*/ 20 w 15"/>
                  <a:gd name="T1" fmla="*/ 0 h 15"/>
                  <a:gd name="T2" fmla="*/ 14 w 15"/>
                  <a:gd name="T3" fmla="*/ 0 h 15"/>
                  <a:gd name="T4" fmla="*/ 10 w 15"/>
                  <a:gd name="T5" fmla="*/ 2 h 15"/>
                  <a:gd name="T6" fmla="*/ 1 w 15"/>
                  <a:gd name="T7" fmla="*/ 2 h 15"/>
                  <a:gd name="T8" fmla="*/ 1 w 15"/>
                  <a:gd name="T9" fmla="*/ 3 h 15"/>
                  <a:gd name="T10" fmla="*/ 0 w 15"/>
                  <a:gd name="T11" fmla="*/ 11 h 15"/>
                  <a:gd name="T12" fmla="*/ 0 w 15"/>
                  <a:gd name="T13" fmla="*/ 18 h 15"/>
                  <a:gd name="T14" fmla="*/ 1 w 15"/>
                  <a:gd name="T15" fmla="*/ 23 h 15"/>
                  <a:gd name="T16" fmla="*/ 1 w 15"/>
                  <a:gd name="T17" fmla="*/ 28 h 15"/>
                  <a:gd name="T18" fmla="*/ 10 w 15"/>
                  <a:gd name="T19" fmla="*/ 28 h 15"/>
                  <a:gd name="T20" fmla="*/ 14 w 15"/>
                  <a:gd name="T21" fmla="*/ 32 h 15"/>
                  <a:gd name="T22" fmla="*/ 28 w 15"/>
                  <a:gd name="T23" fmla="*/ 32 h 15"/>
                  <a:gd name="T24" fmla="*/ 34 w 15"/>
                  <a:gd name="T25" fmla="*/ 28 h 15"/>
                  <a:gd name="T26" fmla="*/ 41 w 15"/>
                  <a:gd name="T27" fmla="*/ 28 h 15"/>
                  <a:gd name="T28" fmla="*/ 41 w 15"/>
                  <a:gd name="T29" fmla="*/ 23 h 15"/>
                  <a:gd name="T30" fmla="*/ 44 w 15"/>
                  <a:gd name="T31" fmla="*/ 18 h 15"/>
                  <a:gd name="T32" fmla="*/ 44 w 15"/>
                  <a:gd name="T33" fmla="*/ 11 h 15"/>
                  <a:gd name="T34" fmla="*/ 41 w 15"/>
                  <a:gd name="T35" fmla="*/ 3 h 15"/>
                  <a:gd name="T36" fmla="*/ 41 w 15"/>
                  <a:gd name="T37" fmla="*/ 2 h 15"/>
                  <a:gd name="T38" fmla="*/ 34 w 15"/>
                  <a:gd name="T39" fmla="*/ 2 h 15"/>
                  <a:gd name="T40" fmla="*/ 28 w 15"/>
                  <a:gd name="T41" fmla="*/ 0 h 15"/>
                  <a:gd name="T42" fmla="*/ 20 w 15"/>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15">
                    <a:moveTo>
                      <a:pt x="7" y="0"/>
                    </a:moveTo>
                    <a:lnTo>
                      <a:pt x="5" y="0"/>
                    </a:lnTo>
                    <a:lnTo>
                      <a:pt x="3" y="2"/>
                    </a:lnTo>
                    <a:lnTo>
                      <a:pt x="1" y="2"/>
                    </a:lnTo>
                    <a:lnTo>
                      <a:pt x="1" y="3"/>
                    </a:lnTo>
                    <a:lnTo>
                      <a:pt x="0" y="5"/>
                    </a:lnTo>
                    <a:lnTo>
                      <a:pt x="0" y="9"/>
                    </a:lnTo>
                    <a:lnTo>
                      <a:pt x="1" y="11"/>
                    </a:lnTo>
                    <a:lnTo>
                      <a:pt x="1" y="13"/>
                    </a:lnTo>
                    <a:lnTo>
                      <a:pt x="3" y="13"/>
                    </a:lnTo>
                    <a:lnTo>
                      <a:pt x="5" y="15"/>
                    </a:lnTo>
                    <a:lnTo>
                      <a:pt x="9" y="15"/>
                    </a:lnTo>
                    <a:lnTo>
                      <a:pt x="11" y="13"/>
                    </a:lnTo>
                    <a:lnTo>
                      <a:pt x="13" y="13"/>
                    </a:lnTo>
                    <a:lnTo>
                      <a:pt x="13" y="11"/>
                    </a:lnTo>
                    <a:lnTo>
                      <a:pt x="15" y="9"/>
                    </a:lnTo>
                    <a:lnTo>
                      <a:pt x="15" y="5"/>
                    </a:lnTo>
                    <a:lnTo>
                      <a:pt x="13" y="3"/>
                    </a:lnTo>
                    <a:lnTo>
                      <a:pt x="13" y="2"/>
                    </a:lnTo>
                    <a:lnTo>
                      <a:pt x="11" y="2"/>
                    </a:lnTo>
                    <a:lnTo>
                      <a:pt x="9" y="0"/>
                    </a:lnTo>
                    <a:lnTo>
                      <a:pt x="7" y="0"/>
                    </a:lnTo>
                    <a:close/>
                  </a:path>
                </a:pathLst>
              </a:custGeom>
              <a:solidFill>
                <a:srgbClr val="008000"/>
              </a:solidFill>
              <a:ln w="28575">
                <a:solidFill>
                  <a:srgbClr val="66FFFF"/>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537" name="Freeform 101"/>
              <p:cNvSpPr>
                <a:spLocks/>
              </p:cNvSpPr>
              <p:nvPr/>
            </p:nvSpPr>
            <p:spPr bwMode="auto">
              <a:xfrm>
                <a:off x="2036" y="2839"/>
                <a:ext cx="18" cy="19"/>
              </a:xfrm>
              <a:custGeom>
                <a:avLst/>
                <a:gdLst>
                  <a:gd name="T0" fmla="*/ 20 w 15"/>
                  <a:gd name="T1" fmla="*/ 0 h 16"/>
                  <a:gd name="T2" fmla="*/ 14 w 15"/>
                  <a:gd name="T3" fmla="*/ 0 h 16"/>
                  <a:gd name="T4" fmla="*/ 10 w 15"/>
                  <a:gd name="T5" fmla="*/ 2 h 16"/>
                  <a:gd name="T6" fmla="*/ 1 w 15"/>
                  <a:gd name="T7" fmla="*/ 2 h 16"/>
                  <a:gd name="T8" fmla="*/ 1 w 15"/>
                  <a:gd name="T9" fmla="*/ 12 h 16"/>
                  <a:gd name="T10" fmla="*/ 0 w 15"/>
                  <a:gd name="T11" fmla="*/ 17 h 16"/>
                  <a:gd name="T12" fmla="*/ 0 w 15"/>
                  <a:gd name="T13" fmla="*/ 29 h 16"/>
                  <a:gd name="T14" fmla="*/ 1 w 15"/>
                  <a:gd name="T15" fmla="*/ 34 h 16"/>
                  <a:gd name="T16" fmla="*/ 1 w 15"/>
                  <a:gd name="T17" fmla="*/ 40 h 16"/>
                  <a:gd name="T18" fmla="*/ 10 w 15"/>
                  <a:gd name="T19" fmla="*/ 40 h 16"/>
                  <a:gd name="T20" fmla="*/ 14 w 15"/>
                  <a:gd name="T21" fmla="*/ 45 h 16"/>
                  <a:gd name="T22" fmla="*/ 28 w 15"/>
                  <a:gd name="T23" fmla="*/ 45 h 16"/>
                  <a:gd name="T24" fmla="*/ 34 w 15"/>
                  <a:gd name="T25" fmla="*/ 40 h 16"/>
                  <a:gd name="T26" fmla="*/ 41 w 15"/>
                  <a:gd name="T27" fmla="*/ 40 h 16"/>
                  <a:gd name="T28" fmla="*/ 41 w 15"/>
                  <a:gd name="T29" fmla="*/ 34 h 16"/>
                  <a:gd name="T30" fmla="*/ 44 w 15"/>
                  <a:gd name="T31" fmla="*/ 29 h 16"/>
                  <a:gd name="T32" fmla="*/ 44 w 15"/>
                  <a:gd name="T33" fmla="*/ 17 h 16"/>
                  <a:gd name="T34" fmla="*/ 41 w 15"/>
                  <a:gd name="T35" fmla="*/ 12 h 16"/>
                  <a:gd name="T36" fmla="*/ 41 w 15"/>
                  <a:gd name="T37" fmla="*/ 2 h 16"/>
                  <a:gd name="T38" fmla="*/ 34 w 15"/>
                  <a:gd name="T39" fmla="*/ 2 h 16"/>
                  <a:gd name="T40" fmla="*/ 28 w 15"/>
                  <a:gd name="T41" fmla="*/ 0 h 16"/>
                  <a:gd name="T42" fmla="*/ 20 w 15"/>
                  <a:gd name="T43" fmla="*/ 0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16">
                    <a:moveTo>
                      <a:pt x="7" y="0"/>
                    </a:moveTo>
                    <a:lnTo>
                      <a:pt x="5" y="0"/>
                    </a:lnTo>
                    <a:lnTo>
                      <a:pt x="3" y="2"/>
                    </a:lnTo>
                    <a:lnTo>
                      <a:pt x="1" y="2"/>
                    </a:lnTo>
                    <a:lnTo>
                      <a:pt x="1" y="4"/>
                    </a:lnTo>
                    <a:lnTo>
                      <a:pt x="0" y="6"/>
                    </a:lnTo>
                    <a:lnTo>
                      <a:pt x="0" y="10"/>
                    </a:lnTo>
                    <a:lnTo>
                      <a:pt x="1" y="12"/>
                    </a:lnTo>
                    <a:lnTo>
                      <a:pt x="1" y="14"/>
                    </a:lnTo>
                    <a:lnTo>
                      <a:pt x="3" y="14"/>
                    </a:lnTo>
                    <a:lnTo>
                      <a:pt x="5" y="16"/>
                    </a:lnTo>
                    <a:lnTo>
                      <a:pt x="9" y="16"/>
                    </a:lnTo>
                    <a:lnTo>
                      <a:pt x="11" y="14"/>
                    </a:lnTo>
                    <a:lnTo>
                      <a:pt x="13" y="14"/>
                    </a:lnTo>
                    <a:lnTo>
                      <a:pt x="13" y="12"/>
                    </a:lnTo>
                    <a:lnTo>
                      <a:pt x="15" y="10"/>
                    </a:lnTo>
                    <a:lnTo>
                      <a:pt x="15" y="6"/>
                    </a:lnTo>
                    <a:lnTo>
                      <a:pt x="13" y="4"/>
                    </a:lnTo>
                    <a:lnTo>
                      <a:pt x="13" y="2"/>
                    </a:lnTo>
                    <a:lnTo>
                      <a:pt x="11" y="2"/>
                    </a:lnTo>
                    <a:lnTo>
                      <a:pt x="9" y="0"/>
                    </a:lnTo>
                    <a:lnTo>
                      <a:pt x="7" y="0"/>
                    </a:lnTo>
                    <a:close/>
                  </a:path>
                </a:pathLst>
              </a:custGeom>
              <a:solidFill>
                <a:srgbClr val="008000"/>
              </a:solidFill>
              <a:ln w="28575">
                <a:solidFill>
                  <a:srgbClr val="66FFFF"/>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538" name="Freeform 102"/>
              <p:cNvSpPr>
                <a:spLocks/>
              </p:cNvSpPr>
              <p:nvPr/>
            </p:nvSpPr>
            <p:spPr bwMode="auto">
              <a:xfrm>
                <a:off x="2139" y="2817"/>
                <a:ext cx="18" cy="19"/>
              </a:xfrm>
              <a:custGeom>
                <a:avLst/>
                <a:gdLst>
                  <a:gd name="T0" fmla="*/ 24 w 15"/>
                  <a:gd name="T1" fmla="*/ 0 h 16"/>
                  <a:gd name="T2" fmla="*/ 17 w 15"/>
                  <a:gd name="T3" fmla="*/ 0 h 16"/>
                  <a:gd name="T4" fmla="*/ 12 w 15"/>
                  <a:gd name="T5" fmla="*/ 2 h 16"/>
                  <a:gd name="T6" fmla="*/ 2 w 15"/>
                  <a:gd name="T7" fmla="*/ 2 h 16"/>
                  <a:gd name="T8" fmla="*/ 2 w 15"/>
                  <a:gd name="T9" fmla="*/ 12 h 16"/>
                  <a:gd name="T10" fmla="*/ 0 w 15"/>
                  <a:gd name="T11" fmla="*/ 17 h 16"/>
                  <a:gd name="T12" fmla="*/ 0 w 15"/>
                  <a:gd name="T13" fmla="*/ 29 h 16"/>
                  <a:gd name="T14" fmla="*/ 2 w 15"/>
                  <a:gd name="T15" fmla="*/ 34 h 16"/>
                  <a:gd name="T16" fmla="*/ 2 w 15"/>
                  <a:gd name="T17" fmla="*/ 40 h 16"/>
                  <a:gd name="T18" fmla="*/ 12 w 15"/>
                  <a:gd name="T19" fmla="*/ 40 h 16"/>
                  <a:gd name="T20" fmla="*/ 17 w 15"/>
                  <a:gd name="T21" fmla="*/ 45 h 16"/>
                  <a:gd name="T22" fmla="*/ 29 w 15"/>
                  <a:gd name="T23" fmla="*/ 45 h 16"/>
                  <a:gd name="T24" fmla="*/ 34 w 15"/>
                  <a:gd name="T25" fmla="*/ 40 h 16"/>
                  <a:gd name="T26" fmla="*/ 41 w 15"/>
                  <a:gd name="T27" fmla="*/ 40 h 16"/>
                  <a:gd name="T28" fmla="*/ 41 w 15"/>
                  <a:gd name="T29" fmla="*/ 34 h 16"/>
                  <a:gd name="T30" fmla="*/ 44 w 15"/>
                  <a:gd name="T31" fmla="*/ 29 h 16"/>
                  <a:gd name="T32" fmla="*/ 44 w 15"/>
                  <a:gd name="T33" fmla="*/ 17 h 16"/>
                  <a:gd name="T34" fmla="*/ 41 w 15"/>
                  <a:gd name="T35" fmla="*/ 12 h 16"/>
                  <a:gd name="T36" fmla="*/ 41 w 15"/>
                  <a:gd name="T37" fmla="*/ 2 h 16"/>
                  <a:gd name="T38" fmla="*/ 34 w 15"/>
                  <a:gd name="T39" fmla="*/ 2 h 16"/>
                  <a:gd name="T40" fmla="*/ 29 w 15"/>
                  <a:gd name="T41" fmla="*/ 0 h 16"/>
                  <a:gd name="T42" fmla="*/ 24 w 15"/>
                  <a:gd name="T43" fmla="*/ 0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16">
                    <a:moveTo>
                      <a:pt x="8" y="0"/>
                    </a:moveTo>
                    <a:lnTo>
                      <a:pt x="6" y="0"/>
                    </a:lnTo>
                    <a:lnTo>
                      <a:pt x="4" y="2"/>
                    </a:lnTo>
                    <a:lnTo>
                      <a:pt x="2" y="2"/>
                    </a:lnTo>
                    <a:lnTo>
                      <a:pt x="2" y="4"/>
                    </a:lnTo>
                    <a:lnTo>
                      <a:pt x="0" y="6"/>
                    </a:lnTo>
                    <a:lnTo>
                      <a:pt x="0" y="10"/>
                    </a:lnTo>
                    <a:lnTo>
                      <a:pt x="2" y="12"/>
                    </a:lnTo>
                    <a:lnTo>
                      <a:pt x="2" y="14"/>
                    </a:lnTo>
                    <a:lnTo>
                      <a:pt x="4" y="14"/>
                    </a:lnTo>
                    <a:lnTo>
                      <a:pt x="6" y="16"/>
                    </a:lnTo>
                    <a:lnTo>
                      <a:pt x="10" y="16"/>
                    </a:lnTo>
                    <a:lnTo>
                      <a:pt x="11" y="14"/>
                    </a:lnTo>
                    <a:lnTo>
                      <a:pt x="13" y="14"/>
                    </a:lnTo>
                    <a:lnTo>
                      <a:pt x="13" y="12"/>
                    </a:lnTo>
                    <a:lnTo>
                      <a:pt x="15" y="10"/>
                    </a:lnTo>
                    <a:lnTo>
                      <a:pt x="15" y="6"/>
                    </a:lnTo>
                    <a:lnTo>
                      <a:pt x="13" y="4"/>
                    </a:lnTo>
                    <a:lnTo>
                      <a:pt x="13" y="2"/>
                    </a:lnTo>
                    <a:lnTo>
                      <a:pt x="11" y="2"/>
                    </a:lnTo>
                    <a:lnTo>
                      <a:pt x="10" y="0"/>
                    </a:lnTo>
                    <a:lnTo>
                      <a:pt x="8" y="0"/>
                    </a:lnTo>
                    <a:close/>
                  </a:path>
                </a:pathLst>
              </a:custGeom>
              <a:solidFill>
                <a:srgbClr val="008000"/>
              </a:solidFill>
              <a:ln w="28575">
                <a:solidFill>
                  <a:srgbClr val="66FFFF"/>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grpSp>
            <p:nvGrpSpPr>
              <p:cNvPr id="17539" name="Group 103"/>
              <p:cNvGrpSpPr>
                <a:grpSpLocks/>
              </p:cNvGrpSpPr>
              <p:nvPr/>
            </p:nvGrpSpPr>
            <p:grpSpPr bwMode="auto">
              <a:xfrm>
                <a:off x="912" y="2880"/>
                <a:ext cx="539" cy="63"/>
                <a:chOff x="858" y="2880"/>
                <a:chExt cx="539" cy="63"/>
              </a:xfrm>
            </p:grpSpPr>
            <p:sp>
              <p:nvSpPr>
                <p:cNvPr id="17541" name="Freeform 104"/>
                <p:cNvSpPr>
                  <a:spLocks/>
                </p:cNvSpPr>
                <p:nvPr/>
              </p:nvSpPr>
              <p:spPr bwMode="auto">
                <a:xfrm>
                  <a:off x="858" y="2924"/>
                  <a:ext cx="18" cy="19"/>
                </a:xfrm>
                <a:custGeom>
                  <a:avLst/>
                  <a:gdLst>
                    <a:gd name="T0" fmla="*/ 24 w 15"/>
                    <a:gd name="T1" fmla="*/ 0 h 16"/>
                    <a:gd name="T2" fmla="*/ 17 w 15"/>
                    <a:gd name="T3" fmla="*/ 0 h 16"/>
                    <a:gd name="T4" fmla="*/ 12 w 15"/>
                    <a:gd name="T5" fmla="*/ 2 h 16"/>
                    <a:gd name="T6" fmla="*/ 2 w 15"/>
                    <a:gd name="T7" fmla="*/ 2 h 16"/>
                    <a:gd name="T8" fmla="*/ 2 w 15"/>
                    <a:gd name="T9" fmla="*/ 12 h 16"/>
                    <a:gd name="T10" fmla="*/ 0 w 15"/>
                    <a:gd name="T11" fmla="*/ 17 h 16"/>
                    <a:gd name="T12" fmla="*/ 0 w 15"/>
                    <a:gd name="T13" fmla="*/ 29 h 16"/>
                    <a:gd name="T14" fmla="*/ 2 w 15"/>
                    <a:gd name="T15" fmla="*/ 34 h 16"/>
                    <a:gd name="T16" fmla="*/ 2 w 15"/>
                    <a:gd name="T17" fmla="*/ 40 h 16"/>
                    <a:gd name="T18" fmla="*/ 12 w 15"/>
                    <a:gd name="T19" fmla="*/ 40 h 16"/>
                    <a:gd name="T20" fmla="*/ 17 w 15"/>
                    <a:gd name="T21" fmla="*/ 45 h 16"/>
                    <a:gd name="T22" fmla="*/ 28 w 15"/>
                    <a:gd name="T23" fmla="*/ 45 h 16"/>
                    <a:gd name="T24" fmla="*/ 34 w 15"/>
                    <a:gd name="T25" fmla="*/ 40 h 16"/>
                    <a:gd name="T26" fmla="*/ 41 w 15"/>
                    <a:gd name="T27" fmla="*/ 40 h 16"/>
                    <a:gd name="T28" fmla="*/ 41 w 15"/>
                    <a:gd name="T29" fmla="*/ 34 h 16"/>
                    <a:gd name="T30" fmla="*/ 44 w 15"/>
                    <a:gd name="T31" fmla="*/ 29 h 16"/>
                    <a:gd name="T32" fmla="*/ 44 w 15"/>
                    <a:gd name="T33" fmla="*/ 17 h 16"/>
                    <a:gd name="T34" fmla="*/ 41 w 15"/>
                    <a:gd name="T35" fmla="*/ 12 h 16"/>
                    <a:gd name="T36" fmla="*/ 41 w 15"/>
                    <a:gd name="T37" fmla="*/ 2 h 16"/>
                    <a:gd name="T38" fmla="*/ 34 w 15"/>
                    <a:gd name="T39" fmla="*/ 2 h 16"/>
                    <a:gd name="T40" fmla="*/ 28 w 15"/>
                    <a:gd name="T41" fmla="*/ 0 h 16"/>
                    <a:gd name="T42" fmla="*/ 24 w 15"/>
                    <a:gd name="T43" fmla="*/ 0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16">
                      <a:moveTo>
                        <a:pt x="8" y="0"/>
                      </a:moveTo>
                      <a:lnTo>
                        <a:pt x="6" y="0"/>
                      </a:lnTo>
                      <a:lnTo>
                        <a:pt x="4" y="2"/>
                      </a:lnTo>
                      <a:lnTo>
                        <a:pt x="2" y="2"/>
                      </a:lnTo>
                      <a:lnTo>
                        <a:pt x="2" y="4"/>
                      </a:lnTo>
                      <a:lnTo>
                        <a:pt x="0" y="6"/>
                      </a:lnTo>
                      <a:lnTo>
                        <a:pt x="0" y="10"/>
                      </a:lnTo>
                      <a:lnTo>
                        <a:pt x="2" y="12"/>
                      </a:lnTo>
                      <a:lnTo>
                        <a:pt x="2" y="14"/>
                      </a:lnTo>
                      <a:lnTo>
                        <a:pt x="4" y="14"/>
                      </a:lnTo>
                      <a:lnTo>
                        <a:pt x="6" y="16"/>
                      </a:lnTo>
                      <a:lnTo>
                        <a:pt x="9" y="16"/>
                      </a:lnTo>
                      <a:lnTo>
                        <a:pt x="11" y="14"/>
                      </a:lnTo>
                      <a:lnTo>
                        <a:pt x="13" y="14"/>
                      </a:lnTo>
                      <a:lnTo>
                        <a:pt x="13" y="12"/>
                      </a:lnTo>
                      <a:lnTo>
                        <a:pt x="15" y="10"/>
                      </a:lnTo>
                      <a:lnTo>
                        <a:pt x="15" y="6"/>
                      </a:lnTo>
                      <a:lnTo>
                        <a:pt x="13" y="4"/>
                      </a:lnTo>
                      <a:lnTo>
                        <a:pt x="13" y="2"/>
                      </a:lnTo>
                      <a:lnTo>
                        <a:pt x="11" y="2"/>
                      </a:lnTo>
                      <a:lnTo>
                        <a:pt x="9" y="0"/>
                      </a:lnTo>
                      <a:lnTo>
                        <a:pt x="8" y="0"/>
                      </a:lnTo>
                      <a:close/>
                    </a:path>
                  </a:pathLst>
                </a:custGeom>
                <a:solidFill>
                  <a:srgbClr val="008000"/>
                </a:solidFill>
                <a:ln w="28575">
                  <a:solidFill>
                    <a:srgbClr val="66FFFF"/>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542" name="Freeform 105"/>
                <p:cNvSpPr>
                  <a:spLocks/>
                </p:cNvSpPr>
                <p:nvPr/>
              </p:nvSpPr>
              <p:spPr bwMode="auto">
                <a:xfrm>
                  <a:off x="858" y="2916"/>
                  <a:ext cx="18" cy="17"/>
                </a:xfrm>
                <a:custGeom>
                  <a:avLst/>
                  <a:gdLst>
                    <a:gd name="T0" fmla="*/ 20 w 15"/>
                    <a:gd name="T1" fmla="*/ 0 h 15"/>
                    <a:gd name="T2" fmla="*/ 14 w 15"/>
                    <a:gd name="T3" fmla="*/ 0 h 15"/>
                    <a:gd name="T4" fmla="*/ 10 w 15"/>
                    <a:gd name="T5" fmla="*/ 2 h 15"/>
                    <a:gd name="T6" fmla="*/ 2 w 15"/>
                    <a:gd name="T7" fmla="*/ 2 h 15"/>
                    <a:gd name="T8" fmla="*/ 2 w 15"/>
                    <a:gd name="T9" fmla="*/ 3 h 15"/>
                    <a:gd name="T10" fmla="*/ 0 w 15"/>
                    <a:gd name="T11" fmla="*/ 11 h 15"/>
                    <a:gd name="T12" fmla="*/ 0 w 15"/>
                    <a:gd name="T13" fmla="*/ 18 h 15"/>
                    <a:gd name="T14" fmla="*/ 2 w 15"/>
                    <a:gd name="T15" fmla="*/ 23 h 15"/>
                    <a:gd name="T16" fmla="*/ 2 w 15"/>
                    <a:gd name="T17" fmla="*/ 28 h 15"/>
                    <a:gd name="T18" fmla="*/ 10 w 15"/>
                    <a:gd name="T19" fmla="*/ 28 h 15"/>
                    <a:gd name="T20" fmla="*/ 14 w 15"/>
                    <a:gd name="T21" fmla="*/ 32 h 15"/>
                    <a:gd name="T22" fmla="*/ 28 w 15"/>
                    <a:gd name="T23" fmla="*/ 32 h 15"/>
                    <a:gd name="T24" fmla="*/ 34 w 15"/>
                    <a:gd name="T25" fmla="*/ 28 h 15"/>
                    <a:gd name="T26" fmla="*/ 41 w 15"/>
                    <a:gd name="T27" fmla="*/ 28 h 15"/>
                    <a:gd name="T28" fmla="*/ 41 w 15"/>
                    <a:gd name="T29" fmla="*/ 23 h 15"/>
                    <a:gd name="T30" fmla="*/ 44 w 15"/>
                    <a:gd name="T31" fmla="*/ 18 h 15"/>
                    <a:gd name="T32" fmla="*/ 44 w 15"/>
                    <a:gd name="T33" fmla="*/ 11 h 15"/>
                    <a:gd name="T34" fmla="*/ 41 w 15"/>
                    <a:gd name="T35" fmla="*/ 3 h 15"/>
                    <a:gd name="T36" fmla="*/ 41 w 15"/>
                    <a:gd name="T37" fmla="*/ 2 h 15"/>
                    <a:gd name="T38" fmla="*/ 34 w 15"/>
                    <a:gd name="T39" fmla="*/ 2 h 15"/>
                    <a:gd name="T40" fmla="*/ 28 w 15"/>
                    <a:gd name="T41" fmla="*/ 0 h 15"/>
                    <a:gd name="T42" fmla="*/ 20 w 15"/>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15">
                      <a:moveTo>
                        <a:pt x="7" y="0"/>
                      </a:moveTo>
                      <a:lnTo>
                        <a:pt x="5" y="0"/>
                      </a:lnTo>
                      <a:lnTo>
                        <a:pt x="3" y="2"/>
                      </a:lnTo>
                      <a:lnTo>
                        <a:pt x="2" y="2"/>
                      </a:lnTo>
                      <a:lnTo>
                        <a:pt x="2" y="3"/>
                      </a:lnTo>
                      <a:lnTo>
                        <a:pt x="0" y="5"/>
                      </a:lnTo>
                      <a:lnTo>
                        <a:pt x="0" y="9"/>
                      </a:lnTo>
                      <a:lnTo>
                        <a:pt x="2" y="11"/>
                      </a:lnTo>
                      <a:lnTo>
                        <a:pt x="2" y="13"/>
                      </a:lnTo>
                      <a:lnTo>
                        <a:pt x="3" y="13"/>
                      </a:lnTo>
                      <a:lnTo>
                        <a:pt x="5" y="15"/>
                      </a:lnTo>
                      <a:lnTo>
                        <a:pt x="9" y="15"/>
                      </a:lnTo>
                      <a:lnTo>
                        <a:pt x="11" y="13"/>
                      </a:lnTo>
                      <a:lnTo>
                        <a:pt x="13" y="13"/>
                      </a:lnTo>
                      <a:lnTo>
                        <a:pt x="13" y="11"/>
                      </a:lnTo>
                      <a:lnTo>
                        <a:pt x="15" y="9"/>
                      </a:lnTo>
                      <a:lnTo>
                        <a:pt x="15" y="5"/>
                      </a:lnTo>
                      <a:lnTo>
                        <a:pt x="13" y="3"/>
                      </a:lnTo>
                      <a:lnTo>
                        <a:pt x="13" y="2"/>
                      </a:lnTo>
                      <a:lnTo>
                        <a:pt x="11" y="2"/>
                      </a:lnTo>
                      <a:lnTo>
                        <a:pt x="9" y="0"/>
                      </a:lnTo>
                      <a:lnTo>
                        <a:pt x="7" y="0"/>
                      </a:lnTo>
                      <a:close/>
                    </a:path>
                  </a:pathLst>
                </a:custGeom>
                <a:solidFill>
                  <a:srgbClr val="008000"/>
                </a:solidFill>
                <a:ln w="28575">
                  <a:solidFill>
                    <a:srgbClr val="66FFFF"/>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543" name="Freeform 106"/>
                <p:cNvSpPr>
                  <a:spLocks/>
                </p:cNvSpPr>
                <p:nvPr/>
              </p:nvSpPr>
              <p:spPr bwMode="auto">
                <a:xfrm>
                  <a:off x="938" y="2906"/>
                  <a:ext cx="19" cy="18"/>
                </a:xfrm>
                <a:custGeom>
                  <a:avLst/>
                  <a:gdLst>
                    <a:gd name="T0" fmla="*/ 24 w 16"/>
                    <a:gd name="T1" fmla="*/ 0 h 15"/>
                    <a:gd name="T2" fmla="*/ 17 w 16"/>
                    <a:gd name="T3" fmla="*/ 0 h 15"/>
                    <a:gd name="T4" fmla="*/ 12 w 16"/>
                    <a:gd name="T5" fmla="*/ 2 h 15"/>
                    <a:gd name="T6" fmla="*/ 2 w 16"/>
                    <a:gd name="T7" fmla="*/ 2 h 15"/>
                    <a:gd name="T8" fmla="*/ 2 w 16"/>
                    <a:gd name="T9" fmla="*/ 12 h 15"/>
                    <a:gd name="T10" fmla="*/ 0 w 16"/>
                    <a:gd name="T11" fmla="*/ 17 h 15"/>
                    <a:gd name="T12" fmla="*/ 0 w 16"/>
                    <a:gd name="T13" fmla="*/ 28 h 15"/>
                    <a:gd name="T14" fmla="*/ 2 w 16"/>
                    <a:gd name="T15" fmla="*/ 34 h 15"/>
                    <a:gd name="T16" fmla="*/ 2 w 16"/>
                    <a:gd name="T17" fmla="*/ 41 h 15"/>
                    <a:gd name="T18" fmla="*/ 12 w 16"/>
                    <a:gd name="T19" fmla="*/ 41 h 15"/>
                    <a:gd name="T20" fmla="*/ 17 w 16"/>
                    <a:gd name="T21" fmla="*/ 44 h 15"/>
                    <a:gd name="T22" fmla="*/ 29 w 16"/>
                    <a:gd name="T23" fmla="*/ 44 h 15"/>
                    <a:gd name="T24" fmla="*/ 34 w 16"/>
                    <a:gd name="T25" fmla="*/ 41 h 15"/>
                    <a:gd name="T26" fmla="*/ 40 w 16"/>
                    <a:gd name="T27" fmla="*/ 41 h 15"/>
                    <a:gd name="T28" fmla="*/ 40 w 16"/>
                    <a:gd name="T29" fmla="*/ 34 h 15"/>
                    <a:gd name="T30" fmla="*/ 45 w 16"/>
                    <a:gd name="T31" fmla="*/ 28 h 15"/>
                    <a:gd name="T32" fmla="*/ 45 w 16"/>
                    <a:gd name="T33" fmla="*/ 17 h 15"/>
                    <a:gd name="T34" fmla="*/ 40 w 16"/>
                    <a:gd name="T35" fmla="*/ 12 h 15"/>
                    <a:gd name="T36" fmla="*/ 40 w 16"/>
                    <a:gd name="T37" fmla="*/ 2 h 15"/>
                    <a:gd name="T38" fmla="*/ 34 w 16"/>
                    <a:gd name="T39" fmla="*/ 2 h 15"/>
                    <a:gd name="T40" fmla="*/ 29 w 16"/>
                    <a:gd name="T41" fmla="*/ 0 h 15"/>
                    <a:gd name="T42" fmla="*/ 24 w 16"/>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15">
                      <a:moveTo>
                        <a:pt x="8" y="0"/>
                      </a:moveTo>
                      <a:lnTo>
                        <a:pt x="6" y="0"/>
                      </a:lnTo>
                      <a:lnTo>
                        <a:pt x="4" y="2"/>
                      </a:lnTo>
                      <a:lnTo>
                        <a:pt x="2" y="2"/>
                      </a:lnTo>
                      <a:lnTo>
                        <a:pt x="2" y="4"/>
                      </a:lnTo>
                      <a:lnTo>
                        <a:pt x="0" y="6"/>
                      </a:lnTo>
                      <a:lnTo>
                        <a:pt x="0" y="9"/>
                      </a:lnTo>
                      <a:lnTo>
                        <a:pt x="2" y="11"/>
                      </a:lnTo>
                      <a:lnTo>
                        <a:pt x="2" y="13"/>
                      </a:lnTo>
                      <a:lnTo>
                        <a:pt x="4" y="13"/>
                      </a:lnTo>
                      <a:lnTo>
                        <a:pt x="6" y="15"/>
                      </a:lnTo>
                      <a:lnTo>
                        <a:pt x="10" y="15"/>
                      </a:lnTo>
                      <a:lnTo>
                        <a:pt x="12" y="13"/>
                      </a:lnTo>
                      <a:lnTo>
                        <a:pt x="14" y="13"/>
                      </a:lnTo>
                      <a:lnTo>
                        <a:pt x="14" y="11"/>
                      </a:lnTo>
                      <a:lnTo>
                        <a:pt x="16" y="9"/>
                      </a:lnTo>
                      <a:lnTo>
                        <a:pt x="16" y="6"/>
                      </a:lnTo>
                      <a:lnTo>
                        <a:pt x="14" y="4"/>
                      </a:lnTo>
                      <a:lnTo>
                        <a:pt x="14" y="2"/>
                      </a:lnTo>
                      <a:lnTo>
                        <a:pt x="12" y="2"/>
                      </a:lnTo>
                      <a:lnTo>
                        <a:pt x="10" y="0"/>
                      </a:lnTo>
                      <a:lnTo>
                        <a:pt x="8" y="0"/>
                      </a:lnTo>
                      <a:close/>
                    </a:path>
                  </a:pathLst>
                </a:custGeom>
                <a:solidFill>
                  <a:srgbClr val="008000"/>
                </a:solidFill>
                <a:ln w="28575">
                  <a:solidFill>
                    <a:srgbClr val="66FFFF"/>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544" name="Freeform 107"/>
                <p:cNvSpPr>
                  <a:spLocks/>
                </p:cNvSpPr>
                <p:nvPr/>
              </p:nvSpPr>
              <p:spPr bwMode="auto">
                <a:xfrm>
                  <a:off x="975" y="2902"/>
                  <a:ext cx="18" cy="17"/>
                </a:xfrm>
                <a:custGeom>
                  <a:avLst/>
                  <a:gdLst>
                    <a:gd name="T0" fmla="*/ 24 w 15"/>
                    <a:gd name="T1" fmla="*/ 0 h 15"/>
                    <a:gd name="T2" fmla="*/ 17 w 15"/>
                    <a:gd name="T3" fmla="*/ 0 h 15"/>
                    <a:gd name="T4" fmla="*/ 12 w 15"/>
                    <a:gd name="T5" fmla="*/ 2 h 15"/>
                    <a:gd name="T6" fmla="*/ 2 w 15"/>
                    <a:gd name="T7" fmla="*/ 2 h 15"/>
                    <a:gd name="T8" fmla="*/ 2 w 15"/>
                    <a:gd name="T9" fmla="*/ 10 h 15"/>
                    <a:gd name="T10" fmla="*/ 0 w 15"/>
                    <a:gd name="T11" fmla="*/ 12 h 15"/>
                    <a:gd name="T12" fmla="*/ 0 w 15"/>
                    <a:gd name="T13" fmla="*/ 20 h 15"/>
                    <a:gd name="T14" fmla="*/ 2 w 15"/>
                    <a:gd name="T15" fmla="*/ 26 h 15"/>
                    <a:gd name="T16" fmla="*/ 2 w 15"/>
                    <a:gd name="T17" fmla="*/ 28 h 15"/>
                    <a:gd name="T18" fmla="*/ 12 w 15"/>
                    <a:gd name="T19" fmla="*/ 28 h 15"/>
                    <a:gd name="T20" fmla="*/ 17 w 15"/>
                    <a:gd name="T21" fmla="*/ 32 h 15"/>
                    <a:gd name="T22" fmla="*/ 29 w 15"/>
                    <a:gd name="T23" fmla="*/ 32 h 15"/>
                    <a:gd name="T24" fmla="*/ 35 w 15"/>
                    <a:gd name="T25" fmla="*/ 28 h 15"/>
                    <a:gd name="T26" fmla="*/ 41 w 15"/>
                    <a:gd name="T27" fmla="*/ 28 h 15"/>
                    <a:gd name="T28" fmla="*/ 41 w 15"/>
                    <a:gd name="T29" fmla="*/ 26 h 15"/>
                    <a:gd name="T30" fmla="*/ 44 w 15"/>
                    <a:gd name="T31" fmla="*/ 20 h 15"/>
                    <a:gd name="T32" fmla="*/ 44 w 15"/>
                    <a:gd name="T33" fmla="*/ 12 h 15"/>
                    <a:gd name="T34" fmla="*/ 41 w 15"/>
                    <a:gd name="T35" fmla="*/ 10 h 15"/>
                    <a:gd name="T36" fmla="*/ 41 w 15"/>
                    <a:gd name="T37" fmla="*/ 2 h 15"/>
                    <a:gd name="T38" fmla="*/ 35 w 15"/>
                    <a:gd name="T39" fmla="*/ 2 h 15"/>
                    <a:gd name="T40" fmla="*/ 29 w 15"/>
                    <a:gd name="T41" fmla="*/ 0 h 15"/>
                    <a:gd name="T42" fmla="*/ 24 w 15"/>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15">
                      <a:moveTo>
                        <a:pt x="8" y="0"/>
                      </a:moveTo>
                      <a:lnTo>
                        <a:pt x="6" y="0"/>
                      </a:lnTo>
                      <a:lnTo>
                        <a:pt x="4" y="2"/>
                      </a:lnTo>
                      <a:lnTo>
                        <a:pt x="2" y="2"/>
                      </a:lnTo>
                      <a:lnTo>
                        <a:pt x="2" y="4"/>
                      </a:lnTo>
                      <a:lnTo>
                        <a:pt x="0" y="6"/>
                      </a:lnTo>
                      <a:lnTo>
                        <a:pt x="0" y="10"/>
                      </a:lnTo>
                      <a:lnTo>
                        <a:pt x="2" y="12"/>
                      </a:lnTo>
                      <a:lnTo>
                        <a:pt x="2" y="13"/>
                      </a:lnTo>
                      <a:lnTo>
                        <a:pt x="4" y="13"/>
                      </a:lnTo>
                      <a:lnTo>
                        <a:pt x="6" y="15"/>
                      </a:lnTo>
                      <a:lnTo>
                        <a:pt x="10" y="15"/>
                      </a:lnTo>
                      <a:lnTo>
                        <a:pt x="12" y="13"/>
                      </a:lnTo>
                      <a:lnTo>
                        <a:pt x="13" y="13"/>
                      </a:lnTo>
                      <a:lnTo>
                        <a:pt x="13" y="12"/>
                      </a:lnTo>
                      <a:lnTo>
                        <a:pt x="15" y="10"/>
                      </a:lnTo>
                      <a:lnTo>
                        <a:pt x="15" y="6"/>
                      </a:lnTo>
                      <a:lnTo>
                        <a:pt x="13" y="4"/>
                      </a:lnTo>
                      <a:lnTo>
                        <a:pt x="13" y="2"/>
                      </a:lnTo>
                      <a:lnTo>
                        <a:pt x="12" y="2"/>
                      </a:lnTo>
                      <a:lnTo>
                        <a:pt x="10" y="0"/>
                      </a:lnTo>
                      <a:lnTo>
                        <a:pt x="8" y="0"/>
                      </a:lnTo>
                      <a:close/>
                    </a:path>
                  </a:pathLst>
                </a:custGeom>
                <a:solidFill>
                  <a:srgbClr val="008000"/>
                </a:solidFill>
                <a:ln w="28575">
                  <a:solidFill>
                    <a:srgbClr val="66FFFF"/>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545" name="Freeform 108"/>
                <p:cNvSpPr>
                  <a:spLocks/>
                </p:cNvSpPr>
                <p:nvPr/>
              </p:nvSpPr>
              <p:spPr bwMode="auto">
                <a:xfrm>
                  <a:off x="1012" y="2897"/>
                  <a:ext cx="18" cy="19"/>
                </a:xfrm>
                <a:custGeom>
                  <a:avLst/>
                  <a:gdLst>
                    <a:gd name="T0" fmla="*/ 20 w 15"/>
                    <a:gd name="T1" fmla="*/ 0 h 16"/>
                    <a:gd name="T2" fmla="*/ 17 w 15"/>
                    <a:gd name="T3" fmla="*/ 0 h 16"/>
                    <a:gd name="T4" fmla="*/ 12 w 15"/>
                    <a:gd name="T5" fmla="*/ 2 h 16"/>
                    <a:gd name="T6" fmla="*/ 2 w 15"/>
                    <a:gd name="T7" fmla="*/ 2 h 16"/>
                    <a:gd name="T8" fmla="*/ 2 w 15"/>
                    <a:gd name="T9" fmla="*/ 12 h 16"/>
                    <a:gd name="T10" fmla="*/ 0 w 15"/>
                    <a:gd name="T11" fmla="*/ 17 h 16"/>
                    <a:gd name="T12" fmla="*/ 0 w 15"/>
                    <a:gd name="T13" fmla="*/ 29 h 16"/>
                    <a:gd name="T14" fmla="*/ 2 w 15"/>
                    <a:gd name="T15" fmla="*/ 34 h 16"/>
                    <a:gd name="T16" fmla="*/ 2 w 15"/>
                    <a:gd name="T17" fmla="*/ 40 h 16"/>
                    <a:gd name="T18" fmla="*/ 12 w 15"/>
                    <a:gd name="T19" fmla="*/ 40 h 16"/>
                    <a:gd name="T20" fmla="*/ 17 w 15"/>
                    <a:gd name="T21" fmla="*/ 45 h 16"/>
                    <a:gd name="T22" fmla="*/ 28 w 15"/>
                    <a:gd name="T23" fmla="*/ 45 h 16"/>
                    <a:gd name="T24" fmla="*/ 34 w 15"/>
                    <a:gd name="T25" fmla="*/ 40 h 16"/>
                    <a:gd name="T26" fmla="*/ 41 w 15"/>
                    <a:gd name="T27" fmla="*/ 40 h 16"/>
                    <a:gd name="T28" fmla="*/ 41 w 15"/>
                    <a:gd name="T29" fmla="*/ 34 h 16"/>
                    <a:gd name="T30" fmla="*/ 44 w 15"/>
                    <a:gd name="T31" fmla="*/ 29 h 16"/>
                    <a:gd name="T32" fmla="*/ 44 w 15"/>
                    <a:gd name="T33" fmla="*/ 17 h 16"/>
                    <a:gd name="T34" fmla="*/ 41 w 15"/>
                    <a:gd name="T35" fmla="*/ 12 h 16"/>
                    <a:gd name="T36" fmla="*/ 41 w 15"/>
                    <a:gd name="T37" fmla="*/ 2 h 16"/>
                    <a:gd name="T38" fmla="*/ 34 w 15"/>
                    <a:gd name="T39" fmla="*/ 2 h 16"/>
                    <a:gd name="T40" fmla="*/ 28 w 15"/>
                    <a:gd name="T41" fmla="*/ 0 h 16"/>
                    <a:gd name="T42" fmla="*/ 20 w 15"/>
                    <a:gd name="T43" fmla="*/ 0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16">
                      <a:moveTo>
                        <a:pt x="7" y="0"/>
                      </a:moveTo>
                      <a:lnTo>
                        <a:pt x="6" y="0"/>
                      </a:lnTo>
                      <a:lnTo>
                        <a:pt x="4" y="2"/>
                      </a:lnTo>
                      <a:lnTo>
                        <a:pt x="2" y="2"/>
                      </a:lnTo>
                      <a:lnTo>
                        <a:pt x="2" y="4"/>
                      </a:lnTo>
                      <a:lnTo>
                        <a:pt x="0" y="6"/>
                      </a:lnTo>
                      <a:lnTo>
                        <a:pt x="0" y="10"/>
                      </a:lnTo>
                      <a:lnTo>
                        <a:pt x="2" y="12"/>
                      </a:lnTo>
                      <a:lnTo>
                        <a:pt x="2" y="14"/>
                      </a:lnTo>
                      <a:lnTo>
                        <a:pt x="4" y="14"/>
                      </a:lnTo>
                      <a:lnTo>
                        <a:pt x="6" y="16"/>
                      </a:lnTo>
                      <a:lnTo>
                        <a:pt x="9" y="16"/>
                      </a:lnTo>
                      <a:lnTo>
                        <a:pt x="11" y="14"/>
                      </a:lnTo>
                      <a:lnTo>
                        <a:pt x="13" y="14"/>
                      </a:lnTo>
                      <a:lnTo>
                        <a:pt x="13" y="12"/>
                      </a:lnTo>
                      <a:lnTo>
                        <a:pt x="15" y="10"/>
                      </a:lnTo>
                      <a:lnTo>
                        <a:pt x="15" y="6"/>
                      </a:lnTo>
                      <a:lnTo>
                        <a:pt x="13" y="4"/>
                      </a:lnTo>
                      <a:lnTo>
                        <a:pt x="13" y="2"/>
                      </a:lnTo>
                      <a:lnTo>
                        <a:pt x="11" y="2"/>
                      </a:lnTo>
                      <a:lnTo>
                        <a:pt x="9" y="0"/>
                      </a:lnTo>
                      <a:lnTo>
                        <a:pt x="7" y="0"/>
                      </a:lnTo>
                      <a:close/>
                    </a:path>
                  </a:pathLst>
                </a:custGeom>
                <a:solidFill>
                  <a:srgbClr val="008000"/>
                </a:solidFill>
                <a:ln w="28575">
                  <a:solidFill>
                    <a:srgbClr val="66FFFF"/>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546" name="Freeform 109"/>
                <p:cNvSpPr>
                  <a:spLocks/>
                </p:cNvSpPr>
                <p:nvPr/>
              </p:nvSpPr>
              <p:spPr bwMode="auto">
                <a:xfrm>
                  <a:off x="1049" y="2895"/>
                  <a:ext cx="18" cy="18"/>
                </a:xfrm>
                <a:custGeom>
                  <a:avLst/>
                  <a:gdLst>
                    <a:gd name="T0" fmla="*/ 20 w 15"/>
                    <a:gd name="T1" fmla="*/ 0 h 16"/>
                    <a:gd name="T2" fmla="*/ 14 w 15"/>
                    <a:gd name="T3" fmla="*/ 0 h 16"/>
                    <a:gd name="T4" fmla="*/ 10 w 15"/>
                    <a:gd name="T5" fmla="*/ 2 h 16"/>
                    <a:gd name="T6" fmla="*/ 1 w 15"/>
                    <a:gd name="T7" fmla="*/ 2 h 16"/>
                    <a:gd name="T8" fmla="*/ 1 w 15"/>
                    <a:gd name="T9" fmla="*/ 10 h 16"/>
                    <a:gd name="T10" fmla="*/ 0 w 15"/>
                    <a:gd name="T11" fmla="*/ 12 h 16"/>
                    <a:gd name="T12" fmla="*/ 0 w 15"/>
                    <a:gd name="T13" fmla="*/ 20 h 16"/>
                    <a:gd name="T14" fmla="*/ 1 w 15"/>
                    <a:gd name="T15" fmla="*/ 26 h 16"/>
                    <a:gd name="T16" fmla="*/ 1 w 15"/>
                    <a:gd name="T17" fmla="*/ 29 h 16"/>
                    <a:gd name="T18" fmla="*/ 10 w 15"/>
                    <a:gd name="T19" fmla="*/ 29 h 16"/>
                    <a:gd name="T20" fmla="*/ 14 w 15"/>
                    <a:gd name="T21" fmla="*/ 33 h 16"/>
                    <a:gd name="T22" fmla="*/ 28 w 15"/>
                    <a:gd name="T23" fmla="*/ 33 h 16"/>
                    <a:gd name="T24" fmla="*/ 34 w 15"/>
                    <a:gd name="T25" fmla="*/ 29 h 16"/>
                    <a:gd name="T26" fmla="*/ 41 w 15"/>
                    <a:gd name="T27" fmla="*/ 29 h 16"/>
                    <a:gd name="T28" fmla="*/ 41 w 15"/>
                    <a:gd name="T29" fmla="*/ 26 h 16"/>
                    <a:gd name="T30" fmla="*/ 44 w 15"/>
                    <a:gd name="T31" fmla="*/ 20 h 16"/>
                    <a:gd name="T32" fmla="*/ 44 w 15"/>
                    <a:gd name="T33" fmla="*/ 12 h 16"/>
                    <a:gd name="T34" fmla="*/ 41 w 15"/>
                    <a:gd name="T35" fmla="*/ 10 h 16"/>
                    <a:gd name="T36" fmla="*/ 41 w 15"/>
                    <a:gd name="T37" fmla="*/ 2 h 16"/>
                    <a:gd name="T38" fmla="*/ 34 w 15"/>
                    <a:gd name="T39" fmla="*/ 2 h 16"/>
                    <a:gd name="T40" fmla="*/ 28 w 15"/>
                    <a:gd name="T41" fmla="*/ 0 h 16"/>
                    <a:gd name="T42" fmla="*/ 20 w 15"/>
                    <a:gd name="T43" fmla="*/ 0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16">
                      <a:moveTo>
                        <a:pt x="7" y="0"/>
                      </a:moveTo>
                      <a:lnTo>
                        <a:pt x="5" y="0"/>
                      </a:lnTo>
                      <a:lnTo>
                        <a:pt x="3" y="2"/>
                      </a:lnTo>
                      <a:lnTo>
                        <a:pt x="1" y="2"/>
                      </a:lnTo>
                      <a:lnTo>
                        <a:pt x="1" y="4"/>
                      </a:lnTo>
                      <a:lnTo>
                        <a:pt x="0" y="6"/>
                      </a:lnTo>
                      <a:lnTo>
                        <a:pt x="0" y="10"/>
                      </a:lnTo>
                      <a:lnTo>
                        <a:pt x="1" y="12"/>
                      </a:lnTo>
                      <a:lnTo>
                        <a:pt x="1" y="14"/>
                      </a:lnTo>
                      <a:lnTo>
                        <a:pt x="3" y="14"/>
                      </a:lnTo>
                      <a:lnTo>
                        <a:pt x="5" y="16"/>
                      </a:lnTo>
                      <a:lnTo>
                        <a:pt x="9" y="16"/>
                      </a:lnTo>
                      <a:lnTo>
                        <a:pt x="11" y="14"/>
                      </a:lnTo>
                      <a:lnTo>
                        <a:pt x="13" y="14"/>
                      </a:lnTo>
                      <a:lnTo>
                        <a:pt x="13" y="12"/>
                      </a:lnTo>
                      <a:lnTo>
                        <a:pt x="15" y="10"/>
                      </a:lnTo>
                      <a:lnTo>
                        <a:pt x="15" y="6"/>
                      </a:lnTo>
                      <a:lnTo>
                        <a:pt x="13" y="4"/>
                      </a:lnTo>
                      <a:lnTo>
                        <a:pt x="13" y="2"/>
                      </a:lnTo>
                      <a:lnTo>
                        <a:pt x="11" y="2"/>
                      </a:lnTo>
                      <a:lnTo>
                        <a:pt x="9" y="0"/>
                      </a:lnTo>
                      <a:lnTo>
                        <a:pt x="7" y="0"/>
                      </a:lnTo>
                      <a:close/>
                    </a:path>
                  </a:pathLst>
                </a:custGeom>
                <a:solidFill>
                  <a:srgbClr val="008000"/>
                </a:solidFill>
                <a:ln w="28575">
                  <a:solidFill>
                    <a:srgbClr val="66FFFF"/>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547" name="Freeform 110"/>
                <p:cNvSpPr>
                  <a:spLocks/>
                </p:cNvSpPr>
                <p:nvPr/>
              </p:nvSpPr>
              <p:spPr bwMode="auto">
                <a:xfrm>
                  <a:off x="1085" y="2888"/>
                  <a:ext cx="19" cy="18"/>
                </a:xfrm>
                <a:custGeom>
                  <a:avLst/>
                  <a:gdLst>
                    <a:gd name="T0" fmla="*/ 24 w 16"/>
                    <a:gd name="T1" fmla="*/ 0 h 16"/>
                    <a:gd name="T2" fmla="*/ 17 w 16"/>
                    <a:gd name="T3" fmla="*/ 0 h 16"/>
                    <a:gd name="T4" fmla="*/ 12 w 16"/>
                    <a:gd name="T5" fmla="*/ 2 h 16"/>
                    <a:gd name="T6" fmla="*/ 2 w 16"/>
                    <a:gd name="T7" fmla="*/ 2 h 16"/>
                    <a:gd name="T8" fmla="*/ 2 w 16"/>
                    <a:gd name="T9" fmla="*/ 10 h 16"/>
                    <a:gd name="T10" fmla="*/ 0 w 16"/>
                    <a:gd name="T11" fmla="*/ 12 h 16"/>
                    <a:gd name="T12" fmla="*/ 0 w 16"/>
                    <a:gd name="T13" fmla="*/ 20 h 16"/>
                    <a:gd name="T14" fmla="*/ 2 w 16"/>
                    <a:gd name="T15" fmla="*/ 26 h 16"/>
                    <a:gd name="T16" fmla="*/ 2 w 16"/>
                    <a:gd name="T17" fmla="*/ 29 h 16"/>
                    <a:gd name="T18" fmla="*/ 12 w 16"/>
                    <a:gd name="T19" fmla="*/ 29 h 16"/>
                    <a:gd name="T20" fmla="*/ 17 w 16"/>
                    <a:gd name="T21" fmla="*/ 33 h 16"/>
                    <a:gd name="T22" fmla="*/ 29 w 16"/>
                    <a:gd name="T23" fmla="*/ 33 h 16"/>
                    <a:gd name="T24" fmla="*/ 34 w 16"/>
                    <a:gd name="T25" fmla="*/ 29 h 16"/>
                    <a:gd name="T26" fmla="*/ 40 w 16"/>
                    <a:gd name="T27" fmla="*/ 29 h 16"/>
                    <a:gd name="T28" fmla="*/ 40 w 16"/>
                    <a:gd name="T29" fmla="*/ 26 h 16"/>
                    <a:gd name="T30" fmla="*/ 45 w 16"/>
                    <a:gd name="T31" fmla="*/ 20 h 16"/>
                    <a:gd name="T32" fmla="*/ 45 w 16"/>
                    <a:gd name="T33" fmla="*/ 12 h 16"/>
                    <a:gd name="T34" fmla="*/ 40 w 16"/>
                    <a:gd name="T35" fmla="*/ 10 h 16"/>
                    <a:gd name="T36" fmla="*/ 40 w 16"/>
                    <a:gd name="T37" fmla="*/ 2 h 16"/>
                    <a:gd name="T38" fmla="*/ 34 w 16"/>
                    <a:gd name="T39" fmla="*/ 2 h 16"/>
                    <a:gd name="T40" fmla="*/ 29 w 16"/>
                    <a:gd name="T41" fmla="*/ 0 h 16"/>
                    <a:gd name="T42" fmla="*/ 24 w 16"/>
                    <a:gd name="T43" fmla="*/ 0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16">
                      <a:moveTo>
                        <a:pt x="8" y="0"/>
                      </a:moveTo>
                      <a:lnTo>
                        <a:pt x="6" y="0"/>
                      </a:lnTo>
                      <a:lnTo>
                        <a:pt x="4" y="2"/>
                      </a:lnTo>
                      <a:lnTo>
                        <a:pt x="2" y="2"/>
                      </a:lnTo>
                      <a:lnTo>
                        <a:pt x="2" y="4"/>
                      </a:lnTo>
                      <a:lnTo>
                        <a:pt x="0" y="6"/>
                      </a:lnTo>
                      <a:lnTo>
                        <a:pt x="0" y="10"/>
                      </a:lnTo>
                      <a:lnTo>
                        <a:pt x="2" y="12"/>
                      </a:lnTo>
                      <a:lnTo>
                        <a:pt x="2" y="14"/>
                      </a:lnTo>
                      <a:lnTo>
                        <a:pt x="4" y="14"/>
                      </a:lnTo>
                      <a:lnTo>
                        <a:pt x="6" y="16"/>
                      </a:lnTo>
                      <a:lnTo>
                        <a:pt x="10" y="16"/>
                      </a:lnTo>
                      <a:lnTo>
                        <a:pt x="12" y="14"/>
                      </a:lnTo>
                      <a:lnTo>
                        <a:pt x="14" y="14"/>
                      </a:lnTo>
                      <a:lnTo>
                        <a:pt x="14" y="12"/>
                      </a:lnTo>
                      <a:lnTo>
                        <a:pt x="16" y="10"/>
                      </a:lnTo>
                      <a:lnTo>
                        <a:pt x="16" y="6"/>
                      </a:lnTo>
                      <a:lnTo>
                        <a:pt x="14" y="4"/>
                      </a:lnTo>
                      <a:lnTo>
                        <a:pt x="14" y="2"/>
                      </a:lnTo>
                      <a:lnTo>
                        <a:pt x="12" y="2"/>
                      </a:lnTo>
                      <a:lnTo>
                        <a:pt x="10" y="0"/>
                      </a:lnTo>
                      <a:lnTo>
                        <a:pt x="8" y="0"/>
                      </a:lnTo>
                      <a:close/>
                    </a:path>
                  </a:pathLst>
                </a:custGeom>
                <a:solidFill>
                  <a:srgbClr val="008000"/>
                </a:solidFill>
                <a:ln w="28575">
                  <a:solidFill>
                    <a:srgbClr val="66FFFF"/>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548" name="Freeform 111"/>
                <p:cNvSpPr>
                  <a:spLocks/>
                </p:cNvSpPr>
                <p:nvPr/>
              </p:nvSpPr>
              <p:spPr bwMode="auto">
                <a:xfrm>
                  <a:off x="1122" y="2888"/>
                  <a:ext cx="18" cy="18"/>
                </a:xfrm>
                <a:custGeom>
                  <a:avLst/>
                  <a:gdLst>
                    <a:gd name="T0" fmla="*/ 24 w 15"/>
                    <a:gd name="T1" fmla="*/ 0 h 16"/>
                    <a:gd name="T2" fmla="*/ 17 w 15"/>
                    <a:gd name="T3" fmla="*/ 0 h 16"/>
                    <a:gd name="T4" fmla="*/ 12 w 15"/>
                    <a:gd name="T5" fmla="*/ 2 h 16"/>
                    <a:gd name="T6" fmla="*/ 2 w 15"/>
                    <a:gd name="T7" fmla="*/ 2 h 16"/>
                    <a:gd name="T8" fmla="*/ 2 w 15"/>
                    <a:gd name="T9" fmla="*/ 10 h 16"/>
                    <a:gd name="T10" fmla="*/ 0 w 15"/>
                    <a:gd name="T11" fmla="*/ 12 h 16"/>
                    <a:gd name="T12" fmla="*/ 0 w 15"/>
                    <a:gd name="T13" fmla="*/ 20 h 16"/>
                    <a:gd name="T14" fmla="*/ 2 w 15"/>
                    <a:gd name="T15" fmla="*/ 26 h 16"/>
                    <a:gd name="T16" fmla="*/ 2 w 15"/>
                    <a:gd name="T17" fmla="*/ 29 h 16"/>
                    <a:gd name="T18" fmla="*/ 12 w 15"/>
                    <a:gd name="T19" fmla="*/ 29 h 16"/>
                    <a:gd name="T20" fmla="*/ 17 w 15"/>
                    <a:gd name="T21" fmla="*/ 33 h 16"/>
                    <a:gd name="T22" fmla="*/ 29 w 15"/>
                    <a:gd name="T23" fmla="*/ 33 h 16"/>
                    <a:gd name="T24" fmla="*/ 34 w 15"/>
                    <a:gd name="T25" fmla="*/ 29 h 16"/>
                    <a:gd name="T26" fmla="*/ 41 w 15"/>
                    <a:gd name="T27" fmla="*/ 29 h 16"/>
                    <a:gd name="T28" fmla="*/ 41 w 15"/>
                    <a:gd name="T29" fmla="*/ 26 h 16"/>
                    <a:gd name="T30" fmla="*/ 44 w 15"/>
                    <a:gd name="T31" fmla="*/ 20 h 16"/>
                    <a:gd name="T32" fmla="*/ 44 w 15"/>
                    <a:gd name="T33" fmla="*/ 12 h 16"/>
                    <a:gd name="T34" fmla="*/ 41 w 15"/>
                    <a:gd name="T35" fmla="*/ 10 h 16"/>
                    <a:gd name="T36" fmla="*/ 41 w 15"/>
                    <a:gd name="T37" fmla="*/ 2 h 16"/>
                    <a:gd name="T38" fmla="*/ 34 w 15"/>
                    <a:gd name="T39" fmla="*/ 2 h 16"/>
                    <a:gd name="T40" fmla="*/ 29 w 15"/>
                    <a:gd name="T41" fmla="*/ 0 h 16"/>
                    <a:gd name="T42" fmla="*/ 24 w 15"/>
                    <a:gd name="T43" fmla="*/ 0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16">
                      <a:moveTo>
                        <a:pt x="8" y="0"/>
                      </a:moveTo>
                      <a:lnTo>
                        <a:pt x="6" y="0"/>
                      </a:lnTo>
                      <a:lnTo>
                        <a:pt x="4" y="2"/>
                      </a:lnTo>
                      <a:lnTo>
                        <a:pt x="2" y="2"/>
                      </a:lnTo>
                      <a:lnTo>
                        <a:pt x="2" y="4"/>
                      </a:lnTo>
                      <a:lnTo>
                        <a:pt x="0" y="6"/>
                      </a:lnTo>
                      <a:lnTo>
                        <a:pt x="0" y="10"/>
                      </a:lnTo>
                      <a:lnTo>
                        <a:pt x="2" y="12"/>
                      </a:lnTo>
                      <a:lnTo>
                        <a:pt x="2" y="14"/>
                      </a:lnTo>
                      <a:lnTo>
                        <a:pt x="4" y="14"/>
                      </a:lnTo>
                      <a:lnTo>
                        <a:pt x="6" y="16"/>
                      </a:lnTo>
                      <a:lnTo>
                        <a:pt x="10" y="16"/>
                      </a:lnTo>
                      <a:lnTo>
                        <a:pt x="11" y="14"/>
                      </a:lnTo>
                      <a:lnTo>
                        <a:pt x="13" y="14"/>
                      </a:lnTo>
                      <a:lnTo>
                        <a:pt x="13" y="12"/>
                      </a:lnTo>
                      <a:lnTo>
                        <a:pt x="15" y="10"/>
                      </a:lnTo>
                      <a:lnTo>
                        <a:pt x="15" y="6"/>
                      </a:lnTo>
                      <a:lnTo>
                        <a:pt x="13" y="4"/>
                      </a:lnTo>
                      <a:lnTo>
                        <a:pt x="13" y="2"/>
                      </a:lnTo>
                      <a:lnTo>
                        <a:pt x="11" y="2"/>
                      </a:lnTo>
                      <a:lnTo>
                        <a:pt x="10" y="0"/>
                      </a:lnTo>
                      <a:lnTo>
                        <a:pt x="8" y="0"/>
                      </a:lnTo>
                      <a:close/>
                    </a:path>
                  </a:pathLst>
                </a:custGeom>
                <a:solidFill>
                  <a:srgbClr val="008000"/>
                </a:solidFill>
                <a:ln w="28575">
                  <a:solidFill>
                    <a:srgbClr val="66FFFF"/>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549" name="Freeform 112"/>
                <p:cNvSpPr>
                  <a:spLocks/>
                </p:cNvSpPr>
                <p:nvPr/>
              </p:nvSpPr>
              <p:spPr bwMode="auto">
                <a:xfrm>
                  <a:off x="1159" y="2888"/>
                  <a:ext cx="18" cy="18"/>
                </a:xfrm>
                <a:custGeom>
                  <a:avLst/>
                  <a:gdLst>
                    <a:gd name="T0" fmla="*/ 20 w 15"/>
                    <a:gd name="T1" fmla="*/ 0 h 16"/>
                    <a:gd name="T2" fmla="*/ 14 w 15"/>
                    <a:gd name="T3" fmla="*/ 0 h 16"/>
                    <a:gd name="T4" fmla="*/ 12 w 15"/>
                    <a:gd name="T5" fmla="*/ 2 h 16"/>
                    <a:gd name="T6" fmla="*/ 2 w 15"/>
                    <a:gd name="T7" fmla="*/ 2 h 16"/>
                    <a:gd name="T8" fmla="*/ 2 w 15"/>
                    <a:gd name="T9" fmla="*/ 10 h 16"/>
                    <a:gd name="T10" fmla="*/ 0 w 15"/>
                    <a:gd name="T11" fmla="*/ 12 h 16"/>
                    <a:gd name="T12" fmla="*/ 0 w 15"/>
                    <a:gd name="T13" fmla="*/ 20 h 16"/>
                    <a:gd name="T14" fmla="*/ 2 w 15"/>
                    <a:gd name="T15" fmla="*/ 26 h 16"/>
                    <a:gd name="T16" fmla="*/ 2 w 15"/>
                    <a:gd name="T17" fmla="*/ 29 h 16"/>
                    <a:gd name="T18" fmla="*/ 12 w 15"/>
                    <a:gd name="T19" fmla="*/ 29 h 16"/>
                    <a:gd name="T20" fmla="*/ 14 w 15"/>
                    <a:gd name="T21" fmla="*/ 33 h 16"/>
                    <a:gd name="T22" fmla="*/ 28 w 15"/>
                    <a:gd name="T23" fmla="*/ 33 h 16"/>
                    <a:gd name="T24" fmla="*/ 34 w 15"/>
                    <a:gd name="T25" fmla="*/ 29 h 16"/>
                    <a:gd name="T26" fmla="*/ 41 w 15"/>
                    <a:gd name="T27" fmla="*/ 29 h 16"/>
                    <a:gd name="T28" fmla="*/ 41 w 15"/>
                    <a:gd name="T29" fmla="*/ 26 h 16"/>
                    <a:gd name="T30" fmla="*/ 44 w 15"/>
                    <a:gd name="T31" fmla="*/ 20 h 16"/>
                    <a:gd name="T32" fmla="*/ 44 w 15"/>
                    <a:gd name="T33" fmla="*/ 12 h 16"/>
                    <a:gd name="T34" fmla="*/ 41 w 15"/>
                    <a:gd name="T35" fmla="*/ 10 h 16"/>
                    <a:gd name="T36" fmla="*/ 41 w 15"/>
                    <a:gd name="T37" fmla="*/ 2 h 16"/>
                    <a:gd name="T38" fmla="*/ 34 w 15"/>
                    <a:gd name="T39" fmla="*/ 2 h 16"/>
                    <a:gd name="T40" fmla="*/ 28 w 15"/>
                    <a:gd name="T41" fmla="*/ 0 h 16"/>
                    <a:gd name="T42" fmla="*/ 20 w 15"/>
                    <a:gd name="T43" fmla="*/ 0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16">
                      <a:moveTo>
                        <a:pt x="7" y="0"/>
                      </a:moveTo>
                      <a:lnTo>
                        <a:pt x="5" y="0"/>
                      </a:lnTo>
                      <a:lnTo>
                        <a:pt x="4" y="2"/>
                      </a:lnTo>
                      <a:lnTo>
                        <a:pt x="2" y="2"/>
                      </a:lnTo>
                      <a:lnTo>
                        <a:pt x="2" y="4"/>
                      </a:lnTo>
                      <a:lnTo>
                        <a:pt x="0" y="6"/>
                      </a:lnTo>
                      <a:lnTo>
                        <a:pt x="0" y="10"/>
                      </a:lnTo>
                      <a:lnTo>
                        <a:pt x="2" y="12"/>
                      </a:lnTo>
                      <a:lnTo>
                        <a:pt x="2" y="14"/>
                      </a:lnTo>
                      <a:lnTo>
                        <a:pt x="4" y="14"/>
                      </a:lnTo>
                      <a:lnTo>
                        <a:pt x="5" y="16"/>
                      </a:lnTo>
                      <a:lnTo>
                        <a:pt x="9" y="16"/>
                      </a:lnTo>
                      <a:lnTo>
                        <a:pt x="11" y="14"/>
                      </a:lnTo>
                      <a:lnTo>
                        <a:pt x="13" y="14"/>
                      </a:lnTo>
                      <a:lnTo>
                        <a:pt x="13" y="12"/>
                      </a:lnTo>
                      <a:lnTo>
                        <a:pt x="15" y="10"/>
                      </a:lnTo>
                      <a:lnTo>
                        <a:pt x="15" y="6"/>
                      </a:lnTo>
                      <a:lnTo>
                        <a:pt x="13" y="4"/>
                      </a:lnTo>
                      <a:lnTo>
                        <a:pt x="13" y="2"/>
                      </a:lnTo>
                      <a:lnTo>
                        <a:pt x="11" y="2"/>
                      </a:lnTo>
                      <a:lnTo>
                        <a:pt x="9" y="0"/>
                      </a:lnTo>
                      <a:lnTo>
                        <a:pt x="7" y="0"/>
                      </a:lnTo>
                      <a:close/>
                    </a:path>
                  </a:pathLst>
                </a:custGeom>
                <a:solidFill>
                  <a:srgbClr val="008000"/>
                </a:solidFill>
                <a:ln w="28575">
                  <a:solidFill>
                    <a:srgbClr val="66FFFF"/>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550" name="Freeform 113"/>
                <p:cNvSpPr>
                  <a:spLocks/>
                </p:cNvSpPr>
                <p:nvPr/>
              </p:nvSpPr>
              <p:spPr bwMode="auto">
                <a:xfrm>
                  <a:off x="1195" y="2893"/>
                  <a:ext cx="19" cy="18"/>
                </a:xfrm>
                <a:custGeom>
                  <a:avLst/>
                  <a:gdLst>
                    <a:gd name="T0" fmla="*/ 24 w 16"/>
                    <a:gd name="T1" fmla="*/ 0 h 16"/>
                    <a:gd name="T2" fmla="*/ 17 w 16"/>
                    <a:gd name="T3" fmla="*/ 0 h 16"/>
                    <a:gd name="T4" fmla="*/ 12 w 16"/>
                    <a:gd name="T5" fmla="*/ 2 h 16"/>
                    <a:gd name="T6" fmla="*/ 2 w 16"/>
                    <a:gd name="T7" fmla="*/ 2 h 16"/>
                    <a:gd name="T8" fmla="*/ 2 w 16"/>
                    <a:gd name="T9" fmla="*/ 10 h 16"/>
                    <a:gd name="T10" fmla="*/ 0 w 16"/>
                    <a:gd name="T11" fmla="*/ 12 h 16"/>
                    <a:gd name="T12" fmla="*/ 0 w 16"/>
                    <a:gd name="T13" fmla="*/ 20 h 16"/>
                    <a:gd name="T14" fmla="*/ 2 w 16"/>
                    <a:gd name="T15" fmla="*/ 26 h 16"/>
                    <a:gd name="T16" fmla="*/ 2 w 16"/>
                    <a:gd name="T17" fmla="*/ 29 h 16"/>
                    <a:gd name="T18" fmla="*/ 12 w 16"/>
                    <a:gd name="T19" fmla="*/ 29 h 16"/>
                    <a:gd name="T20" fmla="*/ 17 w 16"/>
                    <a:gd name="T21" fmla="*/ 33 h 16"/>
                    <a:gd name="T22" fmla="*/ 29 w 16"/>
                    <a:gd name="T23" fmla="*/ 33 h 16"/>
                    <a:gd name="T24" fmla="*/ 34 w 16"/>
                    <a:gd name="T25" fmla="*/ 29 h 16"/>
                    <a:gd name="T26" fmla="*/ 40 w 16"/>
                    <a:gd name="T27" fmla="*/ 29 h 16"/>
                    <a:gd name="T28" fmla="*/ 40 w 16"/>
                    <a:gd name="T29" fmla="*/ 26 h 16"/>
                    <a:gd name="T30" fmla="*/ 45 w 16"/>
                    <a:gd name="T31" fmla="*/ 20 h 16"/>
                    <a:gd name="T32" fmla="*/ 45 w 16"/>
                    <a:gd name="T33" fmla="*/ 12 h 16"/>
                    <a:gd name="T34" fmla="*/ 40 w 16"/>
                    <a:gd name="T35" fmla="*/ 10 h 16"/>
                    <a:gd name="T36" fmla="*/ 40 w 16"/>
                    <a:gd name="T37" fmla="*/ 2 h 16"/>
                    <a:gd name="T38" fmla="*/ 34 w 16"/>
                    <a:gd name="T39" fmla="*/ 2 h 16"/>
                    <a:gd name="T40" fmla="*/ 29 w 16"/>
                    <a:gd name="T41" fmla="*/ 0 h 16"/>
                    <a:gd name="T42" fmla="*/ 24 w 16"/>
                    <a:gd name="T43" fmla="*/ 0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16">
                      <a:moveTo>
                        <a:pt x="8" y="0"/>
                      </a:moveTo>
                      <a:lnTo>
                        <a:pt x="6" y="0"/>
                      </a:lnTo>
                      <a:lnTo>
                        <a:pt x="4" y="2"/>
                      </a:lnTo>
                      <a:lnTo>
                        <a:pt x="2" y="2"/>
                      </a:lnTo>
                      <a:lnTo>
                        <a:pt x="2" y="4"/>
                      </a:lnTo>
                      <a:lnTo>
                        <a:pt x="0" y="6"/>
                      </a:lnTo>
                      <a:lnTo>
                        <a:pt x="0" y="10"/>
                      </a:lnTo>
                      <a:lnTo>
                        <a:pt x="2" y="12"/>
                      </a:lnTo>
                      <a:lnTo>
                        <a:pt x="2" y="14"/>
                      </a:lnTo>
                      <a:lnTo>
                        <a:pt x="4" y="14"/>
                      </a:lnTo>
                      <a:lnTo>
                        <a:pt x="6" y="16"/>
                      </a:lnTo>
                      <a:lnTo>
                        <a:pt x="10" y="16"/>
                      </a:lnTo>
                      <a:lnTo>
                        <a:pt x="12" y="14"/>
                      </a:lnTo>
                      <a:lnTo>
                        <a:pt x="14" y="14"/>
                      </a:lnTo>
                      <a:lnTo>
                        <a:pt x="14" y="12"/>
                      </a:lnTo>
                      <a:lnTo>
                        <a:pt x="16" y="10"/>
                      </a:lnTo>
                      <a:lnTo>
                        <a:pt x="16" y="6"/>
                      </a:lnTo>
                      <a:lnTo>
                        <a:pt x="14" y="4"/>
                      </a:lnTo>
                      <a:lnTo>
                        <a:pt x="14" y="2"/>
                      </a:lnTo>
                      <a:lnTo>
                        <a:pt x="12" y="2"/>
                      </a:lnTo>
                      <a:lnTo>
                        <a:pt x="10" y="0"/>
                      </a:lnTo>
                      <a:lnTo>
                        <a:pt x="8" y="0"/>
                      </a:lnTo>
                      <a:close/>
                    </a:path>
                  </a:pathLst>
                </a:custGeom>
                <a:solidFill>
                  <a:srgbClr val="008000"/>
                </a:solidFill>
                <a:ln w="28575">
                  <a:solidFill>
                    <a:srgbClr val="66FFFF"/>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551" name="Freeform 114"/>
                <p:cNvSpPr>
                  <a:spLocks/>
                </p:cNvSpPr>
                <p:nvPr/>
              </p:nvSpPr>
              <p:spPr bwMode="auto">
                <a:xfrm>
                  <a:off x="1232" y="2893"/>
                  <a:ext cx="19" cy="18"/>
                </a:xfrm>
                <a:custGeom>
                  <a:avLst/>
                  <a:gdLst>
                    <a:gd name="T0" fmla="*/ 24 w 16"/>
                    <a:gd name="T1" fmla="*/ 0 h 16"/>
                    <a:gd name="T2" fmla="*/ 17 w 16"/>
                    <a:gd name="T3" fmla="*/ 0 h 16"/>
                    <a:gd name="T4" fmla="*/ 12 w 16"/>
                    <a:gd name="T5" fmla="*/ 2 h 16"/>
                    <a:gd name="T6" fmla="*/ 2 w 16"/>
                    <a:gd name="T7" fmla="*/ 2 h 16"/>
                    <a:gd name="T8" fmla="*/ 2 w 16"/>
                    <a:gd name="T9" fmla="*/ 10 h 16"/>
                    <a:gd name="T10" fmla="*/ 0 w 16"/>
                    <a:gd name="T11" fmla="*/ 12 h 16"/>
                    <a:gd name="T12" fmla="*/ 0 w 16"/>
                    <a:gd name="T13" fmla="*/ 20 h 16"/>
                    <a:gd name="T14" fmla="*/ 2 w 16"/>
                    <a:gd name="T15" fmla="*/ 26 h 16"/>
                    <a:gd name="T16" fmla="*/ 2 w 16"/>
                    <a:gd name="T17" fmla="*/ 29 h 16"/>
                    <a:gd name="T18" fmla="*/ 12 w 16"/>
                    <a:gd name="T19" fmla="*/ 29 h 16"/>
                    <a:gd name="T20" fmla="*/ 17 w 16"/>
                    <a:gd name="T21" fmla="*/ 33 h 16"/>
                    <a:gd name="T22" fmla="*/ 29 w 16"/>
                    <a:gd name="T23" fmla="*/ 33 h 16"/>
                    <a:gd name="T24" fmla="*/ 34 w 16"/>
                    <a:gd name="T25" fmla="*/ 29 h 16"/>
                    <a:gd name="T26" fmla="*/ 40 w 16"/>
                    <a:gd name="T27" fmla="*/ 29 h 16"/>
                    <a:gd name="T28" fmla="*/ 40 w 16"/>
                    <a:gd name="T29" fmla="*/ 26 h 16"/>
                    <a:gd name="T30" fmla="*/ 45 w 16"/>
                    <a:gd name="T31" fmla="*/ 20 h 16"/>
                    <a:gd name="T32" fmla="*/ 45 w 16"/>
                    <a:gd name="T33" fmla="*/ 12 h 16"/>
                    <a:gd name="T34" fmla="*/ 40 w 16"/>
                    <a:gd name="T35" fmla="*/ 10 h 16"/>
                    <a:gd name="T36" fmla="*/ 40 w 16"/>
                    <a:gd name="T37" fmla="*/ 2 h 16"/>
                    <a:gd name="T38" fmla="*/ 34 w 16"/>
                    <a:gd name="T39" fmla="*/ 2 h 16"/>
                    <a:gd name="T40" fmla="*/ 29 w 16"/>
                    <a:gd name="T41" fmla="*/ 0 h 16"/>
                    <a:gd name="T42" fmla="*/ 24 w 16"/>
                    <a:gd name="T43" fmla="*/ 0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16">
                      <a:moveTo>
                        <a:pt x="8" y="0"/>
                      </a:moveTo>
                      <a:lnTo>
                        <a:pt x="6" y="0"/>
                      </a:lnTo>
                      <a:lnTo>
                        <a:pt x="4" y="2"/>
                      </a:lnTo>
                      <a:lnTo>
                        <a:pt x="2" y="2"/>
                      </a:lnTo>
                      <a:lnTo>
                        <a:pt x="2" y="4"/>
                      </a:lnTo>
                      <a:lnTo>
                        <a:pt x="0" y="6"/>
                      </a:lnTo>
                      <a:lnTo>
                        <a:pt x="0" y="10"/>
                      </a:lnTo>
                      <a:lnTo>
                        <a:pt x="2" y="12"/>
                      </a:lnTo>
                      <a:lnTo>
                        <a:pt x="2" y="14"/>
                      </a:lnTo>
                      <a:lnTo>
                        <a:pt x="4" y="14"/>
                      </a:lnTo>
                      <a:lnTo>
                        <a:pt x="6" y="16"/>
                      </a:lnTo>
                      <a:lnTo>
                        <a:pt x="10" y="16"/>
                      </a:lnTo>
                      <a:lnTo>
                        <a:pt x="12" y="14"/>
                      </a:lnTo>
                      <a:lnTo>
                        <a:pt x="14" y="14"/>
                      </a:lnTo>
                      <a:lnTo>
                        <a:pt x="14" y="12"/>
                      </a:lnTo>
                      <a:lnTo>
                        <a:pt x="16" y="10"/>
                      </a:lnTo>
                      <a:lnTo>
                        <a:pt x="16" y="6"/>
                      </a:lnTo>
                      <a:lnTo>
                        <a:pt x="14" y="4"/>
                      </a:lnTo>
                      <a:lnTo>
                        <a:pt x="14" y="2"/>
                      </a:lnTo>
                      <a:lnTo>
                        <a:pt x="12" y="2"/>
                      </a:lnTo>
                      <a:lnTo>
                        <a:pt x="10" y="0"/>
                      </a:lnTo>
                      <a:lnTo>
                        <a:pt x="8" y="0"/>
                      </a:lnTo>
                      <a:close/>
                    </a:path>
                  </a:pathLst>
                </a:custGeom>
                <a:solidFill>
                  <a:srgbClr val="008000"/>
                </a:solidFill>
                <a:ln w="28575">
                  <a:solidFill>
                    <a:srgbClr val="66FFFF"/>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552" name="Freeform 115"/>
                <p:cNvSpPr>
                  <a:spLocks/>
                </p:cNvSpPr>
                <p:nvPr/>
              </p:nvSpPr>
              <p:spPr bwMode="auto">
                <a:xfrm>
                  <a:off x="1269" y="2893"/>
                  <a:ext cx="18" cy="18"/>
                </a:xfrm>
                <a:custGeom>
                  <a:avLst/>
                  <a:gdLst>
                    <a:gd name="T0" fmla="*/ 24 w 15"/>
                    <a:gd name="T1" fmla="*/ 0 h 16"/>
                    <a:gd name="T2" fmla="*/ 17 w 15"/>
                    <a:gd name="T3" fmla="*/ 0 h 16"/>
                    <a:gd name="T4" fmla="*/ 12 w 15"/>
                    <a:gd name="T5" fmla="*/ 2 h 16"/>
                    <a:gd name="T6" fmla="*/ 2 w 15"/>
                    <a:gd name="T7" fmla="*/ 2 h 16"/>
                    <a:gd name="T8" fmla="*/ 2 w 15"/>
                    <a:gd name="T9" fmla="*/ 10 h 16"/>
                    <a:gd name="T10" fmla="*/ 0 w 15"/>
                    <a:gd name="T11" fmla="*/ 12 h 16"/>
                    <a:gd name="T12" fmla="*/ 0 w 15"/>
                    <a:gd name="T13" fmla="*/ 20 h 16"/>
                    <a:gd name="T14" fmla="*/ 2 w 15"/>
                    <a:gd name="T15" fmla="*/ 26 h 16"/>
                    <a:gd name="T16" fmla="*/ 2 w 15"/>
                    <a:gd name="T17" fmla="*/ 29 h 16"/>
                    <a:gd name="T18" fmla="*/ 12 w 15"/>
                    <a:gd name="T19" fmla="*/ 29 h 16"/>
                    <a:gd name="T20" fmla="*/ 17 w 15"/>
                    <a:gd name="T21" fmla="*/ 33 h 16"/>
                    <a:gd name="T22" fmla="*/ 28 w 15"/>
                    <a:gd name="T23" fmla="*/ 33 h 16"/>
                    <a:gd name="T24" fmla="*/ 34 w 15"/>
                    <a:gd name="T25" fmla="*/ 29 h 16"/>
                    <a:gd name="T26" fmla="*/ 41 w 15"/>
                    <a:gd name="T27" fmla="*/ 29 h 16"/>
                    <a:gd name="T28" fmla="*/ 41 w 15"/>
                    <a:gd name="T29" fmla="*/ 26 h 16"/>
                    <a:gd name="T30" fmla="*/ 44 w 15"/>
                    <a:gd name="T31" fmla="*/ 20 h 16"/>
                    <a:gd name="T32" fmla="*/ 44 w 15"/>
                    <a:gd name="T33" fmla="*/ 12 h 16"/>
                    <a:gd name="T34" fmla="*/ 41 w 15"/>
                    <a:gd name="T35" fmla="*/ 10 h 16"/>
                    <a:gd name="T36" fmla="*/ 41 w 15"/>
                    <a:gd name="T37" fmla="*/ 2 h 16"/>
                    <a:gd name="T38" fmla="*/ 34 w 15"/>
                    <a:gd name="T39" fmla="*/ 2 h 16"/>
                    <a:gd name="T40" fmla="*/ 28 w 15"/>
                    <a:gd name="T41" fmla="*/ 0 h 16"/>
                    <a:gd name="T42" fmla="*/ 24 w 15"/>
                    <a:gd name="T43" fmla="*/ 0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16">
                      <a:moveTo>
                        <a:pt x="8" y="0"/>
                      </a:moveTo>
                      <a:lnTo>
                        <a:pt x="6" y="0"/>
                      </a:lnTo>
                      <a:lnTo>
                        <a:pt x="4" y="2"/>
                      </a:lnTo>
                      <a:lnTo>
                        <a:pt x="2" y="2"/>
                      </a:lnTo>
                      <a:lnTo>
                        <a:pt x="2" y="4"/>
                      </a:lnTo>
                      <a:lnTo>
                        <a:pt x="0" y="6"/>
                      </a:lnTo>
                      <a:lnTo>
                        <a:pt x="0" y="10"/>
                      </a:lnTo>
                      <a:lnTo>
                        <a:pt x="2" y="12"/>
                      </a:lnTo>
                      <a:lnTo>
                        <a:pt x="2" y="14"/>
                      </a:lnTo>
                      <a:lnTo>
                        <a:pt x="4" y="14"/>
                      </a:lnTo>
                      <a:lnTo>
                        <a:pt x="6" y="16"/>
                      </a:lnTo>
                      <a:lnTo>
                        <a:pt x="9" y="16"/>
                      </a:lnTo>
                      <a:lnTo>
                        <a:pt x="11" y="14"/>
                      </a:lnTo>
                      <a:lnTo>
                        <a:pt x="13" y="14"/>
                      </a:lnTo>
                      <a:lnTo>
                        <a:pt x="13" y="12"/>
                      </a:lnTo>
                      <a:lnTo>
                        <a:pt x="15" y="10"/>
                      </a:lnTo>
                      <a:lnTo>
                        <a:pt x="15" y="6"/>
                      </a:lnTo>
                      <a:lnTo>
                        <a:pt x="13" y="4"/>
                      </a:lnTo>
                      <a:lnTo>
                        <a:pt x="13" y="2"/>
                      </a:lnTo>
                      <a:lnTo>
                        <a:pt x="11" y="2"/>
                      </a:lnTo>
                      <a:lnTo>
                        <a:pt x="9" y="0"/>
                      </a:lnTo>
                      <a:lnTo>
                        <a:pt x="8" y="0"/>
                      </a:lnTo>
                      <a:close/>
                    </a:path>
                  </a:pathLst>
                </a:custGeom>
                <a:solidFill>
                  <a:srgbClr val="008000"/>
                </a:solidFill>
                <a:ln w="28575">
                  <a:solidFill>
                    <a:srgbClr val="66FFFF"/>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553" name="Freeform 116"/>
                <p:cNvSpPr>
                  <a:spLocks/>
                </p:cNvSpPr>
                <p:nvPr/>
              </p:nvSpPr>
              <p:spPr bwMode="auto">
                <a:xfrm>
                  <a:off x="1306" y="2887"/>
                  <a:ext cx="18" cy="17"/>
                </a:xfrm>
                <a:custGeom>
                  <a:avLst/>
                  <a:gdLst>
                    <a:gd name="T0" fmla="*/ 20 w 15"/>
                    <a:gd name="T1" fmla="*/ 0 h 15"/>
                    <a:gd name="T2" fmla="*/ 14 w 15"/>
                    <a:gd name="T3" fmla="*/ 0 h 15"/>
                    <a:gd name="T4" fmla="*/ 10 w 15"/>
                    <a:gd name="T5" fmla="*/ 1 h 15"/>
                    <a:gd name="T6" fmla="*/ 2 w 15"/>
                    <a:gd name="T7" fmla="*/ 1 h 15"/>
                    <a:gd name="T8" fmla="*/ 2 w 15"/>
                    <a:gd name="T9" fmla="*/ 3 h 15"/>
                    <a:gd name="T10" fmla="*/ 0 w 15"/>
                    <a:gd name="T11" fmla="*/ 11 h 15"/>
                    <a:gd name="T12" fmla="*/ 0 w 15"/>
                    <a:gd name="T13" fmla="*/ 18 h 15"/>
                    <a:gd name="T14" fmla="*/ 2 w 15"/>
                    <a:gd name="T15" fmla="*/ 23 h 15"/>
                    <a:gd name="T16" fmla="*/ 2 w 15"/>
                    <a:gd name="T17" fmla="*/ 28 h 15"/>
                    <a:gd name="T18" fmla="*/ 10 w 15"/>
                    <a:gd name="T19" fmla="*/ 28 h 15"/>
                    <a:gd name="T20" fmla="*/ 14 w 15"/>
                    <a:gd name="T21" fmla="*/ 32 h 15"/>
                    <a:gd name="T22" fmla="*/ 28 w 15"/>
                    <a:gd name="T23" fmla="*/ 32 h 15"/>
                    <a:gd name="T24" fmla="*/ 34 w 15"/>
                    <a:gd name="T25" fmla="*/ 28 h 15"/>
                    <a:gd name="T26" fmla="*/ 41 w 15"/>
                    <a:gd name="T27" fmla="*/ 28 h 15"/>
                    <a:gd name="T28" fmla="*/ 41 w 15"/>
                    <a:gd name="T29" fmla="*/ 23 h 15"/>
                    <a:gd name="T30" fmla="*/ 44 w 15"/>
                    <a:gd name="T31" fmla="*/ 18 h 15"/>
                    <a:gd name="T32" fmla="*/ 44 w 15"/>
                    <a:gd name="T33" fmla="*/ 11 h 15"/>
                    <a:gd name="T34" fmla="*/ 41 w 15"/>
                    <a:gd name="T35" fmla="*/ 3 h 15"/>
                    <a:gd name="T36" fmla="*/ 41 w 15"/>
                    <a:gd name="T37" fmla="*/ 1 h 15"/>
                    <a:gd name="T38" fmla="*/ 34 w 15"/>
                    <a:gd name="T39" fmla="*/ 1 h 15"/>
                    <a:gd name="T40" fmla="*/ 28 w 15"/>
                    <a:gd name="T41" fmla="*/ 0 h 15"/>
                    <a:gd name="T42" fmla="*/ 20 w 15"/>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15">
                      <a:moveTo>
                        <a:pt x="7" y="0"/>
                      </a:moveTo>
                      <a:lnTo>
                        <a:pt x="5" y="0"/>
                      </a:lnTo>
                      <a:lnTo>
                        <a:pt x="3" y="1"/>
                      </a:lnTo>
                      <a:lnTo>
                        <a:pt x="2" y="1"/>
                      </a:lnTo>
                      <a:lnTo>
                        <a:pt x="2" y="3"/>
                      </a:lnTo>
                      <a:lnTo>
                        <a:pt x="0" y="5"/>
                      </a:lnTo>
                      <a:lnTo>
                        <a:pt x="0" y="9"/>
                      </a:lnTo>
                      <a:lnTo>
                        <a:pt x="2" y="11"/>
                      </a:lnTo>
                      <a:lnTo>
                        <a:pt x="2" y="13"/>
                      </a:lnTo>
                      <a:lnTo>
                        <a:pt x="3" y="13"/>
                      </a:lnTo>
                      <a:lnTo>
                        <a:pt x="5" y="15"/>
                      </a:lnTo>
                      <a:lnTo>
                        <a:pt x="9" y="15"/>
                      </a:lnTo>
                      <a:lnTo>
                        <a:pt x="11" y="13"/>
                      </a:lnTo>
                      <a:lnTo>
                        <a:pt x="13" y="13"/>
                      </a:lnTo>
                      <a:lnTo>
                        <a:pt x="13" y="11"/>
                      </a:lnTo>
                      <a:lnTo>
                        <a:pt x="15" y="9"/>
                      </a:lnTo>
                      <a:lnTo>
                        <a:pt x="15" y="5"/>
                      </a:lnTo>
                      <a:lnTo>
                        <a:pt x="13" y="3"/>
                      </a:lnTo>
                      <a:lnTo>
                        <a:pt x="13" y="1"/>
                      </a:lnTo>
                      <a:lnTo>
                        <a:pt x="11" y="1"/>
                      </a:lnTo>
                      <a:lnTo>
                        <a:pt x="9" y="0"/>
                      </a:lnTo>
                      <a:lnTo>
                        <a:pt x="7" y="0"/>
                      </a:lnTo>
                      <a:close/>
                    </a:path>
                  </a:pathLst>
                </a:custGeom>
                <a:solidFill>
                  <a:srgbClr val="008000"/>
                </a:solidFill>
                <a:ln w="28575">
                  <a:solidFill>
                    <a:srgbClr val="66FFFF"/>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554" name="Freeform 117"/>
                <p:cNvSpPr>
                  <a:spLocks/>
                </p:cNvSpPr>
                <p:nvPr/>
              </p:nvSpPr>
              <p:spPr bwMode="auto">
                <a:xfrm>
                  <a:off x="1342" y="2884"/>
                  <a:ext cx="19" cy="18"/>
                </a:xfrm>
                <a:custGeom>
                  <a:avLst/>
                  <a:gdLst>
                    <a:gd name="T0" fmla="*/ 24 w 16"/>
                    <a:gd name="T1" fmla="*/ 0 h 15"/>
                    <a:gd name="T2" fmla="*/ 17 w 16"/>
                    <a:gd name="T3" fmla="*/ 0 h 15"/>
                    <a:gd name="T4" fmla="*/ 12 w 16"/>
                    <a:gd name="T5" fmla="*/ 2 h 15"/>
                    <a:gd name="T6" fmla="*/ 2 w 16"/>
                    <a:gd name="T7" fmla="*/ 2 h 15"/>
                    <a:gd name="T8" fmla="*/ 2 w 16"/>
                    <a:gd name="T9" fmla="*/ 10 h 15"/>
                    <a:gd name="T10" fmla="*/ 0 w 16"/>
                    <a:gd name="T11" fmla="*/ 14 h 15"/>
                    <a:gd name="T12" fmla="*/ 0 w 16"/>
                    <a:gd name="T13" fmla="*/ 28 h 15"/>
                    <a:gd name="T14" fmla="*/ 2 w 16"/>
                    <a:gd name="T15" fmla="*/ 34 h 15"/>
                    <a:gd name="T16" fmla="*/ 2 w 16"/>
                    <a:gd name="T17" fmla="*/ 41 h 15"/>
                    <a:gd name="T18" fmla="*/ 12 w 16"/>
                    <a:gd name="T19" fmla="*/ 41 h 15"/>
                    <a:gd name="T20" fmla="*/ 17 w 16"/>
                    <a:gd name="T21" fmla="*/ 44 h 15"/>
                    <a:gd name="T22" fmla="*/ 29 w 16"/>
                    <a:gd name="T23" fmla="*/ 44 h 15"/>
                    <a:gd name="T24" fmla="*/ 34 w 16"/>
                    <a:gd name="T25" fmla="*/ 41 h 15"/>
                    <a:gd name="T26" fmla="*/ 40 w 16"/>
                    <a:gd name="T27" fmla="*/ 41 h 15"/>
                    <a:gd name="T28" fmla="*/ 40 w 16"/>
                    <a:gd name="T29" fmla="*/ 34 h 15"/>
                    <a:gd name="T30" fmla="*/ 45 w 16"/>
                    <a:gd name="T31" fmla="*/ 28 h 15"/>
                    <a:gd name="T32" fmla="*/ 45 w 16"/>
                    <a:gd name="T33" fmla="*/ 14 h 15"/>
                    <a:gd name="T34" fmla="*/ 40 w 16"/>
                    <a:gd name="T35" fmla="*/ 10 h 15"/>
                    <a:gd name="T36" fmla="*/ 40 w 16"/>
                    <a:gd name="T37" fmla="*/ 2 h 15"/>
                    <a:gd name="T38" fmla="*/ 34 w 16"/>
                    <a:gd name="T39" fmla="*/ 2 h 15"/>
                    <a:gd name="T40" fmla="*/ 29 w 16"/>
                    <a:gd name="T41" fmla="*/ 0 h 15"/>
                    <a:gd name="T42" fmla="*/ 24 w 16"/>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15">
                      <a:moveTo>
                        <a:pt x="8" y="0"/>
                      </a:moveTo>
                      <a:lnTo>
                        <a:pt x="6" y="0"/>
                      </a:lnTo>
                      <a:lnTo>
                        <a:pt x="4" y="2"/>
                      </a:lnTo>
                      <a:lnTo>
                        <a:pt x="2" y="2"/>
                      </a:lnTo>
                      <a:lnTo>
                        <a:pt x="2" y="3"/>
                      </a:lnTo>
                      <a:lnTo>
                        <a:pt x="0" y="5"/>
                      </a:lnTo>
                      <a:lnTo>
                        <a:pt x="0" y="9"/>
                      </a:lnTo>
                      <a:lnTo>
                        <a:pt x="2" y="11"/>
                      </a:lnTo>
                      <a:lnTo>
                        <a:pt x="2" y="13"/>
                      </a:lnTo>
                      <a:lnTo>
                        <a:pt x="4" y="13"/>
                      </a:lnTo>
                      <a:lnTo>
                        <a:pt x="6" y="15"/>
                      </a:lnTo>
                      <a:lnTo>
                        <a:pt x="10" y="15"/>
                      </a:lnTo>
                      <a:lnTo>
                        <a:pt x="12" y="13"/>
                      </a:lnTo>
                      <a:lnTo>
                        <a:pt x="14" y="13"/>
                      </a:lnTo>
                      <a:lnTo>
                        <a:pt x="14" y="11"/>
                      </a:lnTo>
                      <a:lnTo>
                        <a:pt x="16" y="9"/>
                      </a:lnTo>
                      <a:lnTo>
                        <a:pt x="16" y="5"/>
                      </a:lnTo>
                      <a:lnTo>
                        <a:pt x="14" y="3"/>
                      </a:lnTo>
                      <a:lnTo>
                        <a:pt x="14" y="2"/>
                      </a:lnTo>
                      <a:lnTo>
                        <a:pt x="12" y="2"/>
                      </a:lnTo>
                      <a:lnTo>
                        <a:pt x="10" y="0"/>
                      </a:lnTo>
                      <a:lnTo>
                        <a:pt x="8" y="0"/>
                      </a:lnTo>
                      <a:close/>
                    </a:path>
                  </a:pathLst>
                </a:custGeom>
                <a:solidFill>
                  <a:srgbClr val="008000"/>
                </a:solidFill>
                <a:ln w="28575">
                  <a:solidFill>
                    <a:srgbClr val="66FFFF"/>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555" name="Freeform 118"/>
                <p:cNvSpPr>
                  <a:spLocks/>
                </p:cNvSpPr>
                <p:nvPr/>
              </p:nvSpPr>
              <p:spPr bwMode="auto">
                <a:xfrm>
                  <a:off x="1379" y="2880"/>
                  <a:ext cx="18" cy="17"/>
                </a:xfrm>
                <a:custGeom>
                  <a:avLst/>
                  <a:gdLst>
                    <a:gd name="T0" fmla="*/ 24 w 15"/>
                    <a:gd name="T1" fmla="*/ 0 h 15"/>
                    <a:gd name="T2" fmla="*/ 17 w 15"/>
                    <a:gd name="T3" fmla="*/ 0 h 15"/>
                    <a:gd name="T4" fmla="*/ 12 w 15"/>
                    <a:gd name="T5" fmla="*/ 2 h 15"/>
                    <a:gd name="T6" fmla="*/ 2 w 15"/>
                    <a:gd name="T7" fmla="*/ 2 h 15"/>
                    <a:gd name="T8" fmla="*/ 2 w 15"/>
                    <a:gd name="T9" fmla="*/ 10 h 15"/>
                    <a:gd name="T10" fmla="*/ 0 w 15"/>
                    <a:gd name="T11" fmla="*/ 12 h 15"/>
                    <a:gd name="T12" fmla="*/ 0 w 15"/>
                    <a:gd name="T13" fmla="*/ 18 h 15"/>
                    <a:gd name="T14" fmla="*/ 2 w 15"/>
                    <a:gd name="T15" fmla="*/ 23 h 15"/>
                    <a:gd name="T16" fmla="*/ 2 w 15"/>
                    <a:gd name="T17" fmla="*/ 28 h 15"/>
                    <a:gd name="T18" fmla="*/ 12 w 15"/>
                    <a:gd name="T19" fmla="*/ 28 h 15"/>
                    <a:gd name="T20" fmla="*/ 17 w 15"/>
                    <a:gd name="T21" fmla="*/ 32 h 15"/>
                    <a:gd name="T22" fmla="*/ 29 w 15"/>
                    <a:gd name="T23" fmla="*/ 32 h 15"/>
                    <a:gd name="T24" fmla="*/ 35 w 15"/>
                    <a:gd name="T25" fmla="*/ 28 h 15"/>
                    <a:gd name="T26" fmla="*/ 42 w 15"/>
                    <a:gd name="T27" fmla="*/ 28 h 15"/>
                    <a:gd name="T28" fmla="*/ 42 w 15"/>
                    <a:gd name="T29" fmla="*/ 23 h 15"/>
                    <a:gd name="T30" fmla="*/ 44 w 15"/>
                    <a:gd name="T31" fmla="*/ 18 h 15"/>
                    <a:gd name="T32" fmla="*/ 44 w 15"/>
                    <a:gd name="T33" fmla="*/ 12 h 15"/>
                    <a:gd name="T34" fmla="*/ 42 w 15"/>
                    <a:gd name="T35" fmla="*/ 10 h 15"/>
                    <a:gd name="T36" fmla="*/ 42 w 15"/>
                    <a:gd name="T37" fmla="*/ 2 h 15"/>
                    <a:gd name="T38" fmla="*/ 35 w 15"/>
                    <a:gd name="T39" fmla="*/ 2 h 15"/>
                    <a:gd name="T40" fmla="*/ 29 w 15"/>
                    <a:gd name="T41" fmla="*/ 0 h 15"/>
                    <a:gd name="T42" fmla="*/ 24 w 15"/>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15">
                      <a:moveTo>
                        <a:pt x="8" y="0"/>
                      </a:moveTo>
                      <a:lnTo>
                        <a:pt x="6" y="0"/>
                      </a:lnTo>
                      <a:lnTo>
                        <a:pt x="4" y="2"/>
                      </a:lnTo>
                      <a:lnTo>
                        <a:pt x="2" y="2"/>
                      </a:lnTo>
                      <a:lnTo>
                        <a:pt x="2" y="4"/>
                      </a:lnTo>
                      <a:lnTo>
                        <a:pt x="0" y="6"/>
                      </a:lnTo>
                      <a:lnTo>
                        <a:pt x="0" y="9"/>
                      </a:lnTo>
                      <a:lnTo>
                        <a:pt x="2" y="11"/>
                      </a:lnTo>
                      <a:lnTo>
                        <a:pt x="2" y="13"/>
                      </a:lnTo>
                      <a:lnTo>
                        <a:pt x="4" y="13"/>
                      </a:lnTo>
                      <a:lnTo>
                        <a:pt x="6" y="15"/>
                      </a:lnTo>
                      <a:lnTo>
                        <a:pt x="10" y="15"/>
                      </a:lnTo>
                      <a:lnTo>
                        <a:pt x="12" y="13"/>
                      </a:lnTo>
                      <a:lnTo>
                        <a:pt x="14" y="13"/>
                      </a:lnTo>
                      <a:lnTo>
                        <a:pt x="14" y="11"/>
                      </a:lnTo>
                      <a:lnTo>
                        <a:pt x="15" y="9"/>
                      </a:lnTo>
                      <a:lnTo>
                        <a:pt x="15" y="6"/>
                      </a:lnTo>
                      <a:lnTo>
                        <a:pt x="14" y="4"/>
                      </a:lnTo>
                      <a:lnTo>
                        <a:pt x="14" y="2"/>
                      </a:lnTo>
                      <a:lnTo>
                        <a:pt x="12" y="2"/>
                      </a:lnTo>
                      <a:lnTo>
                        <a:pt x="10" y="0"/>
                      </a:lnTo>
                      <a:lnTo>
                        <a:pt x="8" y="0"/>
                      </a:lnTo>
                      <a:close/>
                    </a:path>
                  </a:pathLst>
                </a:custGeom>
                <a:solidFill>
                  <a:srgbClr val="008000"/>
                </a:solidFill>
                <a:ln w="28575">
                  <a:solidFill>
                    <a:srgbClr val="66FFFF"/>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grpSp>
          <p:sp>
            <p:nvSpPr>
              <p:cNvPr id="17540" name="Freeform 119"/>
              <p:cNvSpPr>
                <a:spLocks/>
              </p:cNvSpPr>
              <p:nvPr/>
            </p:nvSpPr>
            <p:spPr bwMode="auto">
              <a:xfrm>
                <a:off x="1416" y="2873"/>
                <a:ext cx="18" cy="17"/>
              </a:xfrm>
              <a:custGeom>
                <a:avLst/>
                <a:gdLst>
                  <a:gd name="T0" fmla="*/ 20 w 15"/>
                  <a:gd name="T1" fmla="*/ 0 h 15"/>
                  <a:gd name="T2" fmla="*/ 17 w 15"/>
                  <a:gd name="T3" fmla="*/ 0 h 15"/>
                  <a:gd name="T4" fmla="*/ 12 w 15"/>
                  <a:gd name="T5" fmla="*/ 2 h 15"/>
                  <a:gd name="T6" fmla="*/ 2 w 15"/>
                  <a:gd name="T7" fmla="*/ 2 h 15"/>
                  <a:gd name="T8" fmla="*/ 2 w 15"/>
                  <a:gd name="T9" fmla="*/ 10 h 15"/>
                  <a:gd name="T10" fmla="*/ 0 w 15"/>
                  <a:gd name="T11" fmla="*/ 12 h 15"/>
                  <a:gd name="T12" fmla="*/ 0 w 15"/>
                  <a:gd name="T13" fmla="*/ 20 h 15"/>
                  <a:gd name="T14" fmla="*/ 2 w 15"/>
                  <a:gd name="T15" fmla="*/ 26 h 15"/>
                  <a:gd name="T16" fmla="*/ 2 w 15"/>
                  <a:gd name="T17" fmla="*/ 28 h 15"/>
                  <a:gd name="T18" fmla="*/ 12 w 15"/>
                  <a:gd name="T19" fmla="*/ 28 h 15"/>
                  <a:gd name="T20" fmla="*/ 17 w 15"/>
                  <a:gd name="T21" fmla="*/ 32 h 15"/>
                  <a:gd name="T22" fmla="*/ 28 w 15"/>
                  <a:gd name="T23" fmla="*/ 32 h 15"/>
                  <a:gd name="T24" fmla="*/ 34 w 15"/>
                  <a:gd name="T25" fmla="*/ 28 h 15"/>
                  <a:gd name="T26" fmla="*/ 41 w 15"/>
                  <a:gd name="T27" fmla="*/ 28 h 15"/>
                  <a:gd name="T28" fmla="*/ 41 w 15"/>
                  <a:gd name="T29" fmla="*/ 26 h 15"/>
                  <a:gd name="T30" fmla="*/ 44 w 15"/>
                  <a:gd name="T31" fmla="*/ 20 h 15"/>
                  <a:gd name="T32" fmla="*/ 44 w 15"/>
                  <a:gd name="T33" fmla="*/ 12 h 15"/>
                  <a:gd name="T34" fmla="*/ 41 w 15"/>
                  <a:gd name="T35" fmla="*/ 10 h 15"/>
                  <a:gd name="T36" fmla="*/ 41 w 15"/>
                  <a:gd name="T37" fmla="*/ 2 h 15"/>
                  <a:gd name="T38" fmla="*/ 34 w 15"/>
                  <a:gd name="T39" fmla="*/ 2 h 15"/>
                  <a:gd name="T40" fmla="*/ 28 w 15"/>
                  <a:gd name="T41" fmla="*/ 0 h 15"/>
                  <a:gd name="T42" fmla="*/ 20 w 15"/>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15">
                    <a:moveTo>
                      <a:pt x="7" y="0"/>
                    </a:moveTo>
                    <a:lnTo>
                      <a:pt x="6" y="0"/>
                    </a:lnTo>
                    <a:lnTo>
                      <a:pt x="4" y="2"/>
                    </a:lnTo>
                    <a:lnTo>
                      <a:pt x="2" y="2"/>
                    </a:lnTo>
                    <a:lnTo>
                      <a:pt x="2" y="4"/>
                    </a:lnTo>
                    <a:lnTo>
                      <a:pt x="0" y="6"/>
                    </a:lnTo>
                    <a:lnTo>
                      <a:pt x="0" y="10"/>
                    </a:lnTo>
                    <a:lnTo>
                      <a:pt x="2" y="12"/>
                    </a:lnTo>
                    <a:lnTo>
                      <a:pt x="2" y="13"/>
                    </a:lnTo>
                    <a:lnTo>
                      <a:pt x="4" y="13"/>
                    </a:lnTo>
                    <a:lnTo>
                      <a:pt x="6" y="15"/>
                    </a:lnTo>
                    <a:lnTo>
                      <a:pt x="9" y="15"/>
                    </a:lnTo>
                    <a:lnTo>
                      <a:pt x="11" y="13"/>
                    </a:lnTo>
                    <a:lnTo>
                      <a:pt x="13" y="13"/>
                    </a:lnTo>
                    <a:lnTo>
                      <a:pt x="13" y="12"/>
                    </a:lnTo>
                    <a:lnTo>
                      <a:pt x="15" y="10"/>
                    </a:lnTo>
                    <a:lnTo>
                      <a:pt x="15" y="6"/>
                    </a:lnTo>
                    <a:lnTo>
                      <a:pt x="13" y="4"/>
                    </a:lnTo>
                    <a:lnTo>
                      <a:pt x="13" y="2"/>
                    </a:lnTo>
                    <a:lnTo>
                      <a:pt x="11" y="2"/>
                    </a:lnTo>
                    <a:lnTo>
                      <a:pt x="9" y="0"/>
                    </a:lnTo>
                    <a:lnTo>
                      <a:pt x="7" y="0"/>
                    </a:lnTo>
                    <a:close/>
                  </a:path>
                </a:pathLst>
              </a:custGeom>
              <a:solidFill>
                <a:srgbClr val="008000"/>
              </a:solidFill>
              <a:ln w="9525">
                <a:solidFill>
                  <a:srgbClr val="66FFFF"/>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grpSp>
      </p:grpSp>
      <p:grpSp>
        <p:nvGrpSpPr>
          <p:cNvPr id="118" name="Group 120"/>
          <p:cNvGrpSpPr>
            <a:grpSpLocks/>
          </p:cNvGrpSpPr>
          <p:nvPr/>
        </p:nvGrpSpPr>
        <p:grpSpPr bwMode="auto">
          <a:xfrm>
            <a:off x="1987550" y="3319462"/>
            <a:ext cx="4872038" cy="425450"/>
            <a:chOff x="858" y="2594"/>
            <a:chExt cx="3069" cy="268"/>
          </a:xfrm>
        </p:grpSpPr>
        <p:sp>
          <p:nvSpPr>
            <p:cNvPr id="17455" name="Freeform 121"/>
            <p:cNvSpPr>
              <a:spLocks/>
            </p:cNvSpPr>
            <p:nvPr/>
          </p:nvSpPr>
          <p:spPr bwMode="auto">
            <a:xfrm>
              <a:off x="1515" y="2786"/>
              <a:ext cx="18" cy="19"/>
            </a:xfrm>
            <a:custGeom>
              <a:avLst/>
              <a:gdLst>
                <a:gd name="T0" fmla="*/ 20 w 15"/>
                <a:gd name="T1" fmla="*/ 0 h 16"/>
                <a:gd name="T2" fmla="*/ 14 w 15"/>
                <a:gd name="T3" fmla="*/ 0 h 16"/>
                <a:gd name="T4" fmla="*/ 10 w 15"/>
                <a:gd name="T5" fmla="*/ 2 h 16"/>
                <a:gd name="T6" fmla="*/ 1 w 15"/>
                <a:gd name="T7" fmla="*/ 2 h 16"/>
                <a:gd name="T8" fmla="*/ 1 w 15"/>
                <a:gd name="T9" fmla="*/ 12 h 16"/>
                <a:gd name="T10" fmla="*/ 0 w 15"/>
                <a:gd name="T11" fmla="*/ 17 h 16"/>
                <a:gd name="T12" fmla="*/ 0 w 15"/>
                <a:gd name="T13" fmla="*/ 29 h 16"/>
                <a:gd name="T14" fmla="*/ 1 w 15"/>
                <a:gd name="T15" fmla="*/ 34 h 16"/>
                <a:gd name="T16" fmla="*/ 1 w 15"/>
                <a:gd name="T17" fmla="*/ 40 h 16"/>
                <a:gd name="T18" fmla="*/ 10 w 15"/>
                <a:gd name="T19" fmla="*/ 40 h 16"/>
                <a:gd name="T20" fmla="*/ 14 w 15"/>
                <a:gd name="T21" fmla="*/ 45 h 16"/>
                <a:gd name="T22" fmla="*/ 28 w 15"/>
                <a:gd name="T23" fmla="*/ 45 h 16"/>
                <a:gd name="T24" fmla="*/ 34 w 15"/>
                <a:gd name="T25" fmla="*/ 40 h 16"/>
                <a:gd name="T26" fmla="*/ 41 w 15"/>
                <a:gd name="T27" fmla="*/ 40 h 16"/>
                <a:gd name="T28" fmla="*/ 41 w 15"/>
                <a:gd name="T29" fmla="*/ 34 h 16"/>
                <a:gd name="T30" fmla="*/ 44 w 15"/>
                <a:gd name="T31" fmla="*/ 29 h 16"/>
                <a:gd name="T32" fmla="*/ 44 w 15"/>
                <a:gd name="T33" fmla="*/ 17 h 16"/>
                <a:gd name="T34" fmla="*/ 41 w 15"/>
                <a:gd name="T35" fmla="*/ 12 h 16"/>
                <a:gd name="T36" fmla="*/ 41 w 15"/>
                <a:gd name="T37" fmla="*/ 2 h 16"/>
                <a:gd name="T38" fmla="*/ 34 w 15"/>
                <a:gd name="T39" fmla="*/ 2 h 16"/>
                <a:gd name="T40" fmla="*/ 28 w 15"/>
                <a:gd name="T41" fmla="*/ 0 h 16"/>
                <a:gd name="T42" fmla="*/ 20 w 15"/>
                <a:gd name="T43" fmla="*/ 0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16">
                  <a:moveTo>
                    <a:pt x="7" y="0"/>
                  </a:moveTo>
                  <a:lnTo>
                    <a:pt x="5" y="0"/>
                  </a:lnTo>
                  <a:lnTo>
                    <a:pt x="3" y="2"/>
                  </a:lnTo>
                  <a:lnTo>
                    <a:pt x="1" y="2"/>
                  </a:lnTo>
                  <a:lnTo>
                    <a:pt x="1" y="4"/>
                  </a:lnTo>
                  <a:lnTo>
                    <a:pt x="0" y="6"/>
                  </a:lnTo>
                  <a:lnTo>
                    <a:pt x="0" y="10"/>
                  </a:lnTo>
                  <a:lnTo>
                    <a:pt x="1" y="12"/>
                  </a:lnTo>
                  <a:lnTo>
                    <a:pt x="1" y="14"/>
                  </a:lnTo>
                  <a:lnTo>
                    <a:pt x="3" y="14"/>
                  </a:lnTo>
                  <a:lnTo>
                    <a:pt x="5" y="16"/>
                  </a:lnTo>
                  <a:lnTo>
                    <a:pt x="9" y="16"/>
                  </a:lnTo>
                  <a:lnTo>
                    <a:pt x="11" y="14"/>
                  </a:lnTo>
                  <a:lnTo>
                    <a:pt x="13" y="14"/>
                  </a:lnTo>
                  <a:lnTo>
                    <a:pt x="13" y="12"/>
                  </a:lnTo>
                  <a:lnTo>
                    <a:pt x="15" y="10"/>
                  </a:lnTo>
                  <a:lnTo>
                    <a:pt x="15" y="6"/>
                  </a:lnTo>
                  <a:lnTo>
                    <a:pt x="13" y="4"/>
                  </a:lnTo>
                  <a:lnTo>
                    <a:pt x="13" y="2"/>
                  </a:lnTo>
                  <a:lnTo>
                    <a:pt x="11" y="2"/>
                  </a:lnTo>
                  <a:lnTo>
                    <a:pt x="9" y="0"/>
                  </a:lnTo>
                  <a:lnTo>
                    <a:pt x="7" y="0"/>
                  </a:lnTo>
                  <a:close/>
                </a:path>
              </a:pathLst>
            </a:custGeom>
            <a:solidFill>
              <a:srgbClr val="CE9964"/>
            </a:solidFill>
            <a:ln w="28575">
              <a:solidFill>
                <a:srgbClr val="000000"/>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456" name="Freeform 122"/>
            <p:cNvSpPr>
              <a:spLocks/>
            </p:cNvSpPr>
            <p:nvPr/>
          </p:nvSpPr>
          <p:spPr bwMode="auto">
            <a:xfrm>
              <a:off x="1551" y="2784"/>
              <a:ext cx="19" cy="18"/>
            </a:xfrm>
            <a:custGeom>
              <a:avLst/>
              <a:gdLst>
                <a:gd name="T0" fmla="*/ 24 w 16"/>
                <a:gd name="T1" fmla="*/ 0 h 16"/>
                <a:gd name="T2" fmla="*/ 17 w 16"/>
                <a:gd name="T3" fmla="*/ 0 h 16"/>
                <a:gd name="T4" fmla="*/ 12 w 16"/>
                <a:gd name="T5" fmla="*/ 2 h 16"/>
                <a:gd name="T6" fmla="*/ 2 w 16"/>
                <a:gd name="T7" fmla="*/ 2 h 16"/>
                <a:gd name="T8" fmla="*/ 2 w 16"/>
                <a:gd name="T9" fmla="*/ 10 h 16"/>
                <a:gd name="T10" fmla="*/ 0 w 16"/>
                <a:gd name="T11" fmla="*/ 12 h 16"/>
                <a:gd name="T12" fmla="*/ 0 w 16"/>
                <a:gd name="T13" fmla="*/ 20 h 16"/>
                <a:gd name="T14" fmla="*/ 2 w 16"/>
                <a:gd name="T15" fmla="*/ 26 h 16"/>
                <a:gd name="T16" fmla="*/ 2 w 16"/>
                <a:gd name="T17" fmla="*/ 29 h 16"/>
                <a:gd name="T18" fmla="*/ 12 w 16"/>
                <a:gd name="T19" fmla="*/ 29 h 16"/>
                <a:gd name="T20" fmla="*/ 17 w 16"/>
                <a:gd name="T21" fmla="*/ 33 h 16"/>
                <a:gd name="T22" fmla="*/ 29 w 16"/>
                <a:gd name="T23" fmla="*/ 33 h 16"/>
                <a:gd name="T24" fmla="*/ 34 w 16"/>
                <a:gd name="T25" fmla="*/ 29 h 16"/>
                <a:gd name="T26" fmla="*/ 40 w 16"/>
                <a:gd name="T27" fmla="*/ 29 h 16"/>
                <a:gd name="T28" fmla="*/ 40 w 16"/>
                <a:gd name="T29" fmla="*/ 26 h 16"/>
                <a:gd name="T30" fmla="*/ 45 w 16"/>
                <a:gd name="T31" fmla="*/ 20 h 16"/>
                <a:gd name="T32" fmla="*/ 45 w 16"/>
                <a:gd name="T33" fmla="*/ 12 h 16"/>
                <a:gd name="T34" fmla="*/ 40 w 16"/>
                <a:gd name="T35" fmla="*/ 10 h 16"/>
                <a:gd name="T36" fmla="*/ 40 w 16"/>
                <a:gd name="T37" fmla="*/ 2 h 16"/>
                <a:gd name="T38" fmla="*/ 34 w 16"/>
                <a:gd name="T39" fmla="*/ 2 h 16"/>
                <a:gd name="T40" fmla="*/ 29 w 16"/>
                <a:gd name="T41" fmla="*/ 0 h 16"/>
                <a:gd name="T42" fmla="*/ 24 w 16"/>
                <a:gd name="T43" fmla="*/ 0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16">
                  <a:moveTo>
                    <a:pt x="8" y="0"/>
                  </a:moveTo>
                  <a:lnTo>
                    <a:pt x="6" y="0"/>
                  </a:lnTo>
                  <a:lnTo>
                    <a:pt x="4" y="2"/>
                  </a:lnTo>
                  <a:lnTo>
                    <a:pt x="2" y="2"/>
                  </a:lnTo>
                  <a:lnTo>
                    <a:pt x="2" y="4"/>
                  </a:lnTo>
                  <a:lnTo>
                    <a:pt x="0" y="6"/>
                  </a:lnTo>
                  <a:lnTo>
                    <a:pt x="0" y="10"/>
                  </a:lnTo>
                  <a:lnTo>
                    <a:pt x="2" y="12"/>
                  </a:lnTo>
                  <a:lnTo>
                    <a:pt x="2" y="14"/>
                  </a:lnTo>
                  <a:lnTo>
                    <a:pt x="4" y="14"/>
                  </a:lnTo>
                  <a:lnTo>
                    <a:pt x="6" y="16"/>
                  </a:lnTo>
                  <a:lnTo>
                    <a:pt x="10" y="16"/>
                  </a:lnTo>
                  <a:lnTo>
                    <a:pt x="12" y="14"/>
                  </a:lnTo>
                  <a:lnTo>
                    <a:pt x="14" y="14"/>
                  </a:lnTo>
                  <a:lnTo>
                    <a:pt x="14" y="12"/>
                  </a:lnTo>
                  <a:lnTo>
                    <a:pt x="16" y="10"/>
                  </a:lnTo>
                  <a:lnTo>
                    <a:pt x="16" y="6"/>
                  </a:lnTo>
                  <a:lnTo>
                    <a:pt x="14" y="4"/>
                  </a:lnTo>
                  <a:lnTo>
                    <a:pt x="14" y="2"/>
                  </a:lnTo>
                  <a:lnTo>
                    <a:pt x="12" y="2"/>
                  </a:lnTo>
                  <a:lnTo>
                    <a:pt x="10" y="0"/>
                  </a:lnTo>
                  <a:lnTo>
                    <a:pt x="8" y="0"/>
                  </a:lnTo>
                  <a:close/>
                </a:path>
              </a:pathLst>
            </a:custGeom>
            <a:solidFill>
              <a:srgbClr val="CE9964"/>
            </a:solidFill>
            <a:ln w="28575">
              <a:solidFill>
                <a:srgbClr val="000000"/>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grpSp>
          <p:nvGrpSpPr>
            <p:cNvPr id="17457" name="Group 123"/>
            <p:cNvGrpSpPr>
              <a:grpSpLocks/>
            </p:cNvGrpSpPr>
            <p:nvPr/>
          </p:nvGrpSpPr>
          <p:grpSpPr bwMode="auto">
            <a:xfrm>
              <a:off x="858" y="2594"/>
              <a:ext cx="3069" cy="268"/>
              <a:chOff x="858" y="2594"/>
              <a:chExt cx="3069" cy="268"/>
            </a:xfrm>
          </p:grpSpPr>
          <p:sp>
            <p:nvSpPr>
              <p:cNvPr id="17458" name="Freeform 124"/>
              <p:cNvSpPr>
                <a:spLocks/>
              </p:cNvSpPr>
              <p:nvPr/>
            </p:nvSpPr>
            <p:spPr bwMode="auto">
              <a:xfrm>
                <a:off x="858" y="2841"/>
                <a:ext cx="46" cy="21"/>
              </a:xfrm>
              <a:custGeom>
                <a:avLst/>
                <a:gdLst>
                  <a:gd name="T0" fmla="*/ 18 w 38"/>
                  <a:gd name="T1" fmla="*/ 2 h 18"/>
                  <a:gd name="T2" fmla="*/ 12 w 38"/>
                  <a:gd name="T3" fmla="*/ 2 h 18"/>
                  <a:gd name="T4" fmla="*/ 2 w 38"/>
                  <a:gd name="T5" fmla="*/ 11 h 18"/>
                  <a:gd name="T6" fmla="*/ 2 w 38"/>
                  <a:gd name="T7" fmla="*/ 15 h 18"/>
                  <a:gd name="T8" fmla="*/ 0 w 38"/>
                  <a:gd name="T9" fmla="*/ 21 h 18"/>
                  <a:gd name="T10" fmla="*/ 0 w 38"/>
                  <a:gd name="T11" fmla="*/ 35 h 18"/>
                  <a:gd name="T12" fmla="*/ 2 w 38"/>
                  <a:gd name="T13" fmla="*/ 41 h 18"/>
                  <a:gd name="T14" fmla="*/ 12 w 38"/>
                  <a:gd name="T15" fmla="*/ 41 h 18"/>
                  <a:gd name="T16" fmla="*/ 18 w 38"/>
                  <a:gd name="T17" fmla="*/ 47 h 18"/>
                  <a:gd name="T18" fmla="*/ 28 w 38"/>
                  <a:gd name="T19" fmla="*/ 47 h 18"/>
                  <a:gd name="T20" fmla="*/ 61 w 38"/>
                  <a:gd name="T21" fmla="*/ 41 h 18"/>
                  <a:gd name="T22" fmla="*/ 53 w 38"/>
                  <a:gd name="T23" fmla="*/ 41 h 18"/>
                  <a:gd name="T24" fmla="*/ 103 w 38"/>
                  <a:gd name="T25" fmla="*/ 41 h 18"/>
                  <a:gd name="T26" fmla="*/ 109 w 38"/>
                  <a:gd name="T27" fmla="*/ 35 h 18"/>
                  <a:gd name="T28" fmla="*/ 113 w 38"/>
                  <a:gd name="T29" fmla="*/ 35 h 18"/>
                  <a:gd name="T30" fmla="*/ 113 w 38"/>
                  <a:gd name="T31" fmla="*/ 30 h 18"/>
                  <a:gd name="T32" fmla="*/ 120 w 38"/>
                  <a:gd name="T33" fmla="*/ 26 h 18"/>
                  <a:gd name="T34" fmla="*/ 120 w 38"/>
                  <a:gd name="T35" fmla="*/ 15 h 18"/>
                  <a:gd name="T36" fmla="*/ 113 w 38"/>
                  <a:gd name="T37" fmla="*/ 11 h 18"/>
                  <a:gd name="T38" fmla="*/ 113 w 38"/>
                  <a:gd name="T39" fmla="*/ 2 h 18"/>
                  <a:gd name="T40" fmla="*/ 109 w 38"/>
                  <a:gd name="T41" fmla="*/ 2 h 18"/>
                  <a:gd name="T42" fmla="*/ 103 w 38"/>
                  <a:gd name="T43" fmla="*/ 0 h 18"/>
                  <a:gd name="T44" fmla="*/ 99 w 38"/>
                  <a:gd name="T45" fmla="*/ 0 h 18"/>
                  <a:gd name="T46" fmla="*/ 53 w 38"/>
                  <a:gd name="T47" fmla="*/ 0 h 18"/>
                  <a:gd name="T48" fmla="*/ 48 w 38"/>
                  <a:gd name="T49" fmla="*/ 0 h 18"/>
                  <a:gd name="T50" fmla="*/ 18 w 38"/>
                  <a:gd name="T51" fmla="*/ 2 h 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8" h="18">
                    <a:moveTo>
                      <a:pt x="6" y="2"/>
                    </a:moveTo>
                    <a:lnTo>
                      <a:pt x="4" y="2"/>
                    </a:lnTo>
                    <a:lnTo>
                      <a:pt x="2" y="4"/>
                    </a:lnTo>
                    <a:lnTo>
                      <a:pt x="2" y="6"/>
                    </a:lnTo>
                    <a:lnTo>
                      <a:pt x="0" y="8"/>
                    </a:lnTo>
                    <a:lnTo>
                      <a:pt x="0" y="14"/>
                    </a:lnTo>
                    <a:lnTo>
                      <a:pt x="2" y="16"/>
                    </a:lnTo>
                    <a:lnTo>
                      <a:pt x="4" y="16"/>
                    </a:lnTo>
                    <a:lnTo>
                      <a:pt x="6" y="18"/>
                    </a:lnTo>
                    <a:lnTo>
                      <a:pt x="9" y="18"/>
                    </a:lnTo>
                    <a:lnTo>
                      <a:pt x="19" y="16"/>
                    </a:lnTo>
                    <a:lnTo>
                      <a:pt x="17" y="16"/>
                    </a:lnTo>
                    <a:lnTo>
                      <a:pt x="33" y="16"/>
                    </a:lnTo>
                    <a:lnTo>
                      <a:pt x="34" y="14"/>
                    </a:lnTo>
                    <a:lnTo>
                      <a:pt x="36" y="14"/>
                    </a:lnTo>
                    <a:lnTo>
                      <a:pt x="36" y="12"/>
                    </a:lnTo>
                    <a:lnTo>
                      <a:pt x="38" y="10"/>
                    </a:lnTo>
                    <a:lnTo>
                      <a:pt x="38" y="6"/>
                    </a:lnTo>
                    <a:lnTo>
                      <a:pt x="36" y="4"/>
                    </a:lnTo>
                    <a:lnTo>
                      <a:pt x="36" y="2"/>
                    </a:lnTo>
                    <a:lnTo>
                      <a:pt x="34" y="2"/>
                    </a:lnTo>
                    <a:lnTo>
                      <a:pt x="33" y="0"/>
                    </a:lnTo>
                    <a:lnTo>
                      <a:pt x="31" y="0"/>
                    </a:lnTo>
                    <a:lnTo>
                      <a:pt x="17" y="0"/>
                    </a:lnTo>
                    <a:lnTo>
                      <a:pt x="15" y="0"/>
                    </a:lnTo>
                    <a:lnTo>
                      <a:pt x="6" y="2"/>
                    </a:lnTo>
                    <a:close/>
                  </a:path>
                </a:pathLst>
              </a:custGeom>
              <a:solidFill>
                <a:srgbClr val="CE9964"/>
              </a:solidFill>
              <a:ln w="9525">
                <a:solidFill>
                  <a:srgbClr val="000000"/>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459" name="Freeform 125"/>
              <p:cNvSpPr>
                <a:spLocks/>
              </p:cNvSpPr>
              <p:nvPr/>
            </p:nvSpPr>
            <p:spPr bwMode="auto">
              <a:xfrm>
                <a:off x="930" y="2831"/>
                <a:ext cx="18" cy="17"/>
              </a:xfrm>
              <a:custGeom>
                <a:avLst/>
                <a:gdLst>
                  <a:gd name="T0" fmla="*/ 20 w 15"/>
                  <a:gd name="T1" fmla="*/ 0 h 15"/>
                  <a:gd name="T2" fmla="*/ 14 w 15"/>
                  <a:gd name="T3" fmla="*/ 0 h 15"/>
                  <a:gd name="T4" fmla="*/ 10 w 15"/>
                  <a:gd name="T5" fmla="*/ 1 h 15"/>
                  <a:gd name="T6" fmla="*/ 2 w 15"/>
                  <a:gd name="T7" fmla="*/ 1 h 15"/>
                  <a:gd name="T8" fmla="*/ 2 w 15"/>
                  <a:gd name="T9" fmla="*/ 3 h 15"/>
                  <a:gd name="T10" fmla="*/ 0 w 15"/>
                  <a:gd name="T11" fmla="*/ 11 h 15"/>
                  <a:gd name="T12" fmla="*/ 0 w 15"/>
                  <a:gd name="T13" fmla="*/ 18 h 15"/>
                  <a:gd name="T14" fmla="*/ 2 w 15"/>
                  <a:gd name="T15" fmla="*/ 23 h 15"/>
                  <a:gd name="T16" fmla="*/ 2 w 15"/>
                  <a:gd name="T17" fmla="*/ 28 h 15"/>
                  <a:gd name="T18" fmla="*/ 10 w 15"/>
                  <a:gd name="T19" fmla="*/ 28 h 15"/>
                  <a:gd name="T20" fmla="*/ 14 w 15"/>
                  <a:gd name="T21" fmla="*/ 32 h 15"/>
                  <a:gd name="T22" fmla="*/ 28 w 15"/>
                  <a:gd name="T23" fmla="*/ 32 h 15"/>
                  <a:gd name="T24" fmla="*/ 34 w 15"/>
                  <a:gd name="T25" fmla="*/ 28 h 15"/>
                  <a:gd name="T26" fmla="*/ 41 w 15"/>
                  <a:gd name="T27" fmla="*/ 28 h 15"/>
                  <a:gd name="T28" fmla="*/ 41 w 15"/>
                  <a:gd name="T29" fmla="*/ 23 h 15"/>
                  <a:gd name="T30" fmla="*/ 44 w 15"/>
                  <a:gd name="T31" fmla="*/ 18 h 15"/>
                  <a:gd name="T32" fmla="*/ 44 w 15"/>
                  <a:gd name="T33" fmla="*/ 11 h 15"/>
                  <a:gd name="T34" fmla="*/ 41 w 15"/>
                  <a:gd name="T35" fmla="*/ 3 h 15"/>
                  <a:gd name="T36" fmla="*/ 41 w 15"/>
                  <a:gd name="T37" fmla="*/ 1 h 15"/>
                  <a:gd name="T38" fmla="*/ 34 w 15"/>
                  <a:gd name="T39" fmla="*/ 1 h 15"/>
                  <a:gd name="T40" fmla="*/ 28 w 15"/>
                  <a:gd name="T41" fmla="*/ 0 h 15"/>
                  <a:gd name="T42" fmla="*/ 20 w 15"/>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15">
                    <a:moveTo>
                      <a:pt x="7" y="0"/>
                    </a:moveTo>
                    <a:lnTo>
                      <a:pt x="5" y="0"/>
                    </a:lnTo>
                    <a:lnTo>
                      <a:pt x="3" y="1"/>
                    </a:lnTo>
                    <a:lnTo>
                      <a:pt x="2" y="1"/>
                    </a:lnTo>
                    <a:lnTo>
                      <a:pt x="2" y="3"/>
                    </a:lnTo>
                    <a:lnTo>
                      <a:pt x="0" y="5"/>
                    </a:lnTo>
                    <a:lnTo>
                      <a:pt x="0" y="9"/>
                    </a:lnTo>
                    <a:lnTo>
                      <a:pt x="2" y="11"/>
                    </a:lnTo>
                    <a:lnTo>
                      <a:pt x="2" y="13"/>
                    </a:lnTo>
                    <a:lnTo>
                      <a:pt x="3" y="13"/>
                    </a:lnTo>
                    <a:lnTo>
                      <a:pt x="5" y="15"/>
                    </a:lnTo>
                    <a:lnTo>
                      <a:pt x="9" y="15"/>
                    </a:lnTo>
                    <a:lnTo>
                      <a:pt x="11" y="13"/>
                    </a:lnTo>
                    <a:lnTo>
                      <a:pt x="13" y="13"/>
                    </a:lnTo>
                    <a:lnTo>
                      <a:pt x="13" y="11"/>
                    </a:lnTo>
                    <a:lnTo>
                      <a:pt x="15" y="9"/>
                    </a:lnTo>
                    <a:lnTo>
                      <a:pt x="15" y="5"/>
                    </a:lnTo>
                    <a:lnTo>
                      <a:pt x="13" y="3"/>
                    </a:lnTo>
                    <a:lnTo>
                      <a:pt x="13" y="1"/>
                    </a:lnTo>
                    <a:lnTo>
                      <a:pt x="11" y="1"/>
                    </a:lnTo>
                    <a:lnTo>
                      <a:pt x="9" y="0"/>
                    </a:lnTo>
                    <a:lnTo>
                      <a:pt x="7" y="0"/>
                    </a:lnTo>
                    <a:close/>
                  </a:path>
                </a:pathLst>
              </a:custGeom>
              <a:solidFill>
                <a:srgbClr val="CE9964"/>
              </a:solidFill>
              <a:ln w="9525">
                <a:solidFill>
                  <a:srgbClr val="000000"/>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460" name="Freeform 126"/>
              <p:cNvSpPr>
                <a:spLocks/>
              </p:cNvSpPr>
              <p:nvPr/>
            </p:nvSpPr>
            <p:spPr bwMode="auto">
              <a:xfrm>
                <a:off x="966" y="2829"/>
                <a:ext cx="19" cy="17"/>
              </a:xfrm>
              <a:custGeom>
                <a:avLst/>
                <a:gdLst>
                  <a:gd name="T0" fmla="*/ 24 w 16"/>
                  <a:gd name="T1" fmla="*/ 0 h 15"/>
                  <a:gd name="T2" fmla="*/ 17 w 16"/>
                  <a:gd name="T3" fmla="*/ 0 h 15"/>
                  <a:gd name="T4" fmla="*/ 12 w 16"/>
                  <a:gd name="T5" fmla="*/ 2 h 15"/>
                  <a:gd name="T6" fmla="*/ 2 w 16"/>
                  <a:gd name="T7" fmla="*/ 2 h 15"/>
                  <a:gd name="T8" fmla="*/ 2 w 16"/>
                  <a:gd name="T9" fmla="*/ 3 h 15"/>
                  <a:gd name="T10" fmla="*/ 0 w 16"/>
                  <a:gd name="T11" fmla="*/ 11 h 15"/>
                  <a:gd name="T12" fmla="*/ 0 w 16"/>
                  <a:gd name="T13" fmla="*/ 18 h 15"/>
                  <a:gd name="T14" fmla="*/ 2 w 16"/>
                  <a:gd name="T15" fmla="*/ 23 h 15"/>
                  <a:gd name="T16" fmla="*/ 2 w 16"/>
                  <a:gd name="T17" fmla="*/ 28 h 15"/>
                  <a:gd name="T18" fmla="*/ 12 w 16"/>
                  <a:gd name="T19" fmla="*/ 28 h 15"/>
                  <a:gd name="T20" fmla="*/ 17 w 16"/>
                  <a:gd name="T21" fmla="*/ 32 h 15"/>
                  <a:gd name="T22" fmla="*/ 29 w 16"/>
                  <a:gd name="T23" fmla="*/ 32 h 15"/>
                  <a:gd name="T24" fmla="*/ 34 w 16"/>
                  <a:gd name="T25" fmla="*/ 28 h 15"/>
                  <a:gd name="T26" fmla="*/ 40 w 16"/>
                  <a:gd name="T27" fmla="*/ 28 h 15"/>
                  <a:gd name="T28" fmla="*/ 40 w 16"/>
                  <a:gd name="T29" fmla="*/ 23 h 15"/>
                  <a:gd name="T30" fmla="*/ 45 w 16"/>
                  <a:gd name="T31" fmla="*/ 18 h 15"/>
                  <a:gd name="T32" fmla="*/ 45 w 16"/>
                  <a:gd name="T33" fmla="*/ 11 h 15"/>
                  <a:gd name="T34" fmla="*/ 40 w 16"/>
                  <a:gd name="T35" fmla="*/ 3 h 15"/>
                  <a:gd name="T36" fmla="*/ 40 w 16"/>
                  <a:gd name="T37" fmla="*/ 2 h 15"/>
                  <a:gd name="T38" fmla="*/ 34 w 16"/>
                  <a:gd name="T39" fmla="*/ 2 h 15"/>
                  <a:gd name="T40" fmla="*/ 29 w 16"/>
                  <a:gd name="T41" fmla="*/ 0 h 15"/>
                  <a:gd name="T42" fmla="*/ 24 w 16"/>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15">
                    <a:moveTo>
                      <a:pt x="8" y="0"/>
                    </a:moveTo>
                    <a:lnTo>
                      <a:pt x="6" y="0"/>
                    </a:lnTo>
                    <a:lnTo>
                      <a:pt x="4" y="2"/>
                    </a:lnTo>
                    <a:lnTo>
                      <a:pt x="2" y="2"/>
                    </a:lnTo>
                    <a:lnTo>
                      <a:pt x="2" y="3"/>
                    </a:lnTo>
                    <a:lnTo>
                      <a:pt x="0" y="5"/>
                    </a:lnTo>
                    <a:lnTo>
                      <a:pt x="0" y="9"/>
                    </a:lnTo>
                    <a:lnTo>
                      <a:pt x="2" y="11"/>
                    </a:lnTo>
                    <a:lnTo>
                      <a:pt x="2" y="13"/>
                    </a:lnTo>
                    <a:lnTo>
                      <a:pt x="4" y="13"/>
                    </a:lnTo>
                    <a:lnTo>
                      <a:pt x="6" y="15"/>
                    </a:lnTo>
                    <a:lnTo>
                      <a:pt x="10" y="15"/>
                    </a:lnTo>
                    <a:lnTo>
                      <a:pt x="12" y="13"/>
                    </a:lnTo>
                    <a:lnTo>
                      <a:pt x="14" y="13"/>
                    </a:lnTo>
                    <a:lnTo>
                      <a:pt x="14" y="11"/>
                    </a:lnTo>
                    <a:lnTo>
                      <a:pt x="16" y="9"/>
                    </a:lnTo>
                    <a:lnTo>
                      <a:pt x="16" y="5"/>
                    </a:lnTo>
                    <a:lnTo>
                      <a:pt x="14" y="3"/>
                    </a:lnTo>
                    <a:lnTo>
                      <a:pt x="14" y="2"/>
                    </a:lnTo>
                    <a:lnTo>
                      <a:pt x="12" y="2"/>
                    </a:lnTo>
                    <a:lnTo>
                      <a:pt x="10" y="0"/>
                    </a:lnTo>
                    <a:lnTo>
                      <a:pt x="8" y="0"/>
                    </a:lnTo>
                    <a:close/>
                  </a:path>
                </a:pathLst>
              </a:custGeom>
              <a:solidFill>
                <a:srgbClr val="CE9964"/>
              </a:solidFill>
              <a:ln w="9525">
                <a:solidFill>
                  <a:srgbClr val="000000"/>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461" name="Freeform 127"/>
              <p:cNvSpPr>
                <a:spLocks/>
              </p:cNvSpPr>
              <p:nvPr/>
            </p:nvSpPr>
            <p:spPr bwMode="auto">
              <a:xfrm>
                <a:off x="1003" y="2819"/>
                <a:ext cx="46" cy="22"/>
              </a:xfrm>
              <a:custGeom>
                <a:avLst/>
                <a:gdLst>
                  <a:gd name="T0" fmla="*/ 21 w 39"/>
                  <a:gd name="T1" fmla="*/ 10 h 19"/>
                  <a:gd name="T2" fmla="*/ 15 w 39"/>
                  <a:gd name="T3" fmla="*/ 10 h 19"/>
                  <a:gd name="T4" fmla="*/ 11 w 39"/>
                  <a:gd name="T5" fmla="*/ 14 h 19"/>
                  <a:gd name="T6" fmla="*/ 2 w 39"/>
                  <a:gd name="T7" fmla="*/ 14 h 19"/>
                  <a:gd name="T8" fmla="*/ 2 w 39"/>
                  <a:gd name="T9" fmla="*/ 19 h 19"/>
                  <a:gd name="T10" fmla="*/ 0 w 39"/>
                  <a:gd name="T11" fmla="*/ 25 h 19"/>
                  <a:gd name="T12" fmla="*/ 0 w 39"/>
                  <a:gd name="T13" fmla="*/ 31 h 19"/>
                  <a:gd name="T14" fmla="*/ 2 w 39"/>
                  <a:gd name="T15" fmla="*/ 36 h 19"/>
                  <a:gd name="T16" fmla="*/ 2 w 39"/>
                  <a:gd name="T17" fmla="*/ 42 h 19"/>
                  <a:gd name="T18" fmla="*/ 11 w 39"/>
                  <a:gd name="T19" fmla="*/ 42 h 19"/>
                  <a:gd name="T20" fmla="*/ 15 w 39"/>
                  <a:gd name="T21" fmla="*/ 45 h 19"/>
                  <a:gd name="T22" fmla="*/ 33 w 39"/>
                  <a:gd name="T23" fmla="*/ 45 h 19"/>
                  <a:gd name="T24" fmla="*/ 55 w 39"/>
                  <a:gd name="T25" fmla="*/ 36 h 19"/>
                  <a:gd name="T26" fmla="*/ 52 w 39"/>
                  <a:gd name="T27" fmla="*/ 36 h 19"/>
                  <a:gd name="T28" fmla="*/ 88 w 39"/>
                  <a:gd name="T29" fmla="*/ 36 h 19"/>
                  <a:gd name="T30" fmla="*/ 93 w 39"/>
                  <a:gd name="T31" fmla="*/ 31 h 19"/>
                  <a:gd name="T32" fmla="*/ 100 w 39"/>
                  <a:gd name="T33" fmla="*/ 31 h 19"/>
                  <a:gd name="T34" fmla="*/ 100 w 39"/>
                  <a:gd name="T35" fmla="*/ 27 h 19"/>
                  <a:gd name="T36" fmla="*/ 104 w 39"/>
                  <a:gd name="T37" fmla="*/ 25 h 19"/>
                  <a:gd name="T38" fmla="*/ 104 w 39"/>
                  <a:gd name="T39" fmla="*/ 14 h 19"/>
                  <a:gd name="T40" fmla="*/ 100 w 39"/>
                  <a:gd name="T41" fmla="*/ 10 h 19"/>
                  <a:gd name="T42" fmla="*/ 100 w 39"/>
                  <a:gd name="T43" fmla="*/ 2 h 19"/>
                  <a:gd name="T44" fmla="*/ 93 w 39"/>
                  <a:gd name="T45" fmla="*/ 2 h 19"/>
                  <a:gd name="T46" fmla="*/ 88 w 39"/>
                  <a:gd name="T47" fmla="*/ 0 h 19"/>
                  <a:gd name="T48" fmla="*/ 85 w 39"/>
                  <a:gd name="T49" fmla="*/ 0 h 19"/>
                  <a:gd name="T50" fmla="*/ 52 w 39"/>
                  <a:gd name="T51" fmla="*/ 0 h 19"/>
                  <a:gd name="T52" fmla="*/ 46 w 39"/>
                  <a:gd name="T53" fmla="*/ 0 h 19"/>
                  <a:gd name="T54" fmla="*/ 21 w 39"/>
                  <a:gd name="T55" fmla="*/ 10 h 19"/>
                  <a:gd name="T56" fmla="*/ 28 w 39"/>
                  <a:gd name="T57" fmla="*/ 10 h 19"/>
                  <a:gd name="T58" fmla="*/ 21 w 39"/>
                  <a:gd name="T59" fmla="*/ 10 h 1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9" h="19">
                    <a:moveTo>
                      <a:pt x="8" y="4"/>
                    </a:moveTo>
                    <a:lnTo>
                      <a:pt x="6" y="4"/>
                    </a:lnTo>
                    <a:lnTo>
                      <a:pt x="4" y="6"/>
                    </a:lnTo>
                    <a:lnTo>
                      <a:pt x="2" y="6"/>
                    </a:lnTo>
                    <a:lnTo>
                      <a:pt x="2" y="8"/>
                    </a:lnTo>
                    <a:lnTo>
                      <a:pt x="0" y="10"/>
                    </a:lnTo>
                    <a:lnTo>
                      <a:pt x="0" y="13"/>
                    </a:lnTo>
                    <a:lnTo>
                      <a:pt x="2" y="15"/>
                    </a:lnTo>
                    <a:lnTo>
                      <a:pt x="2" y="17"/>
                    </a:lnTo>
                    <a:lnTo>
                      <a:pt x="4" y="17"/>
                    </a:lnTo>
                    <a:lnTo>
                      <a:pt x="6" y="19"/>
                    </a:lnTo>
                    <a:lnTo>
                      <a:pt x="12" y="19"/>
                    </a:lnTo>
                    <a:lnTo>
                      <a:pt x="21" y="15"/>
                    </a:lnTo>
                    <a:lnTo>
                      <a:pt x="19" y="15"/>
                    </a:lnTo>
                    <a:lnTo>
                      <a:pt x="33" y="15"/>
                    </a:lnTo>
                    <a:lnTo>
                      <a:pt x="35" y="13"/>
                    </a:lnTo>
                    <a:lnTo>
                      <a:pt x="37" y="13"/>
                    </a:lnTo>
                    <a:lnTo>
                      <a:pt x="37" y="11"/>
                    </a:lnTo>
                    <a:lnTo>
                      <a:pt x="39" y="10"/>
                    </a:lnTo>
                    <a:lnTo>
                      <a:pt x="39" y="6"/>
                    </a:lnTo>
                    <a:lnTo>
                      <a:pt x="37" y="4"/>
                    </a:lnTo>
                    <a:lnTo>
                      <a:pt x="37" y="2"/>
                    </a:lnTo>
                    <a:lnTo>
                      <a:pt x="35" y="2"/>
                    </a:lnTo>
                    <a:lnTo>
                      <a:pt x="33" y="0"/>
                    </a:lnTo>
                    <a:lnTo>
                      <a:pt x="31" y="0"/>
                    </a:lnTo>
                    <a:lnTo>
                      <a:pt x="19" y="0"/>
                    </a:lnTo>
                    <a:lnTo>
                      <a:pt x="17" y="0"/>
                    </a:lnTo>
                    <a:lnTo>
                      <a:pt x="8" y="4"/>
                    </a:lnTo>
                    <a:lnTo>
                      <a:pt x="10" y="4"/>
                    </a:lnTo>
                    <a:lnTo>
                      <a:pt x="8" y="4"/>
                    </a:lnTo>
                    <a:close/>
                  </a:path>
                </a:pathLst>
              </a:custGeom>
              <a:solidFill>
                <a:srgbClr val="CE9964"/>
              </a:solidFill>
              <a:ln w="9525">
                <a:solidFill>
                  <a:srgbClr val="000000"/>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462" name="Freeform 128"/>
              <p:cNvSpPr>
                <a:spLocks/>
              </p:cNvSpPr>
              <p:nvPr/>
            </p:nvSpPr>
            <p:spPr bwMode="auto">
              <a:xfrm>
                <a:off x="1067" y="2815"/>
                <a:ext cx="18" cy="17"/>
              </a:xfrm>
              <a:custGeom>
                <a:avLst/>
                <a:gdLst>
                  <a:gd name="T0" fmla="*/ 24 w 15"/>
                  <a:gd name="T1" fmla="*/ 0 h 15"/>
                  <a:gd name="T2" fmla="*/ 17 w 15"/>
                  <a:gd name="T3" fmla="*/ 0 h 15"/>
                  <a:gd name="T4" fmla="*/ 12 w 15"/>
                  <a:gd name="T5" fmla="*/ 2 h 15"/>
                  <a:gd name="T6" fmla="*/ 2 w 15"/>
                  <a:gd name="T7" fmla="*/ 2 h 15"/>
                  <a:gd name="T8" fmla="*/ 2 w 15"/>
                  <a:gd name="T9" fmla="*/ 10 h 15"/>
                  <a:gd name="T10" fmla="*/ 0 w 15"/>
                  <a:gd name="T11" fmla="*/ 12 h 15"/>
                  <a:gd name="T12" fmla="*/ 0 w 15"/>
                  <a:gd name="T13" fmla="*/ 20 h 15"/>
                  <a:gd name="T14" fmla="*/ 2 w 15"/>
                  <a:gd name="T15" fmla="*/ 26 h 15"/>
                  <a:gd name="T16" fmla="*/ 2 w 15"/>
                  <a:gd name="T17" fmla="*/ 29 h 15"/>
                  <a:gd name="T18" fmla="*/ 12 w 15"/>
                  <a:gd name="T19" fmla="*/ 29 h 15"/>
                  <a:gd name="T20" fmla="*/ 17 w 15"/>
                  <a:gd name="T21" fmla="*/ 32 h 15"/>
                  <a:gd name="T22" fmla="*/ 28 w 15"/>
                  <a:gd name="T23" fmla="*/ 32 h 15"/>
                  <a:gd name="T24" fmla="*/ 34 w 15"/>
                  <a:gd name="T25" fmla="*/ 29 h 15"/>
                  <a:gd name="T26" fmla="*/ 41 w 15"/>
                  <a:gd name="T27" fmla="*/ 29 h 15"/>
                  <a:gd name="T28" fmla="*/ 41 w 15"/>
                  <a:gd name="T29" fmla="*/ 26 h 15"/>
                  <a:gd name="T30" fmla="*/ 44 w 15"/>
                  <a:gd name="T31" fmla="*/ 20 h 15"/>
                  <a:gd name="T32" fmla="*/ 44 w 15"/>
                  <a:gd name="T33" fmla="*/ 12 h 15"/>
                  <a:gd name="T34" fmla="*/ 41 w 15"/>
                  <a:gd name="T35" fmla="*/ 10 h 15"/>
                  <a:gd name="T36" fmla="*/ 41 w 15"/>
                  <a:gd name="T37" fmla="*/ 2 h 15"/>
                  <a:gd name="T38" fmla="*/ 34 w 15"/>
                  <a:gd name="T39" fmla="*/ 2 h 15"/>
                  <a:gd name="T40" fmla="*/ 28 w 15"/>
                  <a:gd name="T41" fmla="*/ 0 h 15"/>
                  <a:gd name="T42" fmla="*/ 24 w 15"/>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15">
                    <a:moveTo>
                      <a:pt x="8" y="0"/>
                    </a:moveTo>
                    <a:lnTo>
                      <a:pt x="6" y="0"/>
                    </a:lnTo>
                    <a:lnTo>
                      <a:pt x="4" y="2"/>
                    </a:lnTo>
                    <a:lnTo>
                      <a:pt x="2" y="2"/>
                    </a:lnTo>
                    <a:lnTo>
                      <a:pt x="2" y="4"/>
                    </a:lnTo>
                    <a:lnTo>
                      <a:pt x="0" y="6"/>
                    </a:lnTo>
                    <a:lnTo>
                      <a:pt x="0" y="10"/>
                    </a:lnTo>
                    <a:lnTo>
                      <a:pt x="2" y="12"/>
                    </a:lnTo>
                    <a:lnTo>
                      <a:pt x="2" y="14"/>
                    </a:lnTo>
                    <a:lnTo>
                      <a:pt x="4" y="14"/>
                    </a:lnTo>
                    <a:lnTo>
                      <a:pt x="6" y="15"/>
                    </a:lnTo>
                    <a:lnTo>
                      <a:pt x="9" y="15"/>
                    </a:lnTo>
                    <a:lnTo>
                      <a:pt x="11" y="14"/>
                    </a:lnTo>
                    <a:lnTo>
                      <a:pt x="13" y="14"/>
                    </a:lnTo>
                    <a:lnTo>
                      <a:pt x="13" y="12"/>
                    </a:lnTo>
                    <a:lnTo>
                      <a:pt x="15" y="10"/>
                    </a:lnTo>
                    <a:lnTo>
                      <a:pt x="15" y="6"/>
                    </a:lnTo>
                    <a:lnTo>
                      <a:pt x="13" y="4"/>
                    </a:lnTo>
                    <a:lnTo>
                      <a:pt x="13" y="2"/>
                    </a:lnTo>
                    <a:lnTo>
                      <a:pt x="11" y="2"/>
                    </a:lnTo>
                    <a:lnTo>
                      <a:pt x="9" y="0"/>
                    </a:lnTo>
                    <a:lnTo>
                      <a:pt x="8" y="0"/>
                    </a:lnTo>
                    <a:close/>
                  </a:path>
                </a:pathLst>
              </a:custGeom>
              <a:solidFill>
                <a:srgbClr val="CE9964"/>
              </a:solidFill>
              <a:ln w="9525">
                <a:solidFill>
                  <a:srgbClr val="000000"/>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463" name="Freeform 129"/>
              <p:cNvSpPr>
                <a:spLocks/>
              </p:cNvSpPr>
              <p:nvPr/>
            </p:nvSpPr>
            <p:spPr bwMode="auto">
              <a:xfrm>
                <a:off x="1104" y="2808"/>
                <a:ext cx="18" cy="18"/>
              </a:xfrm>
              <a:custGeom>
                <a:avLst/>
                <a:gdLst>
                  <a:gd name="T0" fmla="*/ 20 w 15"/>
                  <a:gd name="T1" fmla="*/ 0 h 16"/>
                  <a:gd name="T2" fmla="*/ 14 w 15"/>
                  <a:gd name="T3" fmla="*/ 0 h 16"/>
                  <a:gd name="T4" fmla="*/ 10 w 15"/>
                  <a:gd name="T5" fmla="*/ 2 h 16"/>
                  <a:gd name="T6" fmla="*/ 2 w 15"/>
                  <a:gd name="T7" fmla="*/ 2 h 16"/>
                  <a:gd name="T8" fmla="*/ 2 w 15"/>
                  <a:gd name="T9" fmla="*/ 10 h 16"/>
                  <a:gd name="T10" fmla="*/ 0 w 15"/>
                  <a:gd name="T11" fmla="*/ 12 h 16"/>
                  <a:gd name="T12" fmla="*/ 0 w 15"/>
                  <a:gd name="T13" fmla="*/ 20 h 16"/>
                  <a:gd name="T14" fmla="*/ 2 w 15"/>
                  <a:gd name="T15" fmla="*/ 26 h 16"/>
                  <a:gd name="T16" fmla="*/ 2 w 15"/>
                  <a:gd name="T17" fmla="*/ 29 h 16"/>
                  <a:gd name="T18" fmla="*/ 10 w 15"/>
                  <a:gd name="T19" fmla="*/ 29 h 16"/>
                  <a:gd name="T20" fmla="*/ 14 w 15"/>
                  <a:gd name="T21" fmla="*/ 33 h 16"/>
                  <a:gd name="T22" fmla="*/ 28 w 15"/>
                  <a:gd name="T23" fmla="*/ 33 h 16"/>
                  <a:gd name="T24" fmla="*/ 34 w 15"/>
                  <a:gd name="T25" fmla="*/ 29 h 16"/>
                  <a:gd name="T26" fmla="*/ 41 w 15"/>
                  <a:gd name="T27" fmla="*/ 29 h 16"/>
                  <a:gd name="T28" fmla="*/ 41 w 15"/>
                  <a:gd name="T29" fmla="*/ 26 h 16"/>
                  <a:gd name="T30" fmla="*/ 44 w 15"/>
                  <a:gd name="T31" fmla="*/ 20 h 16"/>
                  <a:gd name="T32" fmla="*/ 44 w 15"/>
                  <a:gd name="T33" fmla="*/ 12 h 16"/>
                  <a:gd name="T34" fmla="*/ 41 w 15"/>
                  <a:gd name="T35" fmla="*/ 10 h 16"/>
                  <a:gd name="T36" fmla="*/ 41 w 15"/>
                  <a:gd name="T37" fmla="*/ 2 h 16"/>
                  <a:gd name="T38" fmla="*/ 34 w 15"/>
                  <a:gd name="T39" fmla="*/ 2 h 16"/>
                  <a:gd name="T40" fmla="*/ 28 w 15"/>
                  <a:gd name="T41" fmla="*/ 0 h 16"/>
                  <a:gd name="T42" fmla="*/ 20 w 15"/>
                  <a:gd name="T43" fmla="*/ 0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16">
                    <a:moveTo>
                      <a:pt x="7" y="0"/>
                    </a:moveTo>
                    <a:lnTo>
                      <a:pt x="5" y="0"/>
                    </a:lnTo>
                    <a:lnTo>
                      <a:pt x="3" y="2"/>
                    </a:lnTo>
                    <a:lnTo>
                      <a:pt x="2" y="2"/>
                    </a:lnTo>
                    <a:lnTo>
                      <a:pt x="2" y="4"/>
                    </a:lnTo>
                    <a:lnTo>
                      <a:pt x="0" y="6"/>
                    </a:lnTo>
                    <a:lnTo>
                      <a:pt x="0" y="10"/>
                    </a:lnTo>
                    <a:lnTo>
                      <a:pt x="2" y="12"/>
                    </a:lnTo>
                    <a:lnTo>
                      <a:pt x="2" y="14"/>
                    </a:lnTo>
                    <a:lnTo>
                      <a:pt x="3" y="14"/>
                    </a:lnTo>
                    <a:lnTo>
                      <a:pt x="5" y="16"/>
                    </a:lnTo>
                    <a:lnTo>
                      <a:pt x="9" y="16"/>
                    </a:lnTo>
                    <a:lnTo>
                      <a:pt x="11" y="14"/>
                    </a:lnTo>
                    <a:lnTo>
                      <a:pt x="13" y="14"/>
                    </a:lnTo>
                    <a:lnTo>
                      <a:pt x="13" y="12"/>
                    </a:lnTo>
                    <a:lnTo>
                      <a:pt x="15" y="10"/>
                    </a:lnTo>
                    <a:lnTo>
                      <a:pt x="15" y="6"/>
                    </a:lnTo>
                    <a:lnTo>
                      <a:pt x="13" y="4"/>
                    </a:lnTo>
                    <a:lnTo>
                      <a:pt x="13" y="2"/>
                    </a:lnTo>
                    <a:lnTo>
                      <a:pt x="11" y="2"/>
                    </a:lnTo>
                    <a:lnTo>
                      <a:pt x="9" y="0"/>
                    </a:lnTo>
                    <a:lnTo>
                      <a:pt x="7" y="0"/>
                    </a:lnTo>
                    <a:close/>
                  </a:path>
                </a:pathLst>
              </a:custGeom>
              <a:solidFill>
                <a:srgbClr val="CE9964"/>
              </a:solidFill>
              <a:ln w="9525">
                <a:solidFill>
                  <a:srgbClr val="000000"/>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464" name="Freeform 130"/>
              <p:cNvSpPr>
                <a:spLocks/>
              </p:cNvSpPr>
              <p:nvPr/>
            </p:nvSpPr>
            <p:spPr bwMode="auto">
              <a:xfrm>
                <a:off x="1140" y="2805"/>
                <a:ext cx="47" cy="19"/>
              </a:xfrm>
              <a:custGeom>
                <a:avLst/>
                <a:gdLst>
                  <a:gd name="T0" fmla="*/ 24 w 39"/>
                  <a:gd name="T1" fmla="*/ 0 h 16"/>
                  <a:gd name="T2" fmla="*/ 17 w 39"/>
                  <a:gd name="T3" fmla="*/ 0 h 16"/>
                  <a:gd name="T4" fmla="*/ 12 w 39"/>
                  <a:gd name="T5" fmla="*/ 2 h 16"/>
                  <a:gd name="T6" fmla="*/ 2 w 39"/>
                  <a:gd name="T7" fmla="*/ 2 h 16"/>
                  <a:gd name="T8" fmla="*/ 2 w 39"/>
                  <a:gd name="T9" fmla="*/ 12 h 16"/>
                  <a:gd name="T10" fmla="*/ 0 w 39"/>
                  <a:gd name="T11" fmla="*/ 17 h 16"/>
                  <a:gd name="T12" fmla="*/ 0 w 39"/>
                  <a:gd name="T13" fmla="*/ 29 h 16"/>
                  <a:gd name="T14" fmla="*/ 2 w 39"/>
                  <a:gd name="T15" fmla="*/ 34 h 16"/>
                  <a:gd name="T16" fmla="*/ 2 w 39"/>
                  <a:gd name="T17" fmla="*/ 40 h 16"/>
                  <a:gd name="T18" fmla="*/ 12 w 39"/>
                  <a:gd name="T19" fmla="*/ 40 h 16"/>
                  <a:gd name="T20" fmla="*/ 17 w 39"/>
                  <a:gd name="T21" fmla="*/ 45 h 16"/>
                  <a:gd name="T22" fmla="*/ 101 w 39"/>
                  <a:gd name="T23" fmla="*/ 45 h 16"/>
                  <a:gd name="T24" fmla="*/ 107 w 39"/>
                  <a:gd name="T25" fmla="*/ 40 h 16"/>
                  <a:gd name="T26" fmla="*/ 113 w 39"/>
                  <a:gd name="T27" fmla="*/ 40 h 16"/>
                  <a:gd name="T28" fmla="*/ 113 w 39"/>
                  <a:gd name="T29" fmla="*/ 34 h 16"/>
                  <a:gd name="T30" fmla="*/ 121 w 39"/>
                  <a:gd name="T31" fmla="*/ 29 h 16"/>
                  <a:gd name="T32" fmla="*/ 121 w 39"/>
                  <a:gd name="T33" fmla="*/ 17 h 16"/>
                  <a:gd name="T34" fmla="*/ 113 w 39"/>
                  <a:gd name="T35" fmla="*/ 12 h 16"/>
                  <a:gd name="T36" fmla="*/ 113 w 39"/>
                  <a:gd name="T37" fmla="*/ 2 h 16"/>
                  <a:gd name="T38" fmla="*/ 107 w 39"/>
                  <a:gd name="T39" fmla="*/ 2 h 16"/>
                  <a:gd name="T40" fmla="*/ 101 w 39"/>
                  <a:gd name="T41" fmla="*/ 0 h 16"/>
                  <a:gd name="T42" fmla="*/ 94 w 39"/>
                  <a:gd name="T43" fmla="*/ 0 h 16"/>
                  <a:gd name="T44" fmla="*/ 24 w 39"/>
                  <a:gd name="T45" fmla="*/ 0 h 1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9" h="16">
                    <a:moveTo>
                      <a:pt x="8" y="0"/>
                    </a:moveTo>
                    <a:lnTo>
                      <a:pt x="6" y="0"/>
                    </a:lnTo>
                    <a:lnTo>
                      <a:pt x="4" y="2"/>
                    </a:lnTo>
                    <a:lnTo>
                      <a:pt x="2" y="2"/>
                    </a:lnTo>
                    <a:lnTo>
                      <a:pt x="2" y="4"/>
                    </a:lnTo>
                    <a:lnTo>
                      <a:pt x="0" y="6"/>
                    </a:lnTo>
                    <a:lnTo>
                      <a:pt x="0" y="10"/>
                    </a:lnTo>
                    <a:lnTo>
                      <a:pt x="2" y="12"/>
                    </a:lnTo>
                    <a:lnTo>
                      <a:pt x="2" y="14"/>
                    </a:lnTo>
                    <a:lnTo>
                      <a:pt x="4" y="14"/>
                    </a:lnTo>
                    <a:lnTo>
                      <a:pt x="6" y="16"/>
                    </a:lnTo>
                    <a:lnTo>
                      <a:pt x="33" y="16"/>
                    </a:lnTo>
                    <a:lnTo>
                      <a:pt x="35" y="14"/>
                    </a:lnTo>
                    <a:lnTo>
                      <a:pt x="37" y="14"/>
                    </a:lnTo>
                    <a:lnTo>
                      <a:pt x="37" y="12"/>
                    </a:lnTo>
                    <a:lnTo>
                      <a:pt x="39" y="10"/>
                    </a:lnTo>
                    <a:lnTo>
                      <a:pt x="39" y="6"/>
                    </a:lnTo>
                    <a:lnTo>
                      <a:pt x="37" y="4"/>
                    </a:lnTo>
                    <a:lnTo>
                      <a:pt x="37" y="2"/>
                    </a:lnTo>
                    <a:lnTo>
                      <a:pt x="35" y="2"/>
                    </a:lnTo>
                    <a:lnTo>
                      <a:pt x="33" y="0"/>
                    </a:lnTo>
                    <a:lnTo>
                      <a:pt x="31" y="0"/>
                    </a:lnTo>
                    <a:lnTo>
                      <a:pt x="8" y="0"/>
                    </a:lnTo>
                    <a:close/>
                  </a:path>
                </a:pathLst>
              </a:custGeom>
              <a:solidFill>
                <a:srgbClr val="CE9964"/>
              </a:solidFill>
              <a:ln w="9525">
                <a:solidFill>
                  <a:srgbClr val="000000"/>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465" name="Freeform 131"/>
              <p:cNvSpPr>
                <a:spLocks/>
              </p:cNvSpPr>
              <p:nvPr/>
            </p:nvSpPr>
            <p:spPr bwMode="auto">
              <a:xfrm>
                <a:off x="1205" y="2802"/>
                <a:ext cx="18" cy="17"/>
              </a:xfrm>
              <a:custGeom>
                <a:avLst/>
                <a:gdLst>
                  <a:gd name="T0" fmla="*/ 24 w 15"/>
                  <a:gd name="T1" fmla="*/ 0 h 15"/>
                  <a:gd name="T2" fmla="*/ 17 w 15"/>
                  <a:gd name="T3" fmla="*/ 0 h 15"/>
                  <a:gd name="T4" fmla="*/ 12 w 15"/>
                  <a:gd name="T5" fmla="*/ 1 h 15"/>
                  <a:gd name="T6" fmla="*/ 2 w 15"/>
                  <a:gd name="T7" fmla="*/ 1 h 15"/>
                  <a:gd name="T8" fmla="*/ 2 w 15"/>
                  <a:gd name="T9" fmla="*/ 3 h 15"/>
                  <a:gd name="T10" fmla="*/ 0 w 15"/>
                  <a:gd name="T11" fmla="*/ 11 h 15"/>
                  <a:gd name="T12" fmla="*/ 0 w 15"/>
                  <a:gd name="T13" fmla="*/ 18 h 15"/>
                  <a:gd name="T14" fmla="*/ 2 w 15"/>
                  <a:gd name="T15" fmla="*/ 23 h 15"/>
                  <a:gd name="T16" fmla="*/ 2 w 15"/>
                  <a:gd name="T17" fmla="*/ 28 h 15"/>
                  <a:gd name="T18" fmla="*/ 12 w 15"/>
                  <a:gd name="T19" fmla="*/ 28 h 15"/>
                  <a:gd name="T20" fmla="*/ 17 w 15"/>
                  <a:gd name="T21" fmla="*/ 32 h 15"/>
                  <a:gd name="T22" fmla="*/ 29 w 15"/>
                  <a:gd name="T23" fmla="*/ 32 h 15"/>
                  <a:gd name="T24" fmla="*/ 35 w 15"/>
                  <a:gd name="T25" fmla="*/ 28 h 15"/>
                  <a:gd name="T26" fmla="*/ 42 w 15"/>
                  <a:gd name="T27" fmla="*/ 28 h 15"/>
                  <a:gd name="T28" fmla="*/ 42 w 15"/>
                  <a:gd name="T29" fmla="*/ 23 h 15"/>
                  <a:gd name="T30" fmla="*/ 44 w 15"/>
                  <a:gd name="T31" fmla="*/ 18 h 15"/>
                  <a:gd name="T32" fmla="*/ 44 w 15"/>
                  <a:gd name="T33" fmla="*/ 11 h 15"/>
                  <a:gd name="T34" fmla="*/ 42 w 15"/>
                  <a:gd name="T35" fmla="*/ 3 h 15"/>
                  <a:gd name="T36" fmla="*/ 42 w 15"/>
                  <a:gd name="T37" fmla="*/ 1 h 15"/>
                  <a:gd name="T38" fmla="*/ 35 w 15"/>
                  <a:gd name="T39" fmla="*/ 1 h 15"/>
                  <a:gd name="T40" fmla="*/ 29 w 15"/>
                  <a:gd name="T41" fmla="*/ 0 h 15"/>
                  <a:gd name="T42" fmla="*/ 24 w 15"/>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15">
                    <a:moveTo>
                      <a:pt x="8" y="0"/>
                    </a:moveTo>
                    <a:lnTo>
                      <a:pt x="6" y="0"/>
                    </a:lnTo>
                    <a:lnTo>
                      <a:pt x="4" y="1"/>
                    </a:lnTo>
                    <a:lnTo>
                      <a:pt x="2" y="1"/>
                    </a:lnTo>
                    <a:lnTo>
                      <a:pt x="2" y="3"/>
                    </a:lnTo>
                    <a:lnTo>
                      <a:pt x="0" y="5"/>
                    </a:lnTo>
                    <a:lnTo>
                      <a:pt x="0" y="9"/>
                    </a:lnTo>
                    <a:lnTo>
                      <a:pt x="2" y="11"/>
                    </a:lnTo>
                    <a:lnTo>
                      <a:pt x="2" y="13"/>
                    </a:lnTo>
                    <a:lnTo>
                      <a:pt x="4" y="13"/>
                    </a:lnTo>
                    <a:lnTo>
                      <a:pt x="6" y="15"/>
                    </a:lnTo>
                    <a:lnTo>
                      <a:pt x="10" y="15"/>
                    </a:lnTo>
                    <a:lnTo>
                      <a:pt x="12" y="13"/>
                    </a:lnTo>
                    <a:lnTo>
                      <a:pt x="14" y="13"/>
                    </a:lnTo>
                    <a:lnTo>
                      <a:pt x="14" y="11"/>
                    </a:lnTo>
                    <a:lnTo>
                      <a:pt x="15" y="9"/>
                    </a:lnTo>
                    <a:lnTo>
                      <a:pt x="15" y="5"/>
                    </a:lnTo>
                    <a:lnTo>
                      <a:pt x="14" y="3"/>
                    </a:lnTo>
                    <a:lnTo>
                      <a:pt x="14" y="1"/>
                    </a:lnTo>
                    <a:lnTo>
                      <a:pt x="12" y="1"/>
                    </a:lnTo>
                    <a:lnTo>
                      <a:pt x="10" y="0"/>
                    </a:lnTo>
                    <a:lnTo>
                      <a:pt x="8" y="0"/>
                    </a:lnTo>
                    <a:close/>
                  </a:path>
                </a:pathLst>
              </a:custGeom>
              <a:solidFill>
                <a:srgbClr val="CE9964"/>
              </a:solidFill>
              <a:ln w="9525">
                <a:solidFill>
                  <a:srgbClr val="000000"/>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466" name="Freeform 132"/>
              <p:cNvSpPr>
                <a:spLocks/>
              </p:cNvSpPr>
              <p:nvPr/>
            </p:nvSpPr>
            <p:spPr bwMode="auto">
              <a:xfrm>
                <a:off x="1242" y="2800"/>
                <a:ext cx="18" cy="17"/>
              </a:xfrm>
              <a:custGeom>
                <a:avLst/>
                <a:gdLst>
                  <a:gd name="T0" fmla="*/ 24 w 15"/>
                  <a:gd name="T1" fmla="*/ 0 h 15"/>
                  <a:gd name="T2" fmla="*/ 17 w 15"/>
                  <a:gd name="T3" fmla="*/ 0 h 15"/>
                  <a:gd name="T4" fmla="*/ 12 w 15"/>
                  <a:gd name="T5" fmla="*/ 2 h 15"/>
                  <a:gd name="T6" fmla="*/ 2 w 15"/>
                  <a:gd name="T7" fmla="*/ 2 h 15"/>
                  <a:gd name="T8" fmla="*/ 2 w 15"/>
                  <a:gd name="T9" fmla="*/ 3 h 15"/>
                  <a:gd name="T10" fmla="*/ 0 w 15"/>
                  <a:gd name="T11" fmla="*/ 11 h 15"/>
                  <a:gd name="T12" fmla="*/ 0 w 15"/>
                  <a:gd name="T13" fmla="*/ 18 h 15"/>
                  <a:gd name="T14" fmla="*/ 2 w 15"/>
                  <a:gd name="T15" fmla="*/ 23 h 15"/>
                  <a:gd name="T16" fmla="*/ 2 w 15"/>
                  <a:gd name="T17" fmla="*/ 28 h 15"/>
                  <a:gd name="T18" fmla="*/ 12 w 15"/>
                  <a:gd name="T19" fmla="*/ 28 h 15"/>
                  <a:gd name="T20" fmla="*/ 17 w 15"/>
                  <a:gd name="T21" fmla="*/ 32 h 15"/>
                  <a:gd name="T22" fmla="*/ 28 w 15"/>
                  <a:gd name="T23" fmla="*/ 32 h 15"/>
                  <a:gd name="T24" fmla="*/ 34 w 15"/>
                  <a:gd name="T25" fmla="*/ 28 h 15"/>
                  <a:gd name="T26" fmla="*/ 41 w 15"/>
                  <a:gd name="T27" fmla="*/ 28 h 15"/>
                  <a:gd name="T28" fmla="*/ 41 w 15"/>
                  <a:gd name="T29" fmla="*/ 23 h 15"/>
                  <a:gd name="T30" fmla="*/ 44 w 15"/>
                  <a:gd name="T31" fmla="*/ 18 h 15"/>
                  <a:gd name="T32" fmla="*/ 44 w 15"/>
                  <a:gd name="T33" fmla="*/ 11 h 15"/>
                  <a:gd name="T34" fmla="*/ 41 w 15"/>
                  <a:gd name="T35" fmla="*/ 3 h 15"/>
                  <a:gd name="T36" fmla="*/ 41 w 15"/>
                  <a:gd name="T37" fmla="*/ 2 h 15"/>
                  <a:gd name="T38" fmla="*/ 34 w 15"/>
                  <a:gd name="T39" fmla="*/ 2 h 15"/>
                  <a:gd name="T40" fmla="*/ 28 w 15"/>
                  <a:gd name="T41" fmla="*/ 0 h 15"/>
                  <a:gd name="T42" fmla="*/ 24 w 15"/>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15">
                    <a:moveTo>
                      <a:pt x="8" y="0"/>
                    </a:moveTo>
                    <a:lnTo>
                      <a:pt x="6" y="0"/>
                    </a:lnTo>
                    <a:lnTo>
                      <a:pt x="4" y="2"/>
                    </a:lnTo>
                    <a:lnTo>
                      <a:pt x="2" y="2"/>
                    </a:lnTo>
                    <a:lnTo>
                      <a:pt x="2" y="3"/>
                    </a:lnTo>
                    <a:lnTo>
                      <a:pt x="0" y="5"/>
                    </a:lnTo>
                    <a:lnTo>
                      <a:pt x="0" y="9"/>
                    </a:lnTo>
                    <a:lnTo>
                      <a:pt x="2" y="11"/>
                    </a:lnTo>
                    <a:lnTo>
                      <a:pt x="2" y="13"/>
                    </a:lnTo>
                    <a:lnTo>
                      <a:pt x="4" y="13"/>
                    </a:lnTo>
                    <a:lnTo>
                      <a:pt x="6" y="15"/>
                    </a:lnTo>
                    <a:lnTo>
                      <a:pt x="9" y="15"/>
                    </a:lnTo>
                    <a:lnTo>
                      <a:pt x="11" y="13"/>
                    </a:lnTo>
                    <a:lnTo>
                      <a:pt x="13" y="13"/>
                    </a:lnTo>
                    <a:lnTo>
                      <a:pt x="13" y="11"/>
                    </a:lnTo>
                    <a:lnTo>
                      <a:pt x="15" y="9"/>
                    </a:lnTo>
                    <a:lnTo>
                      <a:pt x="15" y="5"/>
                    </a:lnTo>
                    <a:lnTo>
                      <a:pt x="13" y="3"/>
                    </a:lnTo>
                    <a:lnTo>
                      <a:pt x="13" y="2"/>
                    </a:lnTo>
                    <a:lnTo>
                      <a:pt x="11" y="2"/>
                    </a:lnTo>
                    <a:lnTo>
                      <a:pt x="9" y="0"/>
                    </a:lnTo>
                    <a:lnTo>
                      <a:pt x="8" y="0"/>
                    </a:lnTo>
                    <a:close/>
                  </a:path>
                </a:pathLst>
              </a:custGeom>
              <a:solidFill>
                <a:srgbClr val="CE9964"/>
              </a:solidFill>
              <a:ln w="9525">
                <a:solidFill>
                  <a:srgbClr val="000000"/>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467" name="Freeform 133"/>
              <p:cNvSpPr>
                <a:spLocks/>
              </p:cNvSpPr>
              <p:nvPr/>
            </p:nvSpPr>
            <p:spPr bwMode="auto">
              <a:xfrm>
                <a:off x="1279" y="2797"/>
                <a:ext cx="45" cy="18"/>
              </a:xfrm>
              <a:custGeom>
                <a:avLst/>
                <a:gdLst>
                  <a:gd name="T0" fmla="*/ 18 w 38"/>
                  <a:gd name="T1" fmla="*/ 0 h 15"/>
                  <a:gd name="T2" fmla="*/ 13 w 38"/>
                  <a:gd name="T3" fmla="*/ 0 h 15"/>
                  <a:gd name="T4" fmla="*/ 9 w 38"/>
                  <a:gd name="T5" fmla="*/ 2 h 15"/>
                  <a:gd name="T6" fmla="*/ 1 w 38"/>
                  <a:gd name="T7" fmla="*/ 2 h 15"/>
                  <a:gd name="T8" fmla="*/ 1 w 38"/>
                  <a:gd name="T9" fmla="*/ 12 h 15"/>
                  <a:gd name="T10" fmla="*/ 0 w 38"/>
                  <a:gd name="T11" fmla="*/ 14 h 15"/>
                  <a:gd name="T12" fmla="*/ 0 w 38"/>
                  <a:gd name="T13" fmla="*/ 28 h 15"/>
                  <a:gd name="T14" fmla="*/ 1 w 38"/>
                  <a:gd name="T15" fmla="*/ 34 h 15"/>
                  <a:gd name="T16" fmla="*/ 1 w 38"/>
                  <a:gd name="T17" fmla="*/ 41 h 15"/>
                  <a:gd name="T18" fmla="*/ 9 w 38"/>
                  <a:gd name="T19" fmla="*/ 41 h 15"/>
                  <a:gd name="T20" fmla="*/ 13 w 38"/>
                  <a:gd name="T21" fmla="*/ 44 h 15"/>
                  <a:gd name="T22" fmla="*/ 89 w 38"/>
                  <a:gd name="T23" fmla="*/ 44 h 15"/>
                  <a:gd name="T24" fmla="*/ 92 w 38"/>
                  <a:gd name="T25" fmla="*/ 41 h 15"/>
                  <a:gd name="T26" fmla="*/ 99 w 38"/>
                  <a:gd name="T27" fmla="*/ 41 h 15"/>
                  <a:gd name="T28" fmla="*/ 99 w 38"/>
                  <a:gd name="T29" fmla="*/ 34 h 15"/>
                  <a:gd name="T30" fmla="*/ 105 w 38"/>
                  <a:gd name="T31" fmla="*/ 28 h 15"/>
                  <a:gd name="T32" fmla="*/ 105 w 38"/>
                  <a:gd name="T33" fmla="*/ 14 h 15"/>
                  <a:gd name="T34" fmla="*/ 99 w 38"/>
                  <a:gd name="T35" fmla="*/ 12 h 15"/>
                  <a:gd name="T36" fmla="*/ 99 w 38"/>
                  <a:gd name="T37" fmla="*/ 2 h 15"/>
                  <a:gd name="T38" fmla="*/ 92 w 38"/>
                  <a:gd name="T39" fmla="*/ 2 h 15"/>
                  <a:gd name="T40" fmla="*/ 89 w 38"/>
                  <a:gd name="T41" fmla="*/ 0 h 15"/>
                  <a:gd name="T42" fmla="*/ 84 w 38"/>
                  <a:gd name="T43" fmla="*/ 0 h 15"/>
                  <a:gd name="T44" fmla="*/ 18 w 38"/>
                  <a:gd name="T45" fmla="*/ 0 h 1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8" h="15">
                    <a:moveTo>
                      <a:pt x="7" y="0"/>
                    </a:moveTo>
                    <a:lnTo>
                      <a:pt x="5" y="0"/>
                    </a:lnTo>
                    <a:lnTo>
                      <a:pt x="3" y="2"/>
                    </a:lnTo>
                    <a:lnTo>
                      <a:pt x="1" y="2"/>
                    </a:lnTo>
                    <a:lnTo>
                      <a:pt x="1" y="4"/>
                    </a:lnTo>
                    <a:lnTo>
                      <a:pt x="0" y="5"/>
                    </a:lnTo>
                    <a:lnTo>
                      <a:pt x="0" y="9"/>
                    </a:lnTo>
                    <a:lnTo>
                      <a:pt x="1" y="11"/>
                    </a:lnTo>
                    <a:lnTo>
                      <a:pt x="1" y="13"/>
                    </a:lnTo>
                    <a:lnTo>
                      <a:pt x="3" y="13"/>
                    </a:lnTo>
                    <a:lnTo>
                      <a:pt x="5" y="15"/>
                    </a:lnTo>
                    <a:lnTo>
                      <a:pt x="32" y="15"/>
                    </a:lnTo>
                    <a:lnTo>
                      <a:pt x="34" y="13"/>
                    </a:lnTo>
                    <a:lnTo>
                      <a:pt x="36" y="13"/>
                    </a:lnTo>
                    <a:lnTo>
                      <a:pt x="36" y="11"/>
                    </a:lnTo>
                    <a:lnTo>
                      <a:pt x="38" y="9"/>
                    </a:lnTo>
                    <a:lnTo>
                      <a:pt x="38" y="5"/>
                    </a:lnTo>
                    <a:lnTo>
                      <a:pt x="36" y="4"/>
                    </a:lnTo>
                    <a:lnTo>
                      <a:pt x="36" y="2"/>
                    </a:lnTo>
                    <a:lnTo>
                      <a:pt x="34" y="2"/>
                    </a:lnTo>
                    <a:lnTo>
                      <a:pt x="32" y="0"/>
                    </a:lnTo>
                    <a:lnTo>
                      <a:pt x="30" y="0"/>
                    </a:lnTo>
                    <a:lnTo>
                      <a:pt x="7" y="0"/>
                    </a:lnTo>
                    <a:close/>
                  </a:path>
                </a:pathLst>
              </a:custGeom>
              <a:solidFill>
                <a:srgbClr val="CE9964"/>
              </a:solidFill>
              <a:ln w="9525">
                <a:solidFill>
                  <a:srgbClr val="000000"/>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468" name="Freeform 134"/>
              <p:cNvSpPr>
                <a:spLocks/>
              </p:cNvSpPr>
              <p:nvPr/>
            </p:nvSpPr>
            <p:spPr bwMode="auto">
              <a:xfrm>
                <a:off x="1342" y="2793"/>
                <a:ext cx="19" cy="17"/>
              </a:xfrm>
              <a:custGeom>
                <a:avLst/>
                <a:gdLst>
                  <a:gd name="T0" fmla="*/ 24 w 16"/>
                  <a:gd name="T1" fmla="*/ 0 h 15"/>
                  <a:gd name="T2" fmla="*/ 17 w 16"/>
                  <a:gd name="T3" fmla="*/ 0 h 15"/>
                  <a:gd name="T4" fmla="*/ 12 w 16"/>
                  <a:gd name="T5" fmla="*/ 2 h 15"/>
                  <a:gd name="T6" fmla="*/ 2 w 16"/>
                  <a:gd name="T7" fmla="*/ 2 h 15"/>
                  <a:gd name="T8" fmla="*/ 2 w 16"/>
                  <a:gd name="T9" fmla="*/ 10 h 15"/>
                  <a:gd name="T10" fmla="*/ 0 w 16"/>
                  <a:gd name="T11" fmla="*/ 12 h 15"/>
                  <a:gd name="T12" fmla="*/ 0 w 16"/>
                  <a:gd name="T13" fmla="*/ 18 h 15"/>
                  <a:gd name="T14" fmla="*/ 2 w 16"/>
                  <a:gd name="T15" fmla="*/ 23 h 15"/>
                  <a:gd name="T16" fmla="*/ 2 w 16"/>
                  <a:gd name="T17" fmla="*/ 28 h 15"/>
                  <a:gd name="T18" fmla="*/ 12 w 16"/>
                  <a:gd name="T19" fmla="*/ 28 h 15"/>
                  <a:gd name="T20" fmla="*/ 17 w 16"/>
                  <a:gd name="T21" fmla="*/ 32 h 15"/>
                  <a:gd name="T22" fmla="*/ 29 w 16"/>
                  <a:gd name="T23" fmla="*/ 32 h 15"/>
                  <a:gd name="T24" fmla="*/ 34 w 16"/>
                  <a:gd name="T25" fmla="*/ 28 h 15"/>
                  <a:gd name="T26" fmla="*/ 40 w 16"/>
                  <a:gd name="T27" fmla="*/ 28 h 15"/>
                  <a:gd name="T28" fmla="*/ 40 w 16"/>
                  <a:gd name="T29" fmla="*/ 23 h 15"/>
                  <a:gd name="T30" fmla="*/ 45 w 16"/>
                  <a:gd name="T31" fmla="*/ 18 h 15"/>
                  <a:gd name="T32" fmla="*/ 45 w 16"/>
                  <a:gd name="T33" fmla="*/ 12 h 15"/>
                  <a:gd name="T34" fmla="*/ 40 w 16"/>
                  <a:gd name="T35" fmla="*/ 10 h 15"/>
                  <a:gd name="T36" fmla="*/ 40 w 16"/>
                  <a:gd name="T37" fmla="*/ 2 h 15"/>
                  <a:gd name="T38" fmla="*/ 34 w 16"/>
                  <a:gd name="T39" fmla="*/ 2 h 15"/>
                  <a:gd name="T40" fmla="*/ 29 w 16"/>
                  <a:gd name="T41" fmla="*/ 0 h 15"/>
                  <a:gd name="T42" fmla="*/ 24 w 16"/>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15">
                    <a:moveTo>
                      <a:pt x="8" y="0"/>
                    </a:moveTo>
                    <a:lnTo>
                      <a:pt x="6" y="0"/>
                    </a:lnTo>
                    <a:lnTo>
                      <a:pt x="4" y="2"/>
                    </a:lnTo>
                    <a:lnTo>
                      <a:pt x="2" y="2"/>
                    </a:lnTo>
                    <a:lnTo>
                      <a:pt x="2" y="4"/>
                    </a:lnTo>
                    <a:lnTo>
                      <a:pt x="0" y="6"/>
                    </a:lnTo>
                    <a:lnTo>
                      <a:pt x="0" y="9"/>
                    </a:lnTo>
                    <a:lnTo>
                      <a:pt x="2" y="11"/>
                    </a:lnTo>
                    <a:lnTo>
                      <a:pt x="2" y="13"/>
                    </a:lnTo>
                    <a:lnTo>
                      <a:pt x="4" y="13"/>
                    </a:lnTo>
                    <a:lnTo>
                      <a:pt x="6" y="15"/>
                    </a:lnTo>
                    <a:lnTo>
                      <a:pt x="10" y="15"/>
                    </a:lnTo>
                    <a:lnTo>
                      <a:pt x="12" y="13"/>
                    </a:lnTo>
                    <a:lnTo>
                      <a:pt x="14" y="13"/>
                    </a:lnTo>
                    <a:lnTo>
                      <a:pt x="14" y="11"/>
                    </a:lnTo>
                    <a:lnTo>
                      <a:pt x="16" y="9"/>
                    </a:lnTo>
                    <a:lnTo>
                      <a:pt x="16" y="6"/>
                    </a:lnTo>
                    <a:lnTo>
                      <a:pt x="14" y="4"/>
                    </a:lnTo>
                    <a:lnTo>
                      <a:pt x="14" y="2"/>
                    </a:lnTo>
                    <a:lnTo>
                      <a:pt x="12" y="2"/>
                    </a:lnTo>
                    <a:lnTo>
                      <a:pt x="10" y="0"/>
                    </a:lnTo>
                    <a:lnTo>
                      <a:pt x="8" y="0"/>
                    </a:lnTo>
                    <a:close/>
                  </a:path>
                </a:pathLst>
              </a:custGeom>
              <a:solidFill>
                <a:srgbClr val="CE9964"/>
              </a:solidFill>
              <a:ln w="9525">
                <a:solidFill>
                  <a:srgbClr val="000000"/>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469" name="Freeform 135"/>
              <p:cNvSpPr>
                <a:spLocks/>
              </p:cNvSpPr>
              <p:nvPr/>
            </p:nvSpPr>
            <p:spPr bwMode="auto">
              <a:xfrm>
                <a:off x="1379" y="2790"/>
                <a:ext cx="18" cy="18"/>
              </a:xfrm>
              <a:custGeom>
                <a:avLst/>
                <a:gdLst>
                  <a:gd name="T0" fmla="*/ 24 w 15"/>
                  <a:gd name="T1" fmla="*/ 0 h 15"/>
                  <a:gd name="T2" fmla="*/ 17 w 15"/>
                  <a:gd name="T3" fmla="*/ 0 h 15"/>
                  <a:gd name="T4" fmla="*/ 12 w 15"/>
                  <a:gd name="T5" fmla="*/ 2 h 15"/>
                  <a:gd name="T6" fmla="*/ 2 w 15"/>
                  <a:gd name="T7" fmla="*/ 2 h 15"/>
                  <a:gd name="T8" fmla="*/ 2 w 15"/>
                  <a:gd name="T9" fmla="*/ 12 h 15"/>
                  <a:gd name="T10" fmla="*/ 0 w 15"/>
                  <a:gd name="T11" fmla="*/ 17 h 15"/>
                  <a:gd name="T12" fmla="*/ 0 w 15"/>
                  <a:gd name="T13" fmla="*/ 29 h 15"/>
                  <a:gd name="T14" fmla="*/ 2 w 15"/>
                  <a:gd name="T15" fmla="*/ 34 h 15"/>
                  <a:gd name="T16" fmla="*/ 2 w 15"/>
                  <a:gd name="T17" fmla="*/ 41 h 15"/>
                  <a:gd name="T18" fmla="*/ 12 w 15"/>
                  <a:gd name="T19" fmla="*/ 41 h 15"/>
                  <a:gd name="T20" fmla="*/ 17 w 15"/>
                  <a:gd name="T21" fmla="*/ 44 h 15"/>
                  <a:gd name="T22" fmla="*/ 29 w 15"/>
                  <a:gd name="T23" fmla="*/ 44 h 15"/>
                  <a:gd name="T24" fmla="*/ 35 w 15"/>
                  <a:gd name="T25" fmla="*/ 41 h 15"/>
                  <a:gd name="T26" fmla="*/ 42 w 15"/>
                  <a:gd name="T27" fmla="*/ 41 h 15"/>
                  <a:gd name="T28" fmla="*/ 42 w 15"/>
                  <a:gd name="T29" fmla="*/ 34 h 15"/>
                  <a:gd name="T30" fmla="*/ 44 w 15"/>
                  <a:gd name="T31" fmla="*/ 29 h 15"/>
                  <a:gd name="T32" fmla="*/ 44 w 15"/>
                  <a:gd name="T33" fmla="*/ 17 h 15"/>
                  <a:gd name="T34" fmla="*/ 42 w 15"/>
                  <a:gd name="T35" fmla="*/ 12 h 15"/>
                  <a:gd name="T36" fmla="*/ 42 w 15"/>
                  <a:gd name="T37" fmla="*/ 2 h 15"/>
                  <a:gd name="T38" fmla="*/ 35 w 15"/>
                  <a:gd name="T39" fmla="*/ 2 h 15"/>
                  <a:gd name="T40" fmla="*/ 29 w 15"/>
                  <a:gd name="T41" fmla="*/ 0 h 15"/>
                  <a:gd name="T42" fmla="*/ 24 w 15"/>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15">
                    <a:moveTo>
                      <a:pt x="8" y="0"/>
                    </a:moveTo>
                    <a:lnTo>
                      <a:pt x="6" y="0"/>
                    </a:lnTo>
                    <a:lnTo>
                      <a:pt x="4" y="2"/>
                    </a:lnTo>
                    <a:lnTo>
                      <a:pt x="2" y="2"/>
                    </a:lnTo>
                    <a:lnTo>
                      <a:pt x="2" y="4"/>
                    </a:lnTo>
                    <a:lnTo>
                      <a:pt x="0" y="6"/>
                    </a:lnTo>
                    <a:lnTo>
                      <a:pt x="0" y="10"/>
                    </a:lnTo>
                    <a:lnTo>
                      <a:pt x="2" y="11"/>
                    </a:lnTo>
                    <a:lnTo>
                      <a:pt x="2" y="13"/>
                    </a:lnTo>
                    <a:lnTo>
                      <a:pt x="4" y="13"/>
                    </a:lnTo>
                    <a:lnTo>
                      <a:pt x="6" y="15"/>
                    </a:lnTo>
                    <a:lnTo>
                      <a:pt x="10" y="15"/>
                    </a:lnTo>
                    <a:lnTo>
                      <a:pt x="12" y="13"/>
                    </a:lnTo>
                    <a:lnTo>
                      <a:pt x="14" y="13"/>
                    </a:lnTo>
                    <a:lnTo>
                      <a:pt x="14" y="11"/>
                    </a:lnTo>
                    <a:lnTo>
                      <a:pt x="15" y="10"/>
                    </a:lnTo>
                    <a:lnTo>
                      <a:pt x="15" y="6"/>
                    </a:lnTo>
                    <a:lnTo>
                      <a:pt x="14" y="4"/>
                    </a:lnTo>
                    <a:lnTo>
                      <a:pt x="14" y="2"/>
                    </a:lnTo>
                    <a:lnTo>
                      <a:pt x="12" y="2"/>
                    </a:lnTo>
                    <a:lnTo>
                      <a:pt x="10" y="0"/>
                    </a:lnTo>
                    <a:lnTo>
                      <a:pt x="8" y="0"/>
                    </a:lnTo>
                    <a:close/>
                  </a:path>
                </a:pathLst>
              </a:custGeom>
              <a:solidFill>
                <a:srgbClr val="CE9964"/>
              </a:solidFill>
              <a:ln w="9525">
                <a:solidFill>
                  <a:srgbClr val="000000"/>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470" name="Freeform 136"/>
              <p:cNvSpPr>
                <a:spLocks/>
              </p:cNvSpPr>
              <p:nvPr/>
            </p:nvSpPr>
            <p:spPr bwMode="auto">
              <a:xfrm>
                <a:off x="1416" y="2786"/>
                <a:ext cx="45" cy="19"/>
              </a:xfrm>
              <a:custGeom>
                <a:avLst/>
                <a:gdLst>
                  <a:gd name="T0" fmla="*/ 18 w 38"/>
                  <a:gd name="T1" fmla="*/ 2 h 17"/>
                  <a:gd name="T2" fmla="*/ 15 w 38"/>
                  <a:gd name="T3" fmla="*/ 2 h 17"/>
                  <a:gd name="T4" fmla="*/ 11 w 38"/>
                  <a:gd name="T5" fmla="*/ 4 h 17"/>
                  <a:gd name="T6" fmla="*/ 2 w 38"/>
                  <a:gd name="T7" fmla="*/ 4 h 17"/>
                  <a:gd name="T8" fmla="*/ 2 w 38"/>
                  <a:gd name="T9" fmla="*/ 12 h 17"/>
                  <a:gd name="T10" fmla="*/ 0 w 38"/>
                  <a:gd name="T11" fmla="*/ 15 h 17"/>
                  <a:gd name="T12" fmla="*/ 0 w 38"/>
                  <a:gd name="T13" fmla="*/ 23 h 17"/>
                  <a:gd name="T14" fmla="*/ 2 w 38"/>
                  <a:gd name="T15" fmla="*/ 28 h 17"/>
                  <a:gd name="T16" fmla="*/ 2 w 38"/>
                  <a:gd name="T17" fmla="*/ 29 h 17"/>
                  <a:gd name="T18" fmla="*/ 11 w 38"/>
                  <a:gd name="T19" fmla="*/ 29 h 17"/>
                  <a:gd name="T20" fmla="*/ 15 w 38"/>
                  <a:gd name="T21" fmla="*/ 32 h 17"/>
                  <a:gd name="T22" fmla="*/ 75 w 38"/>
                  <a:gd name="T23" fmla="*/ 32 h 17"/>
                  <a:gd name="T24" fmla="*/ 89 w 38"/>
                  <a:gd name="T25" fmla="*/ 29 h 17"/>
                  <a:gd name="T26" fmla="*/ 92 w 38"/>
                  <a:gd name="T27" fmla="*/ 28 h 17"/>
                  <a:gd name="T28" fmla="*/ 99 w 38"/>
                  <a:gd name="T29" fmla="*/ 28 h 17"/>
                  <a:gd name="T30" fmla="*/ 105 w 38"/>
                  <a:gd name="T31" fmla="*/ 23 h 17"/>
                  <a:gd name="T32" fmla="*/ 105 w 38"/>
                  <a:gd name="T33" fmla="*/ 12 h 17"/>
                  <a:gd name="T34" fmla="*/ 99 w 38"/>
                  <a:gd name="T35" fmla="*/ 4 h 17"/>
                  <a:gd name="T36" fmla="*/ 99 w 38"/>
                  <a:gd name="T37" fmla="*/ 2 h 17"/>
                  <a:gd name="T38" fmla="*/ 92 w 38"/>
                  <a:gd name="T39" fmla="*/ 0 h 17"/>
                  <a:gd name="T40" fmla="*/ 78 w 38"/>
                  <a:gd name="T41" fmla="*/ 0 h 17"/>
                  <a:gd name="T42" fmla="*/ 63 w 38"/>
                  <a:gd name="T43" fmla="*/ 2 h 17"/>
                  <a:gd name="T44" fmla="*/ 71 w 38"/>
                  <a:gd name="T45" fmla="*/ 2 h 17"/>
                  <a:gd name="T46" fmla="*/ 18 w 38"/>
                  <a:gd name="T47" fmla="*/ 2 h 1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8" h="17">
                    <a:moveTo>
                      <a:pt x="7" y="2"/>
                    </a:moveTo>
                    <a:lnTo>
                      <a:pt x="6" y="2"/>
                    </a:lnTo>
                    <a:lnTo>
                      <a:pt x="4" y="4"/>
                    </a:lnTo>
                    <a:lnTo>
                      <a:pt x="2" y="4"/>
                    </a:lnTo>
                    <a:lnTo>
                      <a:pt x="2" y="6"/>
                    </a:lnTo>
                    <a:lnTo>
                      <a:pt x="0" y="8"/>
                    </a:lnTo>
                    <a:lnTo>
                      <a:pt x="0" y="12"/>
                    </a:lnTo>
                    <a:lnTo>
                      <a:pt x="2" y="14"/>
                    </a:lnTo>
                    <a:lnTo>
                      <a:pt x="2" y="15"/>
                    </a:lnTo>
                    <a:lnTo>
                      <a:pt x="4" y="15"/>
                    </a:lnTo>
                    <a:lnTo>
                      <a:pt x="6" y="17"/>
                    </a:lnTo>
                    <a:lnTo>
                      <a:pt x="27" y="17"/>
                    </a:lnTo>
                    <a:lnTo>
                      <a:pt x="32" y="15"/>
                    </a:lnTo>
                    <a:lnTo>
                      <a:pt x="34" y="14"/>
                    </a:lnTo>
                    <a:lnTo>
                      <a:pt x="36" y="14"/>
                    </a:lnTo>
                    <a:lnTo>
                      <a:pt x="38" y="12"/>
                    </a:lnTo>
                    <a:lnTo>
                      <a:pt x="38" y="6"/>
                    </a:lnTo>
                    <a:lnTo>
                      <a:pt x="36" y="4"/>
                    </a:lnTo>
                    <a:lnTo>
                      <a:pt x="36" y="2"/>
                    </a:lnTo>
                    <a:lnTo>
                      <a:pt x="34" y="0"/>
                    </a:lnTo>
                    <a:lnTo>
                      <a:pt x="29" y="0"/>
                    </a:lnTo>
                    <a:lnTo>
                      <a:pt x="23" y="2"/>
                    </a:lnTo>
                    <a:lnTo>
                      <a:pt x="25" y="2"/>
                    </a:lnTo>
                    <a:lnTo>
                      <a:pt x="7" y="2"/>
                    </a:lnTo>
                    <a:close/>
                  </a:path>
                </a:pathLst>
              </a:custGeom>
              <a:solidFill>
                <a:srgbClr val="CE9964"/>
              </a:solidFill>
              <a:ln w="9525">
                <a:solidFill>
                  <a:srgbClr val="000000"/>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471" name="Freeform 137"/>
              <p:cNvSpPr>
                <a:spLocks/>
              </p:cNvSpPr>
              <p:nvPr/>
            </p:nvSpPr>
            <p:spPr bwMode="auto">
              <a:xfrm>
                <a:off x="1553" y="2768"/>
                <a:ext cx="46" cy="25"/>
              </a:xfrm>
              <a:custGeom>
                <a:avLst/>
                <a:gdLst>
                  <a:gd name="T0" fmla="*/ 18 w 38"/>
                  <a:gd name="T1" fmla="*/ 17 h 21"/>
                  <a:gd name="T2" fmla="*/ 12 w 38"/>
                  <a:gd name="T3" fmla="*/ 20 h 21"/>
                  <a:gd name="T4" fmla="*/ 2 w 38"/>
                  <a:gd name="T5" fmla="*/ 20 h 21"/>
                  <a:gd name="T6" fmla="*/ 0 w 38"/>
                  <a:gd name="T7" fmla="*/ 25 h 21"/>
                  <a:gd name="T8" fmla="*/ 0 w 38"/>
                  <a:gd name="T9" fmla="*/ 43 h 21"/>
                  <a:gd name="T10" fmla="*/ 2 w 38"/>
                  <a:gd name="T11" fmla="*/ 50 h 21"/>
                  <a:gd name="T12" fmla="*/ 2 w 38"/>
                  <a:gd name="T13" fmla="*/ 54 h 21"/>
                  <a:gd name="T14" fmla="*/ 12 w 38"/>
                  <a:gd name="T15" fmla="*/ 61 h 21"/>
                  <a:gd name="T16" fmla="*/ 33 w 38"/>
                  <a:gd name="T17" fmla="*/ 61 h 21"/>
                  <a:gd name="T18" fmla="*/ 48 w 38"/>
                  <a:gd name="T19" fmla="*/ 54 h 21"/>
                  <a:gd name="T20" fmla="*/ 91 w 38"/>
                  <a:gd name="T21" fmla="*/ 43 h 21"/>
                  <a:gd name="T22" fmla="*/ 85 w 38"/>
                  <a:gd name="T23" fmla="*/ 43 h 21"/>
                  <a:gd name="T24" fmla="*/ 103 w 38"/>
                  <a:gd name="T25" fmla="*/ 43 h 21"/>
                  <a:gd name="T26" fmla="*/ 110 w 38"/>
                  <a:gd name="T27" fmla="*/ 36 h 21"/>
                  <a:gd name="T28" fmla="*/ 116 w 38"/>
                  <a:gd name="T29" fmla="*/ 36 h 21"/>
                  <a:gd name="T30" fmla="*/ 116 w 38"/>
                  <a:gd name="T31" fmla="*/ 30 h 21"/>
                  <a:gd name="T32" fmla="*/ 120 w 38"/>
                  <a:gd name="T33" fmla="*/ 25 h 21"/>
                  <a:gd name="T34" fmla="*/ 120 w 38"/>
                  <a:gd name="T35" fmla="*/ 17 h 21"/>
                  <a:gd name="T36" fmla="*/ 116 w 38"/>
                  <a:gd name="T37" fmla="*/ 12 h 21"/>
                  <a:gd name="T38" fmla="*/ 116 w 38"/>
                  <a:gd name="T39" fmla="*/ 2 h 21"/>
                  <a:gd name="T40" fmla="*/ 110 w 38"/>
                  <a:gd name="T41" fmla="*/ 2 h 21"/>
                  <a:gd name="T42" fmla="*/ 103 w 38"/>
                  <a:gd name="T43" fmla="*/ 0 h 21"/>
                  <a:gd name="T44" fmla="*/ 99 w 38"/>
                  <a:gd name="T45" fmla="*/ 0 h 21"/>
                  <a:gd name="T46" fmla="*/ 85 w 38"/>
                  <a:gd name="T47" fmla="*/ 0 h 21"/>
                  <a:gd name="T48" fmla="*/ 77 w 38"/>
                  <a:gd name="T49" fmla="*/ 0 h 21"/>
                  <a:gd name="T50" fmla="*/ 40 w 38"/>
                  <a:gd name="T51" fmla="*/ 12 h 21"/>
                  <a:gd name="T52" fmla="*/ 18 w 38"/>
                  <a:gd name="T53" fmla="*/ 17 h 21"/>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8" h="21">
                    <a:moveTo>
                      <a:pt x="6" y="6"/>
                    </a:moveTo>
                    <a:lnTo>
                      <a:pt x="4" y="7"/>
                    </a:lnTo>
                    <a:lnTo>
                      <a:pt x="2" y="7"/>
                    </a:lnTo>
                    <a:lnTo>
                      <a:pt x="0" y="9"/>
                    </a:lnTo>
                    <a:lnTo>
                      <a:pt x="0" y="15"/>
                    </a:lnTo>
                    <a:lnTo>
                      <a:pt x="2" y="17"/>
                    </a:lnTo>
                    <a:lnTo>
                      <a:pt x="2" y="19"/>
                    </a:lnTo>
                    <a:lnTo>
                      <a:pt x="4" y="21"/>
                    </a:lnTo>
                    <a:lnTo>
                      <a:pt x="10" y="21"/>
                    </a:lnTo>
                    <a:lnTo>
                      <a:pt x="15" y="19"/>
                    </a:lnTo>
                    <a:lnTo>
                      <a:pt x="29" y="15"/>
                    </a:lnTo>
                    <a:lnTo>
                      <a:pt x="27" y="15"/>
                    </a:lnTo>
                    <a:lnTo>
                      <a:pt x="33" y="15"/>
                    </a:lnTo>
                    <a:lnTo>
                      <a:pt x="35" y="13"/>
                    </a:lnTo>
                    <a:lnTo>
                      <a:pt x="37" y="13"/>
                    </a:lnTo>
                    <a:lnTo>
                      <a:pt x="37" y="11"/>
                    </a:lnTo>
                    <a:lnTo>
                      <a:pt x="38" y="9"/>
                    </a:lnTo>
                    <a:lnTo>
                      <a:pt x="38" y="6"/>
                    </a:lnTo>
                    <a:lnTo>
                      <a:pt x="37" y="4"/>
                    </a:lnTo>
                    <a:lnTo>
                      <a:pt x="37" y="2"/>
                    </a:lnTo>
                    <a:lnTo>
                      <a:pt x="35" y="2"/>
                    </a:lnTo>
                    <a:lnTo>
                      <a:pt x="33" y="0"/>
                    </a:lnTo>
                    <a:lnTo>
                      <a:pt x="31" y="0"/>
                    </a:lnTo>
                    <a:lnTo>
                      <a:pt x="27" y="0"/>
                    </a:lnTo>
                    <a:lnTo>
                      <a:pt x="25" y="0"/>
                    </a:lnTo>
                    <a:lnTo>
                      <a:pt x="12" y="4"/>
                    </a:lnTo>
                    <a:lnTo>
                      <a:pt x="6" y="6"/>
                    </a:lnTo>
                    <a:close/>
                  </a:path>
                </a:pathLst>
              </a:custGeom>
              <a:solidFill>
                <a:srgbClr val="CE9964"/>
              </a:solidFill>
              <a:ln w="9525">
                <a:solidFill>
                  <a:srgbClr val="000000"/>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472" name="Freeform 138"/>
              <p:cNvSpPr>
                <a:spLocks/>
              </p:cNvSpPr>
              <p:nvPr/>
            </p:nvSpPr>
            <p:spPr bwMode="auto">
              <a:xfrm>
                <a:off x="1618" y="2761"/>
                <a:ext cx="18" cy="18"/>
              </a:xfrm>
              <a:custGeom>
                <a:avLst/>
                <a:gdLst>
                  <a:gd name="T0" fmla="*/ 20 w 15"/>
                  <a:gd name="T1" fmla="*/ 0 h 15"/>
                  <a:gd name="T2" fmla="*/ 17 w 15"/>
                  <a:gd name="T3" fmla="*/ 0 h 15"/>
                  <a:gd name="T4" fmla="*/ 12 w 15"/>
                  <a:gd name="T5" fmla="*/ 2 h 15"/>
                  <a:gd name="T6" fmla="*/ 2 w 15"/>
                  <a:gd name="T7" fmla="*/ 2 h 15"/>
                  <a:gd name="T8" fmla="*/ 2 w 15"/>
                  <a:gd name="T9" fmla="*/ 12 h 15"/>
                  <a:gd name="T10" fmla="*/ 0 w 15"/>
                  <a:gd name="T11" fmla="*/ 17 h 15"/>
                  <a:gd name="T12" fmla="*/ 0 w 15"/>
                  <a:gd name="T13" fmla="*/ 29 h 15"/>
                  <a:gd name="T14" fmla="*/ 2 w 15"/>
                  <a:gd name="T15" fmla="*/ 35 h 15"/>
                  <a:gd name="T16" fmla="*/ 2 w 15"/>
                  <a:gd name="T17" fmla="*/ 41 h 15"/>
                  <a:gd name="T18" fmla="*/ 12 w 15"/>
                  <a:gd name="T19" fmla="*/ 41 h 15"/>
                  <a:gd name="T20" fmla="*/ 17 w 15"/>
                  <a:gd name="T21" fmla="*/ 44 h 15"/>
                  <a:gd name="T22" fmla="*/ 28 w 15"/>
                  <a:gd name="T23" fmla="*/ 44 h 15"/>
                  <a:gd name="T24" fmla="*/ 34 w 15"/>
                  <a:gd name="T25" fmla="*/ 41 h 15"/>
                  <a:gd name="T26" fmla="*/ 41 w 15"/>
                  <a:gd name="T27" fmla="*/ 41 h 15"/>
                  <a:gd name="T28" fmla="*/ 41 w 15"/>
                  <a:gd name="T29" fmla="*/ 35 h 15"/>
                  <a:gd name="T30" fmla="*/ 44 w 15"/>
                  <a:gd name="T31" fmla="*/ 29 h 15"/>
                  <a:gd name="T32" fmla="*/ 44 w 15"/>
                  <a:gd name="T33" fmla="*/ 17 h 15"/>
                  <a:gd name="T34" fmla="*/ 41 w 15"/>
                  <a:gd name="T35" fmla="*/ 12 h 15"/>
                  <a:gd name="T36" fmla="*/ 41 w 15"/>
                  <a:gd name="T37" fmla="*/ 2 h 15"/>
                  <a:gd name="T38" fmla="*/ 34 w 15"/>
                  <a:gd name="T39" fmla="*/ 2 h 15"/>
                  <a:gd name="T40" fmla="*/ 28 w 15"/>
                  <a:gd name="T41" fmla="*/ 0 h 15"/>
                  <a:gd name="T42" fmla="*/ 20 w 15"/>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15">
                    <a:moveTo>
                      <a:pt x="7" y="0"/>
                    </a:moveTo>
                    <a:lnTo>
                      <a:pt x="6" y="0"/>
                    </a:lnTo>
                    <a:lnTo>
                      <a:pt x="4" y="2"/>
                    </a:lnTo>
                    <a:lnTo>
                      <a:pt x="2" y="2"/>
                    </a:lnTo>
                    <a:lnTo>
                      <a:pt x="2" y="4"/>
                    </a:lnTo>
                    <a:lnTo>
                      <a:pt x="0" y="6"/>
                    </a:lnTo>
                    <a:lnTo>
                      <a:pt x="0" y="10"/>
                    </a:lnTo>
                    <a:lnTo>
                      <a:pt x="2" y="12"/>
                    </a:lnTo>
                    <a:lnTo>
                      <a:pt x="2" y="13"/>
                    </a:lnTo>
                    <a:lnTo>
                      <a:pt x="4" y="13"/>
                    </a:lnTo>
                    <a:lnTo>
                      <a:pt x="6" y="15"/>
                    </a:lnTo>
                    <a:lnTo>
                      <a:pt x="9" y="15"/>
                    </a:lnTo>
                    <a:lnTo>
                      <a:pt x="11" y="13"/>
                    </a:lnTo>
                    <a:lnTo>
                      <a:pt x="13" y="13"/>
                    </a:lnTo>
                    <a:lnTo>
                      <a:pt x="13" y="12"/>
                    </a:lnTo>
                    <a:lnTo>
                      <a:pt x="15" y="10"/>
                    </a:lnTo>
                    <a:lnTo>
                      <a:pt x="15" y="6"/>
                    </a:lnTo>
                    <a:lnTo>
                      <a:pt x="13" y="4"/>
                    </a:lnTo>
                    <a:lnTo>
                      <a:pt x="13" y="2"/>
                    </a:lnTo>
                    <a:lnTo>
                      <a:pt x="11" y="2"/>
                    </a:lnTo>
                    <a:lnTo>
                      <a:pt x="9" y="0"/>
                    </a:lnTo>
                    <a:lnTo>
                      <a:pt x="7" y="0"/>
                    </a:lnTo>
                    <a:close/>
                  </a:path>
                </a:pathLst>
              </a:custGeom>
              <a:solidFill>
                <a:srgbClr val="CE9964"/>
              </a:solidFill>
              <a:ln w="9525">
                <a:solidFill>
                  <a:srgbClr val="000000"/>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473" name="Freeform 139"/>
              <p:cNvSpPr>
                <a:spLocks/>
              </p:cNvSpPr>
              <p:nvPr/>
            </p:nvSpPr>
            <p:spPr bwMode="auto">
              <a:xfrm>
                <a:off x="1655" y="2756"/>
                <a:ext cx="18" cy="19"/>
              </a:xfrm>
              <a:custGeom>
                <a:avLst/>
                <a:gdLst>
                  <a:gd name="T0" fmla="*/ 20 w 15"/>
                  <a:gd name="T1" fmla="*/ 0 h 16"/>
                  <a:gd name="T2" fmla="*/ 14 w 15"/>
                  <a:gd name="T3" fmla="*/ 0 h 16"/>
                  <a:gd name="T4" fmla="*/ 10 w 15"/>
                  <a:gd name="T5" fmla="*/ 2 h 16"/>
                  <a:gd name="T6" fmla="*/ 1 w 15"/>
                  <a:gd name="T7" fmla="*/ 2 h 16"/>
                  <a:gd name="T8" fmla="*/ 1 w 15"/>
                  <a:gd name="T9" fmla="*/ 12 h 16"/>
                  <a:gd name="T10" fmla="*/ 0 w 15"/>
                  <a:gd name="T11" fmla="*/ 17 h 16"/>
                  <a:gd name="T12" fmla="*/ 0 w 15"/>
                  <a:gd name="T13" fmla="*/ 29 h 16"/>
                  <a:gd name="T14" fmla="*/ 1 w 15"/>
                  <a:gd name="T15" fmla="*/ 34 h 16"/>
                  <a:gd name="T16" fmla="*/ 1 w 15"/>
                  <a:gd name="T17" fmla="*/ 40 h 16"/>
                  <a:gd name="T18" fmla="*/ 10 w 15"/>
                  <a:gd name="T19" fmla="*/ 40 h 16"/>
                  <a:gd name="T20" fmla="*/ 14 w 15"/>
                  <a:gd name="T21" fmla="*/ 45 h 16"/>
                  <a:gd name="T22" fmla="*/ 28 w 15"/>
                  <a:gd name="T23" fmla="*/ 45 h 16"/>
                  <a:gd name="T24" fmla="*/ 34 w 15"/>
                  <a:gd name="T25" fmla="*/ 40 h 16"/>
                  <a:gd name="T26" fmla="*/ 41 w 15"/>
                  <a:gd name="T27" fmla="*/ 40 h 16"/>
                  <a:gd name="T28" fmla="*/ 41 w 15"/>
                  <a:gd name="T29" fmla="*/ 34 h 16"/>
                  <a:gd name="T30" fmla="*/ 44 w 15"/>
                  <a:gd name="T31" fmla="*/ 29 h 16"/>
                  <a:gd name="T32" fmla="*/ 44 w 15"/>
                  <a:gd name="T33" fmla="*/ 17 h 16"/>
                  <a:gd name="T34" fmla="*/ 41 w 15"/>
                  <a:gd name="T35" fmla="*/ 12 h 16"/>
                  <a:gd name="T36" fmla="*/ 41 w 15"/>
                  <a:gd name="T37" fmla="*/ 2 h 16"/>
                  <a:gd name="T38" fmla="*/ 34 w 15"/>
                  <a:gd name="T39" fmla="*/ 2 h 16"/>
                  <a:gd name="T40" fmla="*/ 28 w 15"/>
                  <a:gd name="T41" fmla="*/ 0 h 16"/>
                  <a:gd name="T42" fmla="*/ 20 w 15"/>
                  <a:gd name="T43" fmla="*/ 0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16">
                    <a:moveTo>
                      <a:pt x="7" y="0"/>
                    </a:moveTo>
                    <a:lnTo>
                      <a:pt x="5" y="0"/>
                    </a:lnTo>
                    <a:lnTo>
                      <a:pt x="3" y="2"/>
                    </a:lnTo>
                    <a:lnTo>
                      <a:pt x="1" y="2"/>
                    </a:lnTo>
                    <a:lnTo>
                      <a:pt x="1" y="4"/>
                    </a:lnTo>
                    <a:lnTo>
                      <a:pt x="0" y="6"/>
                    </a:lnTo>
                    <a:lnTo>
                      <a:pt x="0" y="10"/>
                    </a:lnTo>
                    <a:lnTo>
                      <a:pt x="1" y="12"/>
                    </a:lnTo>
                    <a:lnTo>
                      <a:pt x="1" y="14"/>
                    </a:lnTo>
                    <a:lnTo>
                      <a:pt x="3" y="14"/>
                    </a:lnTo>
                    <a:lnTo>
                      <a:pt x="5" y="16"/>
                    </a:lnTo>
                    <a:lnTo>
                      <a:pt x="9" y="16"/>
                    </a:lnTo>
                    <a:lnTo>
                      <a:pt x="11" y="14"/>
                    </a:lnTo>
                    <a:lnTo>
                      <a:pt x="13" y="14"/>
                    </a:lnTo>
                    <a:lnTo>
                      <a:pt x="13" y="12"/>
                    </a:lnTo>
                    <a:lnTo>
                      <a:pt x="15" y="10"/>
                    </a:lnTo>
                    <a:lnTo>
                      <a:pt x="15" y="6"/>
                    </a:lnTo>
                    <a:lnTo>
                      <a:pt x="13" y="4"/>
                    </a:lnTo>
                    <a:lnTo>
                      <a:pt x="13" y="2"/>
                    </a:lnTo>
                    <a:lnTo>
                      <a:pt x="11" y="2"/>
                    </a:lnTo>
                    <a:lnTo>
                      <a:pt x="9" y="0"/>
                    </a:lnTo>
                    <a:lnTo>
                      <a:pt x="7" y="0"/>
                    </a:lnTo>
                    <a:close/>
                  </a:path>
                </a:pathLst>
              </a:custGeom>
              <a:solidFill>
                <a:srgbClr val="CE9964"/>
              </a:solidFill>
              <a:ln w="9525">
                <a:solidFill>
                  <a:srgbClr val="000000"/>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474" name="Freeform 140"/>
              <p:cNvSpPr>
                <a:spLocks/>
              </p:cNvSpPr>
              <p:nvPr/>
            </p:nvSpPr>
            <p:spPr bwMode="auto">
              <a:xfrm>
                <a:off x="1691" y="2750"/>
                <a:ext cx="46" cy="20"/>
              </a:xfrm>
              <a:custGeom>
                <a:avLst/>
                <a:gdLst>
                  <a:gd name="T0" fmla="*/ 21 w 39"/>
                  <a:gd name="T1" fmla="*/ 2 h 18"/>
                  <a:gd name="T2" fmla="*/ 15 w 39"/>
                  <a:gd name="T3" fmla="*/ 2 h 18"/>
                  <a:gd name="T4" fmla="*/ 11 w 39"/>
                  <a:gd name="T5" fmla="*/ 4 h 18"/>
                  <a:gd name="T6" fmla="*/ 2 w 39"/>
                  <a:gd name="T7" fmla="*/ 4 h 18"/>
                  <a:gd name="T8" fmla="*/ 2 w 39"/>
                  <a:gd name="T9" fmla="*/ 12 h 18"/>
                  <a:gd name="T10" fmla="*/ 0 w 39"/>
                  <a:gd name="T11" fmla="*/ 14 h 18"/>
                  <a:gd name="T12" fmla="*/ 0 w 39"/>
                  <a:gd name="T13" fmla="*/ 22 h 18"/>
                  <a:gd name="T14" fmla="*/ 2 w 39"/>
                  <a:gd name="T15" fmla="*/ 27 h 18"/>
                  <a:gd name="T16" fmla="*/ 2 w 39"/>
                  <a:gd name="T17" fmla="*/ 30 h 18"/>
                  <a:gd name="T18" fmla="*/ 11 w 39"/>
                  <a:gd name="T19" fmla="*/ 30 h 18"/>
                  <a:gd name="T20" fmla="*/ 15 w 39"/>
                  <a:gd name="T21" fmla="*/ 33 h 18"/>
                  <a:gd name="T22" fmla="*/ 44 w 39"/>
                  <a:gd name="T23" fmla="*/ 33 h 18"/>
                  <a:gd name="T24" fmla="*/ 74 w 39"/>
                  <a:gd name="T25" fmla="*/ 30 h 18"/>
                  <a:gd name="T26" fmla="*/ 65 w 39"/>
                  <a:gd name="T27" fmla="*/ 30 h 18"/>
                  <a:gd name="T28" fmla="*/ 88 w 39"/>
                  <a:gd name="T29" fmla="*/ 30 h 18"/>
                  <a:gd name="T30" fmla="*/ 93 w 39"/>
                  <a:gd name="T31" fmla="*/ 27 h 18"/>
                  <a:gd name="T32" fmla="*/ 100 w 39"/>
                  <a:gd name="T33" fmla="*/ 27 h 18"/>
                  <a:gd name="T34" fmla="*/ 100 w 39"/>
                  <a:gd name="T35" fmla="*/ 22 h 18"/>
                  <a:gd name="T36" fmla="*/ 104 w 39"/>
                  <a:gd name="T37" fmla="*/ 18 h 18"/>
                  <a:gd name="T38" fmla="*/ 104 w 39"/>
                  <a:gd name="T39" fmla="*/ 12 h 18"/>
                  <a:gd name="T40" fmla="*/ 100 w 39"/>
                  <a:gd name="T41" fmla="*/ 4 h 18"/>
                  <a:gd name="T42" fmla="*/ 100 w 39"/>
                  <a:gd name="T43" fmla="*/ 2 h 18"/>
                  <a:gd name="T44" fmla="*/ 93 w 39"/>
                  <a:gd name="T45" fmla="*/ 2 h 18"/>
                  <a:gd name="T46" fmla="*/ 88 w 39"/>
                  <a:gd name="T47" fmla="*/ 0 h 18"/>
                  <a:gd name="T48" fmla="*/ 85 w 39"/>
                  <a:gd name="T49" fmla="*/ 0 h 18"/>
                  <a:gd name="T50" fmla="*/ 65 w 39"/>
                  <a:gd name="T51" fmla="*/ 0 h 18"/>
                  <a:gd name="T52" fmla="*/ 63 w 39"/>
                  <a:gd name="T53" fmla="*/ 0 h 18"/>
                  <a:gd name="T54" fmla="*/ 33 w 39"/>
                  <a:gd name="T55" fmla="*/ 2 h 18"/>
                  <a:gd name="T56" fmla="*/ 39 w 39"/>
                  <a:gd name="T57" fmla="*/ 2 h 18"/>
                  <a:gd name="T58" fmla="*/ 21 w 39"/>
                  <a:gd name="T59" fmla="*/ 2 h 1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9" h="18">
                    <a:moveTo>
                      <a:pt x="8" y="2"/>
                    </a:moveTo>
                    <a:lnTo>
                      <a:pt x="6" y="2"/>
                    </a:lnTo>
                    <a:lnTo>
                      <a:pt x="4" y="4"/>
                    </a:lnTo>
                    <a:lnTo>
                      <a:pt x="2" y="4"/>
                    </a:lnTo>
                    <a:lnTo>
                      <a:pt x="2" y="6"/>
                    </a:lnTo>
                    <a:lnTo>
                      <a:pt x="0" y="8"/>
                    </a:lnTo>
                    <a:lnTo>
                      <a:pt x="0" y="12"/>
                    </a:lnTo>
                    <a:lnTo>
                      <a:pt x="2" y="14"/>
                    </a:lnTo>
                    <a:lnTo>
                      <a:pt x="2" y="16"/>
                    </a:lnTo>
                    <a:lnTo>
                      <a:pt x="4" y="16"/>
                    </a:lnTo>
                    <a:lnTo>
                      <a:pt x="6" y="18"/>
                    </a:lnTo>
                    <a:lnTo>
                      <a:pt x="16" y="18"/>
                    </a:lnTo>
                    <a:lnTo>
                      <a:pt x="27" y="16"/>
                    </a:lnTo>
                    <a:lnTo>
                      <a:pt x="25" y="16"/>
                    </a:lnTo>
                    <a:lnTo>
                      <a:pt x="33" y="16"/>
                    </a:lnTo>
                    <a:lnTo>
                      <a:pt x="35" y="14"/>
                    </a:lnTo>
                    <a:lnTo>
                      <a:pt x="37" y="14"/>
                    </a:lnTo>
                    <a:lnTo>
                      <a:pt x="37" y="12"/>
                    </a:lnTo>
                    <a:lnTo>
                      <a:pt x="39" y="10"/>
                    </a:lnTo>
                    <a:lnTo>
                      <a:pt x="39" y="6"/>
                    </a:lnTo>
                    <a:lnTo>
                      <a:pt x="37" y="4"/>
                    </a:lnTo>
                    <a:lnTo>
                      <a:pt x="37" y="2"/>
                    </a:lnTo>
                    <a:lnTo>
                      <a:pt x="35" y="2"/>
                    </a:lnTo>
                    <a:lnTo>
                      <a:pt x="33" y="0"/>
                    </a:lnTo>
                    <a:lnTo>
                      <a:pt x="31" y="0"/>
                    </a:lnTo>
                    <a:lnTo>
                      <a:pt x="25" y="0"/>
                    </a:lnTo>
                    <a:lnTo>
                      <a:pt x="23" y="0"/>
                    </a:lnTo>
                    <a:lnTo>
                      <a:pt x="12" y="2"/>
                    </a:lnTo>
                    <a:lnTo>
                      <a:pt x="14" y="2"/>
                    </a:lnTo>
                    <a:lnTo>
                      <a:pt x="8" y="2"/>
                    </a:lnTo>
                    <a:close/>
                  </a:path>
                </a:pathLst>
              </a:custGeom>
              <a:solidFill>
                <a:srgbClr val="CE9964"/>
              </a:solidFill>
              <a:ln w="9525">
                <a:solidFill>
                  <a:srgbClr val="000000"/>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475" name="Freeform 141"/>
              <p:cNvSpPr>
                <a:spLocks/>
              </p:cNvSpPr>
              <p:nvPr/>
            </p:nvSpPr>
            <p:spPr bwMode="auto">
              <a:xfrm>
                <a:off x="1755" y="2747"/>
                <a:ext cx="18" cy="19"/>
              </a:xfrm>
              <a:custGeom>
                <a:avLst/>
                <a:gdLst>
                  <a:gd name="T0" fmla="*/ 24 w 15"/>
                  <a:gd name="T1" fmla="*/ 0 h 16"/>
                  <a:gd name="T2" fmla="*/ 17 w 15"/>
                  <a:gd name="T3" fmla="*/ 0 h 16"/>
                  <a:gd name="T4" fmla="*/ 12 w 15"/>
                  <a:gd name="T5" fmla="*/ 2 h 16"/>
                  <a:gd name="T6" fmla="*/ 2 w 15"/>
                  <a:gd name="T7" fmla="*/ 2 h 16"/>
                  <a:gd name="T8" fmla="*/ 2 w 15"/>
                  <a:gd name="T9" fmla="*/ 12 h 16"/>
                  <a:gd name="T10" fmla="*/ 0 w 15"/>
                  <a:gd name="T11" fmla="*/ 17 h 16"/>
                  <a:gd name="T12" fmla="*/ 0 w 15"/>
                  <a:gd name="T13" fmla="*/ 29 h 16"/>
                  <a:gd name="T14" fmla="*/ 2 w 15"/>
                  <a:gd name="T15" fmla="*/ 34 h 16"/>
                  <a:gd name="T16" fmla="*/ 2 w 15"/>
                  <a:gd name="T17" fmla="*/ 40 h 16"/>
                  <a:gd name="T18" fmla="*/ 12 w 15"/>
                  <a:gd name="T19" fmla="*/ 40 h 16"/>
                  <a:gd name="T20" fmla="*/ 17 w 15"/>
                  <a:gd name="T21" fmla="*/ 45 h 16"/>
                  <a:gd name="T22" fmla="*/ 29 w 15"/>
                  <a:gd name="T23" fmla="*/ 45 h 16"/>
                  <a:gd name="T24" fmla="*/ 35 w 15"/>
                  <a:gd name="T25" fmla="*/ 40 h 16"/>
                  <a:gd name="T26" fmla="*/ 41 w 15"/>
                  <a:gd name="T27" fmla="*/ 40 h 16"/>
                  <a:gd name="T28" fmla="*/ 41 w 15"/>
                  <a:gd name="T29" fmla="*/ 34 h 16"/>
                  <a:gd name="T30" fmla="*/ 44 w 15"/>
                  <a:gd name="T31" fmla="*/ 29 h 16"/>
                  <a:gd name="T32" fmla="*/ 44 w 15"/>
                  <a:gd name="T33" fmla="*/ 17 h 16"/>
                  <a:gd name="T34" fmla="*/ 41 w 15"/>
                  <a:gd name="T35" fmla="*/ 12 h 16"/>
                  <a:gd name="T36" fmla="*/ 41 w 15"/>
                  <a:gd name="T37" fmla="*/ 2 h 16"/>
                  <a:gd name="T38" fmla="*/ 35 w 15"/>
                  <a:gd name="T39" fmla="*/ 2 h 16"/>
                  <a:gd name="T40" fmla="*/ 29 w 15"/>
                  <a:gd name="T41" fmla="*/ 0 h 16"/>
                  <a:gd name="T42" fmla="*/ 24 w 15"/>
                  <a:gd name="T43" fmla="*/ 0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16">
                    <a:moveTo>
                      <a:pt x="8" y="0"/>
                    </a:moveTo>
                    <a:lnTo>
                      <a:pt x="6" y="0"/>
                    </a:lnTo>
                    <a:lnTo>
                      <a:pt x="4" y="2"/>
                    </a:lnTo>
                    <a:lnTo>
                      <a:pt x="2" y="2"/>
                    </a:lnTo>
                    <a:lnTo>
                      <a:pt x="2" y="4"/>
                    </a:lnTo>
                    <a:lnTo>
                      <a:pt x="0" y="6"/>
                    </a:lnTo>
                    <a:lnTo>
                      <a:pt x="0" y="10"/>
                    </a:lnTo>
                    <a:lnTo>
                      <a:pt x="2" y="12"/>
                    </a:lnTo>
                    <a:lnTo>
                      <a:pt x="2" y="14"/>
                    </a:lnTo>
                    <a:lnTo>
                      <a:pt x="4" y="14"/>
                    </a:lnTo>
                    <a:lnTo>
                      <a:pt x="6" y="16"/>
                    </a:lnTo>
                    <a:lnTo>
                      <a:pt x="10" y="16"/>
                    </a:lnTo>
                    <a:lnTo>
                      <a:pt x="12" y="14"/>
                    </a:lnTo>
                    <a:lnTo>
                      <a:pt x="13" y="14"/>
                    </a:lnTo>
                    <a:lnTo>
                      <a:pt x="13" y="12"/>
                    </a:lnTo>
                    <a:lnTo>
                      <a:pt x="15" y="10"/>
                    </a:lnTo>
                    <a:lnTo>
                      <a:pt x="15" y="6"/>
                    </a:lnTo>
                    <a:lnTo>
                      <a:pt x="13" y="4"/>
                    </a:lnTo>
                    <a:lnTo>
                      <a:pt x="13" y="2"/>
                    </a:lnTo>
                    <a:lnTo>
                      <a:pt x="12" y="2"/>
                    </a:lnTo>
                    <a:lnTo>
                      <a:pt x="10" y="0"/>
                    </a:lnTo>
                    <a:lnTo>
                      <a:pt x="8" y="0"/>
                    </a:lnTo>
                    <a:close/>
                  </a:path>
                </a:pathLst>
              </a:custGeom>
              <a:solidFill>
                <a:srgbClr val="CE9964"/>
              </a:solidFill>
              <a:ln w="9525">
                <a:solidFill>
                  <a:srgbClr val="000000"/>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476" name="Freeform 142"/>
              <p:cNvSpPr>
                <a:spLocks/>
              </p:cNvSpPr>
              <p:nvPr/>
            </p:nvSpPr>
            <p:spPr bwMode="auto">
              <a:xfrm>
                <a:off x="1792" y="2746"/>
                <a:ext cx="18" cy="17"/>
              </a:xfrm>
              <a:custGeom>
                <a:avLst/>
                <a:gdLst>
                  <a:gd name="T0" fmla="*/ 20 w 15"/>
                  <a:gd name="T1" fmla="*/ 0 h 15"/>
                  <a:gd name="T2" fmla="*/ 17 w 15"/>
                  <a:gd name="T3" fmla="*/ 0 h 15"/>
                  <a:gd name="T4" fmla="*/ 12 w 15"/>
                  <a:gd name="T5" fmla="*/ 1 h 15"/>
                  <a:gd name="T6" fmla="*/ 2 w 15"/>
                  <a:gd name="T7" fmla="*/ 1 h 15"/>
                  <a:gd name="T8" fmla="*/ 2 w 15"/>
                  <a:gd name="T9" fmla="*/ 3 h 15"/>
                  <a:gd name="T10" fmla="*/ 0 w 15"/>
                  <a:gd name="T11" fmla="*/ 11 h 15"/>
                  <a:gd name="T12" fmla="*/ 0 w 15"/>
                  <a:gd name="T13" fmla="*/ 18 h 15"/>
                  <a:gd name="T14" fmla="*/ 2 w 15"/>
                  <a:gd name="T15" fmla="*/ 23 h 15"/>
                  <a:gd name="T16" fmla="*/ 2 w 15"/>
                  <a:gd name="T17" fmla="*/ 28 h 15"/>
                  <a:gd name="T18" fmla="*/ 12 w 15"/>
                  <a:gd name="T19" fmla="*/ 28 h 15"/>
                  <a:gd name="T20" fmla="*/ 17 w 15"/>
                  <a:gd name="T21" fmla="*/ 32 h 15"/>
                  <a:gd name="T22" fmla="*/ 28 w 15"/>
                  <a:gd name="T23" fmla="*/ 32 h 15"/>
                  <a:gd name="T24" fmla="*/ 34 w 15"/>
                  <a:gd name="T25" fmla="*/ 28 h 15"/>
                  <a:gd name="T26" fmla="*/ 41 w 15"/>
                  <a:gd name="T27" fmla="*/ 28 h 15"/>
                  <a:gd name="T28" fmla="*/ 41 w 15"/>
                  <a:gd name="T29" fmla="*/ 23 h 15"/>
                  <a:gd name="T30" fmla="*/ 44 w 15"/>
                  <a:gd name="T31" fmla="*/ 18 h 15"/>
                  <a:gd name="T32" fmla="*/ 44 w 15"/>
                  <a:gd name="T33" fmla="*/ 11 h 15"/>
                  <a:gd name="T34" fmla="*/ 41 w 15"/>
                  <a:gd name="T35" fmla="*/ 3 h 15"/>
                  <a:gd name="T36" fmla="*/ 41 w 15"/>
                  <a:gd name="T37" fmla="*/ 1 h 15"/>
                  <a:gd name="T38" fmla="*/ 34 w 15"/>
                  <a:gd name="T39" fmla="*/ 1 h 15"/>
                  <a:gd name="T40" fmla="*/ 28 w 15"/>
                  <a:gd name="T41" fmla="*/ 0 h 15"/>
                  <a:gd name="T42" fmla="*/ 20 w 15"/>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15">
                    <a:moveTo>
                      <a:pt x="7" y="0"/>
                    </a:moveTo>
                    <a:lnTo>
                      <a:pt x="6" y="0"/>
                    </a:lnTo>
                    <a:lnTo>
                      <a:pt x="4" y="1"/>
                    </a:lnTo>
                    <a:lnTo>
                      <a:pt x="2" y="1"/>
                    </a:lnTo>
                    <a:lnTo>
                      <a:pt x="2" y="3"/>
                    </a:lnTo>
                    <a:lnTo>
                      <a:pt x="0" y="5"/>
                    </a:lnTo>
                    <a:lnTo>
                      <a:pt x="0" y="9"/>
                    </a:lnTo>
                    <a:lnTo>
                      <a:pt x="2" y="11"/>
                    </a:lnTo>
                    <a:lnTo>
                      <a:pt x="2" y="13"/>
                    </a:lnTo>
                    <a:lnTo>
                      <a:pt x="4" y="13"/>
                    </a:lnTo>
                    <a:lnTo>
                      <a:pt x="6" y="15"/>
                    </a:lnTo>
                    <a:lnTo>
                      <a:pt x="9" y="15"/>
                    </a:lnTo>
                    <a:lnTo>
                      <a:pt x="11" y="13"/>
                    </a:lnTo>
                    <a:lnTo>
                      <a:pt x="13" y="13"/>
                    </a:lnTo>
                    <a:lnTo>
                      <a:pt x="13" y="11"/>
                    </a:lnTo>
                    <a:lnTo>
                      <a:pt x="15" y="9"/>
                    </a:lnTo>
                    <a:lnTo>
                      <a:pt x="15" y="5"/>
                    </a:lnTo>
                    <a:lnTo>
                      <a:pt x="13" y="3"/>
                    </a:lnTo>
                    <a:lnTo>
                      <a:pt x="13" y="1"/>
                    </a:lnTo>
                    <a:lnTo>
                      <a:pt x="11" y="1"/>
                    </a:lnTo>
                    <a:lnTo>
                      <a:pt x="9" y="0"/>
                    </a:lnTo>
                    <a:lnTo>
                      <a:pt x="7" y="0"/>
                    </a:lnTo>
                    <a:close/>
                  </a:path>
                </a:pathLst>
              </a:custGeom>
              <a:solidFill>
                <a:srgbClr val="CE9964"/>
              </a:solidFill>
              <a:ln w="9525">
                <a:solidFill>
                  <a:srgbClr val="000000"/>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477" name="Freeform 143"/>
              <p:cNvSpPr>
                <a:spLocks/>
              </p:cNvSpPr>
              <p:nvPr/>
            </p:nvSpPr>
            <p:spPr bwMode="auto">
              <a:xfrm>
                <a:off x="1828" y="2741"/>
                <a:ext cx="47" cy="22"/>
              </a:xfrm>
              <a:custGeom>
                <a:avLst/>
                <a:gdLst>
                  <a:gd name="T0" fmla="*/ 17 w 39"/>
                  <a:gd name="T1" fmla="*/ 10 h 19"/>
                  <a:gd name="T2" fmla="*/ 2 w 39"/>
                  <a:gd name="T3" fmla="*/ 16 h 19"/>
                  <a:gd name="T4" fmla="*/ 0 w 39"/>
                  <a:gd name="T5" fmla="*/ 16 h 19"/>
                  <a:gd name="T6" fmla="*/ 0 w 39"/>
                  <a:gd name="T7" fmla="*/ 31 h 19"/>
                  <a:gd name="T8" fmla="*/ 12 w 39"/>
                  <a:gd name="T9" fmla="*/ 42 h 19"/>
                  <a:gd name="T10" fmla="*/ 12 w 39"/>
                  <a:gd name="T11" fmla="*/ 45 h 19"/>
                  <a:gd name="T12" fmla="*/ 29 w 39"/>
                  <a:gd name="T13" fmla="*/ 45 h 19"/>
                  <a:gd name="T14" fmla="*/ 61 w 39"/>
                  <a:gd name="T15" fmla="*/ 36 h 19"/>
                  <a:gd name="T16" fmla="*/ 58 w 39"/>
                  <a:gd name="T17" fmla="*/ 36 h 19"/>
                  <a:gd name="T18" fmla="*/ 101 w 39"/>
                  <a:gd name="T19" fmla="*/ 36 h 19"/>
                  <a:gd name="T20" fmla="*/ 107 w 39"/>
                  <a:gd name="T21" fmla="*/ 31 h 19"/>
                  <a:gd name="T22" fmla="*/ 113 w 39"/>
                  <a:gd name="T23" fmla="*/ 31 h 19"/>
                  <a:gd name="T24" fmla="*/ 113 w 39"/>
                  <a:gd name="T25" fmla="*/ 27 h 19"/>
                  <a:gd name="T26" fmla="*/ 121 w 39"/>
                  <a:gd name="T27" fmla="*/ 22 h 19"/>
                  <a:gd name="T28" fmla="*/ 121 w 39"/>
                  <a:gd name="T29" fmla="*/ 12 h 19"/>
                  <a:gd name="T30" fmla="*/ 113 w 39"/>
                  <a:gd name="T31" fmla="*/ 10 h 19"/>
                  <a:gd name="T32" fmla="*/ 113 w 39"/>
                  <a:gd name="T33" fmla="*/ 2 h 19"/>
                  <a:gd name="T34" fmla="*/ 107 w 39"/>
                  <a:gd name="T35" fmla="*/ 2 h 19"/>
                  <a:gd name="T36" fmla="*/ 101 w 39"/>
                  <a:gd name="T37" fmla="*/ 0 h 19"/>
                  <a:gd name="T38" fmla="*/ 94 w 39"/>
                  <a:gd name="T39" fmla="*/ 0 h 19"/>
                  <a:gd name="T40" fmla="*/ 58 w 39"/>
                  <a:gd name="T41" fmla="*/ 0 h 19"/>
                  <a:gd name="T42" fmla="*/ 49 w 39"/>
                  <a:gd name="T43" fmla="*/ 0 h 19"/>
                  <a:gd name="T44" fmla="*/ 17 w 39"/>
                  <a:gd name="T45" fmla="*/ 10 h 1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9" h="19">
                    <a:moveTo>
                      <a:pt x="6" y="4"/>
                    </a:moveTo>
                    <a:lnTo>
                      <a:pt x="2" y="7"/>
                    </a:lnTo>
                    <a:lnTo>
                      <a:pt x="0" y="7"/>
                    </a:lnTo>
                    <a:lnTo>
                      <a:pt x="0" y="13"/>
                    </a:lnTo>
                    <a:lnTo>
                      <a:pt x="4" y="17"/>
                    </a:lnTo>
                    <a:lnTo>
                      <a:pt x="4" y="19"/>
                    </a:lnTo>
                    <a:lnTo>
                      <a:pt x="10" y="19"/>
                    </a:lnTo>
                    <a:lnTo>
                      <a:pt x="20" y="15"/>
                    </a:lnTo>
                    <a:lnTo>
                      <a:pt x="18" y="15"/>
                    </a:lnTo>
                    <a:lnTo>
                      <a:pt x="33" y="15"/>
                    </a:lnTo>
                    <a:lnTo>
                      <a:pt x="35" y="13"/>
                    </a:lnTo>
                    <a:lnTo>
                      <a:pt x="37" y="13"/>
                    </a:lnTo>
                    <a:lnTo>
                      <a:pt x="37" y="11"/>
                    </a:lnTo>
                    <a:lnTo>
                      <a:pt x="39" y="9"/>
                    </a:lnTo>
                    <a:lnTo>
                      <a:pt x="39" y="5"/>
                    </a:lnTo>
                    <a:lnTo>
                      <a:pt x="37" y="4"/>
                    </a:lnTo>
                    <a:lnTo>
                      <a:pt x="37" y="2"/>
                    </a:lnTo>
                    <a:lnTo>
                      <a:pt x="35" y="2"/>
                    </a:lnTo>
                    <a:lnTo>
                      <a:pt x="33" y="0"/>
                    </a:lnTo>
                    <a:lnTo>
                      <a:pt x="31" y="0"/>
                    </a:lnTo>
                    <a:lnTo>
                      <a:pt x="18" y="0"/>
                    </a:lnTo>
                    <a:lnTo>
                      <a:pt x="16" y="0"/>
                    </a:lnTo>
                    <a:lnTo>
                      <a:pt x="6" y="4"/>
                    </a:lnTo>
                    <a:close/>
                  </a:path>
                </a:pathLst>
              </a:custGeom>
              <a:solidFill>
                <a:srgbClr val="CE9964"/>
              </a:solidFill>
              <a:ln w="9525">
                <a:solidFill>
                  <a:srgbClr val="000000"/>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478" name="Freeform 144"/>
              <p:cNvSpPr>
                <a:spLocks/>
              </p:cNvSpPr>
              <p:nvPr/>
            </p:nvSpPr>
            <p:spPr bwMode="auto">
              <a:xfrm>
                <a:off x="1893" y="2739"/>
                <a:ext cx="19" cy="17"/>
              </a:xfrm>
              <a:custGeom>
                <a:avLst/>
                <a:gdLst>
                  <a:gd name="T0" fmla="*/ 24 w 16"/>
                  <a:gd name="T1" fmla="*/ 0 h 15"/>
                  <a:gd name="T2" fmla="*/ 17 w 16"/>
                  <a:gd name="T3" fmla="*/ 0 h 15"/>
                  <a:gd name="T4" fmla="*/ 12 w 16"/>
                  <a:gd name="T5" fmla="*/ 2 h 15"/>
                  <a:gd name="T6" fmla="*/ 2 w 16"/>
                  <a:gd name="T7" fmla="*/ 2 h 15"/>
                  <a:gd name="T8" fmla="*/ 2 w 16"/>
                  <a:gd name="T9" fmla="*/ 10 h 15"/>
                  <a:gd name="T10" fmla="*/ 0 w 16"/>
                  <a:gd name="T11" fmla="*/ 12 h 15"/>
                  <a:gd name="T12" fmla="*/ 0 w 16"/>
                  <a:gd name="T13" fmla="*/ 18 h 15"/>
                  <a:gd name="T14" fmla="*/ 2 w 16"/>
                  <a:gd name="T15" fmla="*/ 23 h 15"/>
                  <a:gd name="T16" fmla="*/ 2 w 16"/>
                  <a:gd name="T17" fmla="*/ 28 h 15"/>
                  <a:gd name="T18" fmla="*/ 12 w 16"/>
                  <a:gd name="T19" fmla="*/ 28 h 15"/>
                  <a:gd name="T20" fmla="*/ 17 w 16"/>
                  <a:gd name="T21" fmla="*/ 32 h 15"/>
                  <a:gd name="T22" fmla="*/ 29 w 16"/>
                  <a:gd name="T23" fmla="*/ 32 h 15"/>
                  <a:gd name="T24" fmla="*/ 34 w 16"/>
                  <a:gd name="T25" fmla="*/ 28 h 15"/>
                  <a:gd name="T26" fmla="*/ 40 w 16"/>
                  <a:gd name="T27" fmla="*/ 28 h 15"/>
                  <a:gd name="T28" fmla="*/ 40 w 16"/>
                  <a:gd name="T29" fmla="*/ 23 h 15"/>
                  <a:gd name="T30" fmla="*/ 45 w 16"/>
                  <a:gd name="T31" fmla="*/ 18 h 15"/>
                  <a:gd name="T32" fmla="*/ 45 w 16"/>
                  <a:gd name="T33" fmla="*/ 12 h 15"/>
                  <a:gd name="T34" fmla="*/ 40 w 16"/>
                  <a:gd name="T35" fmla="*/ 10 h 15"/>
                  <a:gd name="T36" fmla="*/ 40 w 16"/>
                  <a:gd name="T37" fmla="*/ 2 h 15"/>
                  <a:gd name="T38" fmla="*/ 34 w 16"/>
                  <a:gd name="T39" fmla="*/ 2 h 15"/>
                  <a:gd name="T40" fmla="*/ 29 w 16"/>
                  <a:gd name="T41" fmla="*/ 0 h 15"/>
                  <a:gd name="T42" fmla="*/ 24 w 16"/>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15">
                    <a:moveTo>
                      <a:pt x="8" y="0"/>
                    </a:moveTo>
                    <a:lnTo>
                      <a:pt x="6" y="0"/>
                    </a:lnTo>
                    <a:lnTo>
                      <a:pt x="4" y="2"/>
                    </a:lnTo>
                    <a:lnTo>
                      <a:pt x="2" y="2"/>
                    </a:lnTo>
                    <a:lnTo>
                      <a:pt x="2" y="4"/>
                    </a:lnTo>
                    <a:lnTo>
                      <a:pt x="0" y="6"/>
                    </a:lnTo>
                    <a:lnTo>
                      <a:pt x="0" y="9"/>
                    </a:lnTo>
                    <a:lnTo>
                      <a:pt x="2" y="11"/>
                    </a:lnTo>
                    <a:lnTo>
                      <a:pt x="2" y="13"/>
                    </a:lnTo>
                    <a:lnTo>
                      <a:pt x="4" y="13"/>
                    </a:lnTo>
                    <a:lnTo>
                      <a:pt x="6" y="15"/>
                    </a:lnTo>
                    <a:lnTo>
                      <a:pt x="10" y="15"/>
                    </a:lnTo>
                    <a:lnTo>
                      <a:pt x="12" y="13"/>
                    </a:lnTo>
                    <a:lnTo>
                      <a:pt x="14" y="13"/>
                    </a:lnTo>
                    <a:lnTo>
                      <a:pt x="14" y="11"/>
                    </a:lnTo>
                    <a:lnTo>
                      <a:pt x="16" y="9"/>
                    </a:lnTo>
                    <a:lnTo>
                      <a:pt x="16" y="6"/>
                    </a:lnTo>
                    <a:lnTo>
                      <a:pt x="14" y="4"/>
                    </a:lnTo>
                    <a:lnTo>
                      <a:pt x="14" y="2"/>
                    </a:lnTo>
                    <a:lnTo>
                      <a:pt x="12" y="2"/>
                    </a:lnTo>
                    <a:lnTo>
                      <a:pt x="10" y="0"/>
                    </a:lnTo>
                    <a:lnTo>
                      <a:pt x="8" y="0"/>
                    </a:lnTo>
                    <a:close/>
                  </a:path>
                </a:pathLst>
              </a:custGeom>
              <a:solidFill>
                <a:srgbClr val="CE9964"/>
              </a:solidFill>
              <a:ln w="9525">
                <a:solidFill>
                  <a:srgbClr val="000000"/>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479" name="Freeform 145"/>
              <p:cNvSpPr>
                <a:spLocks/>
              </p:cNvSpPr>
              <p:nvPr/>
            </p:nvSpPr>
            <p:spPr bwMode="auto">
              <a:xfrm>
                <a:off x="1930" y="2737"/>
                <a:ext cx="17" cy="17"/>
              </a:xfrm>
              <a:custGeom>
                <a:avLst/>
                <a:gdLst>
                  <a:gd name="T0" fmla="*/ 16 w 15"/>
                  <a:gd name="T1" fmla="*/ 0 h 15"/>
                  <a:gd name="T2" fmla="*/ 12 w 15"/>
                  <a:gd name="T3" fmla="*/ 0 h 15"/>
                  <a:gd name="T4" fmla="*/ 10 w 15"/>
                  <a:gd name="T5" fmla="*/ 2 h 15"/>
                  <a:gd name="T6" fmla="*/ 2 w 15"/>
                  <a:gd name="T7" fmla="*/ 2 h 15"/>
                  <a:gd name="T8" fmla="*/ 2 w 15"/>
                  <a:gd name="T9" fmla="*/ 10 h 15"/>
                  <a:gd name="T10" fmla="*/ 0 w 15"/>
                  <a:gd name="T11" fmla="*/ 12 h 15"/>
                  <a:gd name="T12" fmla="*/ 0 w 15"/>
                  <a:gd name="T13" fmla="*/ 18 h 15"/>
                  <a:gd name="T14" fmla="*/ 2 w 15"/>
                  <a:gd name="T15" fmla="*/ 23 h 15"/>
                  <a:gd name="T16" fmla="*/ 2 w 15"/>
                  <a:gd name="T17" fmla="*/ 28 h 15"/>
                  <a:gd name="T18" fmla="*/ 10 w 15"/>
                  <a:gd name="T19" fmla="*/ 28 h 15"/>
                  <a:gd name="T20" fmla="*/ 12 w 15"/>
                  <a:gd name="T21" fmla="*/ 32 h 15"/>
                  <a:gd name="T22" fmla="*/ 20 w 15"/>
                  <a:gd name="T23" fmla="*/ 32 h 15"/>
                  <a:gd name="T24" fmla="*/ 26 w 15"/>
                  <a:gd name="T25" fmla="*/ 28 h 15"/>
                  <a:gd name="T26" fmla="*/ 28 w 15"/>
                  <a:gd name="T27" fmla="*/ 28 h 15"/>
                  <a:gd name="T28" fmla="*/ 28 w 15"/>
                  <a:gd name="T29" fmla="*/ 23 h 15"/>
                  <a:gd name="T30" fmla="*/ 32 w 15"/>
                  <a:gd name="T31" fmla="*/ 18 h 15"/>
                  <a:gd name="T32" fmla="*/ 32 w 15"/>
                  <a:gd name="T33" fmla="*/ 12 h 15"/>
                  <a:gd name="T34" fmla="*/ 28 w 15"/>
                  <a:gd name="T35" fmla="*/ 10 h 15"/>
                  <a:gd name="T36" fmla="*/ 28 w 15"/>
                  <a:gd name="T37" fmla="*/ 2 h 15"/>
                  <a:gd name="T38" fmla="*/ 26 w 15"/>
                  <a:gd name="T39" fmla="*/ 2 h 15"/>
                  <a:gd name="T40" fmla="*/ 20 w 15"/>
                  <a:gd name="T41" fmla="*/ 0 h 15"/>
                  <a:gd name="T42" fmla="*/ 16 w 15"/>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15">
                    <a:moveTo>
                      <a:pt x="8" y="0"/>
                    </a:moveTo>
                    <a:lnTo>
                      <a:pt x="6" y="0"/>
                    </a:lnTo>
                    <a:lnTo>
                      <a:pt x="4" y="2"/>
                    </a:lnTo>
                    <a:lnTo>
                      <a:pt x="2" y="2"/>
                    </a:lnTo>
                    <a:lnTo>
                      <a:pt x="2" y="4"/>
                    </a:lnTo>
                    <a:lnTo>
                      <a:pt x="0" y="6"/>
                    </a:lnTo>
                    <a:lnTo>
                      <a:pt x="0" y="9"/>
                    </a:lnTo>
                    <a:lnTo>
                      <a:pt x="2" y="11"/>
                    </a:lnTo>
                    <a:lnTo>
                      <a:pt x="2" y="13"/>
                    </a:lnTo>
                    <a:lnTo>
                      <a:pt x="4" y="13"/>
                    </a:lnTo>
                    <a:lnTo>
                      <a:pt x="6" y="15"/>
                    </a:lnTo>
                    <a:lnTo>
                      <a:pt x="10" y="15"/>
                    </a:lnTo>
                    <a:lnTo>
                      <a:pt x="12" y="13"/>
                    </a:lnTo>
                    <a:lnTo>
                      <a:pt x="13" y="13"/>
                    </a:lnTo>
                    <a:lnTo>
                      <a:pt x="13" y="11"/>
                    </a:lnTo>
                    <a:lnTo>
                      <a:pt x="15" y="9"/>
                    </a:lnTo>
                    <a:lnTo>
                      <a:pt x="15" y="6"/>
                    </a:lnTo>
                    <a:lnTo>
                      <a:pt x="13" y="4"/>
                    </a:lnTo>
                    <a:lnTo>
                      <a:pt x="13" y="2"/>
                    </a:lnTo>
                    <a:lnTo>
                      <a:pt x="12" y="2"/>
                    </a:lnTo>
                    <a:lnTo>
                      <a:pt x="10" y="0"/>
                    </a:lnTo>
                    <a:lnTo>
                      <a:pt x="8" y="0"/>
                    </a:lnTo>
                    <a:close/>
                  </a:path>
                </a:pathLst>
              </a:custGeom>
              <a:solidFill>
                <a:srgbClr val="CE9964"/>
              </a:solidFill>
              <a:ln w="9525">
                <a:solidFill>
                  <a:srgbClr val="000000"/>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480" name="Freeform 146"/>
              <p:cNvSpPr>
                <a:spLocks/>
              </p:cNvSpPr>
              <p:nvPr/>
            </p:nvSpPr>
            <p:spPr bwMode="auto">
              <a:xfrm>
                <a:off x="1967" y="2730"/>
                <a:ext cx="45" cy="20"/>
              </a:xfrm>
              <a:custGeom>
                <a:avLst/>
                <a:gdLst>
                  <a:gd name="T0" fmla="*/ 18 w 38"/>
                  <a:gd name="T1" fmla="*/ 2 h 17"/>
                  <a:gd name="T2" fmla="*/ 13 w 38"/>
                  <a:gd name="T3" fmla="*/ 2 h 17"/>
                  <a:gd name="T4" fmla="*/ 11 w 38"/>
                  <a:gd name="T5" fmla="*/ 11 h 17"/>
                  <a:gd name="T6" fmla="*/ 2 w 38"/>
                  <a:gd name="T7" fmla="*/ 11 h 17"/>
                  <a:gd name="T8" fmla="*/ 2 w 38"/>
                  <a:gd name="T9" fmla="*/ 15 h 17"/>
                  <a:gd name="T10" fmla="*/ 0 w 38"/>
                  <a:gd name="T11" fmla="*/ 21 h 17"/>
                  <a:gd name="T12" fmla="*/ 0 w 38"/>
                  <a:gd name="T13" fmla="*/ 31 h 17"/>
                  <a:gd name="T14" fmla="*/ 2 w 38"/>
                  <a:gd name="T15" fmla="*/ 36 h 17"/>
                  <a:gd name="T16" fmla="*/ 2 w 38"/>
                  <a:gd name="T17" fmla="*/ 40 h 17"/>
                  <a:gd name="T18" fmla="*/ 11 w 38"/>
                  <a:gd name="T19" fmla="*/ 40 h 17"/>
                  <a:gd name="T20" fmla="*/ 13 w 38"/>
                  <a:gd name="T21" fmla="*/ 46 h 17"/>
                  <a:gd name="T22" fmla="*/ 53 w 38"/>
                  <a:gd name="T23" fmla="*/ 46 h 17"/>
                  <a:gd name="T24" fmla="*/ 84 w 38"/>
                  <a:gd name="T25" fmla="*/ 40 h 17"/>
                  <a:gd name="T26" fmla="*/ 78 w 38"/>
                  <a:gd name="T27" fmla="*/ 40 h 17"/>
                  <a:gd name="T28" fmla="*/ 89 w 38"/>
                  <a:gd name="T29" fmla="*/ 40 h 17"/>
                  <a:gd name="T30" fmla="*/ 92 w 38"/>
                  <a:gd name="T31" fmla="*/ 36 h 17"/>
                  <a:gd name="T32" fmla="*/ 99 w 38"/>
                  <a:gd name="T33" fmla="*/ 36 h 17"/>
                  <a:gd name="T34" fmla="*/ 99 w 38"/>
                  <a:gd name="T35" fmla="*/ 31 h 17"/>
                  <a:gd name="T36" fmla="*/ 105 w 38"/>
                  <a:gd name="T37" fmla="*/ 26 h 17"/>
                  <a:gd name="T38" fmla="*/ 105 w 38"/>
                  <a:gd name="T39" fmla="*/ 15 h 17"/>
                  <a:gd name="T40" fmla="*/ 99 w 38"/>
                  <a:gd name="T41" fmla="*/ 11 h 17"/>
                  <a:gd name="T42" fmla="*/ 99 w 38"/>
                  <a:gd name="T43" fmla="*/ 2 h 17"/>
                  <a:gd name="T44" fmla="*/ 92 w 38"/>
                  <a:gd name="T45" fmla="*/ 2 h 17"/>
                  <a:gd name="T46" fmla="*/ 89 w 38"/>
                  <a:gd name="T47" fmla="*/ 0 h 17"/>
                  <a:gd name="T48" fmla="*/ 84 w 38"/>
                  <a:gd name="T49" fmla="*/ 0 h 17"/>
                  <a:gd name="T50" fmla="*/ 78 w 38"/>
                  <a:gd name="T51" fmla="*/ 0 h 17"/>
                  <a:gd name="T52" fmla="*/ 75 w 38"/>
                  <a:gd name="T53" fmla="*/ 0 h 17"/>
                  <a:gd name="T54" fmla="*/ 43 w 38"/>
                  <a:gd name="T55" fmla="*/ 2 h 17"/>
                  <a:gd name="T56" fmla="*/ 46 w 38"/>
                  <a:gd name="T57" fmla="*/ 2 h 17"/>
                  <a:gd name="T58" fmla="*/ 18 w 38"/>
                  <a:gd name="T59" fmla="*/ 2 h 1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8" h="17">
                    <a:moveTo>
                      <a:pt x="7" y="2"/>
                    </a:moveTo>
                    <a:lnTo>
                      <a:pt x="5" y="2"/>
                    </a:lnTo>
                    <a:lnTo>
                      <a:pt x="4" y="4"/>
                    </a:lnTo>
                    <a:lnTo>
                      <a:pt x="2" y="4"/>
                    </a:lnTo>
                    <a:lnTo>
                      <a:pt x="2" y="6"/>
                    </a:lnTo>
                    <a:lnTo>
                      <a:pt x="0" y="8"/>
                    </a:lnTo>
                    <a:lnTo>
                      <a:pt x="0" y="12"/>
                    </a:lnTo>
                    <a:lnTo>
                      <a:pt x="2" y="14"/>
                    </a:lnTo>
                    <a:lnTo>
                      <a:pt x="2" y="15"/>
                    </a:lnTo>
                    <a:lnTo>
                      <a:pt x="4" y="15"/>
                    </a:lnTo>
                    <a:lnTo>
                      <a:pt x="5" y="17"/>
                    </a:lnTo>
                    <a:lnTo>
                      <a:pt x="19" y="17"/>
                    </a:lnTo>
                    <a:lnTo>
                      <a:pt x="30" y="15"/>
                    </a:lnTo>
                    <a:lnTo>
                      <a:pt x="29" y="15"/>
                    </a:lnTo>
                    <a:lnTo>
                      <a:pt x="32" y="15"/>
                    </a:lnTo>
                    <a:lnTo>
                      <a:pt x="34" y="14"/>
                    </a:lnTo>
                    <a:lnTo>
                      <a:pt x="36" y="14"/>
                    </a:lnTo>
                    <a:lnTo>
                      <a:pt x="36" y="12"/>
                    </a:lnTo>
                    <a:lnTo>
                      <a:pt x="38" y="10"/>
                    </a:lnTo>
                    <a:lnTo>
                      <a:pt x="38" y="6"/>
                    </a:lnTo>
                    <a:lnTo>
                      <a:pt x="36" y="4"/>
                    </a:lnTo>
                    <a:lnTo>
                      <a:pt x="36" y="2"/>
                    </a:lnTo>
                    <a:lnTo>
                      <a:pt x="34" y="2"/>
                    </a:lnTo>
                    <a:lnTo>
                      <a:pt x="32" y="0"/>
                    </a:lnTo>
                    <a:lnTo>
                      <a:pt x="30" y="0"/>
                    </a:lnTo>
                    <a:lnTo>
                      <a:pt x="29" y="0"/>
                    </a:lnTo>
                    <a:lnTo>
                      <a:pt x="27" y="0"/>
                    </a:lnTo>
                    <a:lnTo>
                      <a:pt x="15" y="2"/>
                    </a:lnTo>
                    <a:lnTo>
                      <a:pt x="17" y="2"/>
                    </a:lnTo>
                    <a:lnTo>
                      <a:pt x="7" y="2"/>
                    </a:lnTo>
                    <a:close/>
                  </a:path>
                </a:pathLst>
              </a:custGeom>
              <a:solidFill>
                <a:srgbClr val="CE9964"/>
              </a:solidFill>
              <a:ln w="9525">
                <a:solidFill>
                  <a:srgbClr val="000000"/>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481" name="Freeform 147"/>
              <p:cNvSpPr>
                <a:spLocks/>
              </p:cNvSpPr>
              <p:nvPr/>
            </p:nvSpPr>
            <p:spPr bwMode="auto">
              <a:xfrm>
                <a:off x="2030" y="2727"/>
                <a:ext cx="19" cy="19"/>
              </a:xfrm>
              <a:custGeom>
                <a:avLst/>
                <a:gdLst>
                  <a:gd name="T0" fmla="*/ 24 w 16"/>
                  <a:gd name="T1" fmla="*/ 0 h 16"/>
                  <a:gd name="T2" fmla="*/ 17 w 16"/>
                  <a:gd name="T3" fmla="*/ 0 h 16"/>
                  <a:gd name="T4" fmla="*/ 12 w 16"/>
                  <a:gd name="T5" fmla="*/ 2 h 16"/>
                  <a:gd name="T6" fmla="*/ 2 w 16"/>
                  <a:gd name="T7" fmla="*/ 2 h 16"/>
                  <a:gd name="T8" fmla="*/ 2 w 16"/>
                  <a:gd name="T9" fmla="*/ 12 h 16"/>
                  <a:gd name="T10" fmla="*/ 0 w 16"/>
                  <a:gd name="T11" fmla="*/ 17 h 16"/>
                  <a:gd name="T12" fmla="*/ 0 w 16"/>
                  <a:gd name="T13" fmla="*/ 29 h 16"/>
                  <a:gd name="T14" fmla="*/ 2 w 16"/>
                  <a:gd name="T15" fmla="*/ 34 h 16"/>
                  <a:gd name="T16" fmla="*/ 2 w 16"/>
                  <a:gd name="T17" fmla="*/ 40 h 16"/>
                  <a:gd name="T18" fmla="*/ 12 w 16"/>
                  <a:gd name="T19" fmla="*/ 40 h 16"/>
                  <a:gd name="T20" fmla="*/ 17 w 16"/>
                  <a:gd name="T21" fmla="*/ 45 h 16"/>
                  <a:gd name="T22" fmla="*/ 29 w 16"/>
                  <a:gd name="T23" fmla="*/ 45 h 16"/>
                  <a:gd name="T24" fmla="*/ 34 w 16"/>
                  <a:gd name="T25" fmla="*/ 40 h 16"/>
                  <a:gd name="T26" fmla="*/ 40 w 16"/>
                  <a:gd name="T27" fmla="*/ 40 h 16"/>
                  <a:gd name="T28" fmla="*/ 40 w 16"/>
                  <a:gd name="T29" fmla="*/ 34 h 16"/>
                  <a:gd name="T30" fmla="*/ 45 w 16"/>
                  <a:gd name="T31" fmla="*/ 29 h 16"/>
                  <a:gd name="T32" fmla="*/ 45 w 16"/>
                  <a:gd name="T33" fmla="*/ 17 h 16"/>
                  <a:gd name="T34" fmla="*/ 40 w 16"/>
                  <a:gd name="T35" fmla="*/ 12 h 16"/>
                  <a:gd name="T36" fmla="*/ 40 w 16"/>
                  <a:gd name="T37" fmla="*/ 2 h 16"/>
                  <a:gd name="T38" fmla="*/ 34 w 16"/>
                  <a:gd name="T39" fmla="*/ 2 h 16"/>
                  <a:gd name="T40" fmla="*/ 29 w 16"/>
                  <a:gd name="T41" fmla="*/ 0 h 16"/>
                  <a:gd name="T42" fmla="*/ 24 w 16"/>
                  <a:gd name="T43" fmla="*/ 0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16">
                    <a:moveTo>
                      <a:pt x="8" y="0"/>
                    </a:moveTo>
                    <a:lnTo>
                      <a:pt x="6" y="0"/>
                    </a:lnTo>
                    <a:lnTo>
                      <a:pt x="4" y="2"/>
                    </a:lnTo>
                    <a:lnTo>
                      <a:pt x="2" y="2"/>
                    </a:lnTo>
                    <a:lnTo>
                      <a:pt x="2" y="4"/>
                    </a:lnTo>
                    <a:lnTo>
                      <a:pt x="0" y="6"/>
                    </a:lnTo>
                    <a:lnTo>
                      <a:pt x="0" y="10"/>
                    </a:lnTo>
                    <a:lnTo>
                      <a:pt x="2" y="12"/>
                    </a:lnTo>
                    <a:lnTo>
                      <a:pt x="2" y="14"/>
                    </a:lnTo>
                    <a:lnTo>
                      <a:pt x="4" y="14"/>
                    </a:lnTo>
                    <a:lnTo>
                      <a:pt x="6" y="16"/>
                    </a:lnTo>
                    <a:lnTo>
                      <a:pt x="10" y="16"/>
                    </a:lnTo>
                    <a:lnTo>
                      <a:pt x="12" y="14"/>
                    </a:lnTo>
                    <a:lnTo>
                      <a:pt x="14" y="14"/>
                    </a:lnTo>
                    <a:lnTo>
                      <a:pt x="14" y="12"/>
                    </a:lnTo>
                    <a:lnTo>
                      <a:pt x="16" y="10"/>
                    </a:lnTo>
                    <a:lnTo>
                      <a:pt x="16" y="6"/>
                    </a:lnTo>
                    <a:lnTo>
                      <a:pt x="14" y="4"/>
                    </a:lnTo>
                    <a:lnTo>
                      <a:pt x="14" y="2"/>
                    </a:lnTo>
                    <a:lnTo>
                      <a:pt x="12" y="2"/>
                    </a:lnTo>
                    <a:lnTo>
                      <a:pt x="10" y="0"/>
                    </a:lnTo>
                    <a:lnTo>
                      <a:pt x="8" y="0"/>
                    </a:lnTo>
                    <a:close/>
                  </a:path>
                </a:pathLst>
              </a:custGeom>
              <a:solidFill>
                <a:srgbClr val="CE9964"/>
              </a:solidFill>
              <a:ln w="9525">
                <a:solidFill>
                  <a:srgbClr val="000000"/>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482" name="Freeform 148"/>
              <p:cNvSpPr>
                <a:spLocks/>
              </p:cNvSpPr>
              <p:nvPr/>
            </p:nvSpPr>
            <p:spPr bwMode="auto">
              <a:xfrm>
                <a:off x="2067" y="2725"/>
                <a:ext cx="19" cy="19"/>
              </a:xfrm>
              <a:custGeom>
                <a:avLst/>
                <a:gdLst>
                  <a:gd name="T0" fmla="*/ 24 w 16"/>
                  <a:gd name="T1" fmla="*/ 0 h 16"/>
                  <a:gd name="T2" fmla="*/ 17 w 16"/>
                  <a:gd name="T3" fmla="*/ 0 h 16"/>
                  <a:gd name="T4" fmla="*/ 12 w 16"/>
                  <a:gd name="T5" fmla="*/ 2 h 16"/>
                  <a:gd name="T6" fmla="*/ 2 w 16"/>
                  <a:gd name="T7" fmla="*/ 2 h 16"/>
                  <a:gd name="T8" fmla="*/ 2 w 16"/>
                  <a:gd name="T9" fmla="*/ 12 h 16"/>
                  <a:gd name="T10" fmla="*/ 0 w 16"/>
                  <a:gd name="T11" fmla="*/ 17 h 16"/>
                  <a:gd name="T12" fmla="*/ 0 w 16"/>
                  <a:gd name="T13" fmla="*/ 29 h 16"/>
                  <a:gd name="T14" fmla="*/ 2 w 16"/>
                  <a:gd name="T15" fmla="*/ 34 h 16"/>
                  <a:gd name="T16" fmla="*/ 2 w 16"/>
                  <a:gd name="T17" fmla="*/ 40 h 16"/>
                  <a:gd name="T18" fmla="*/ 12 w 16"/>
                  <a:gd name="T19" fmla="*/ 40 h 16"/>
                  <a:gd name="T20" fmla="*/ 17 w 16"/>
                  <a:gd name="T21" fmla="*/ 45 h 16"/>
                  <a:gd name="T22" fmla="*/ 29 w 16"/>
                  <a:gd name="T23" fmla="*/ 45 h 16"/>
                  <a:gd name="T24" fmla="*/ 34 w 16"/>
                  <a:gd name="T25" fmla="*/ 40 h 16"/>
                  <a:gd name="T26" fmla="*/ 40 w 16"/>
                  <a:gd name="T27" fmla="*/ 40 h 16"/>
                  <a:gd name="T28" fmla="*/ 40 w 16"/>
                  <a:gd name="T29" fmla="*/ 34 h 16"/>
                  <a:gd name="T30" fmla="*/ 45 w 16"/>
                  <a:gd name="T31" fmla="*/ 29 h 16"/>
                  <a:gd name="T32" fmla="*/ 45 w 16"/>
                  <a:gd name="T33" fmla="*/ 17 h 16"/>
                  <a:gd name="T34" fmla="*/ 40 w 16"/>
                  <a:gd name="T35" fmla="*/ 12 h 16"/>
                  <a:gd name="T36" fmla="*/ 40 w 16"/>
                  <a:gd name="T37" fmla="*/ 2 h 16"/>
                  <a:gd name="T38" fmla="*/ 34 w 16"/>
                  <a:gd name="T39" fmla="*/ 2 h 16"/>
                  <a:gd name="T40" fmla="*/ 29 w 16"/>
                  <a:gd name="T41" fmla="*/ 0 h 16"/>
                  <a:gd name="T42" fmla="*/ 24 w 16"/>
                  <a:gd name="T43" fmla="*/ 0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16">
                    <a:moveTo>
                      <a:pt x="8" y="0"/>
                    </a:moveTo>
                    <a:lnTo>
                      <a:pt x="6" y="0"/>
                    </a:lnTo>
                    <a:lnTo>
                      <a:pt x="4" y="2"/>
                    </a:lnTo>
                    <a:lnTo>
                      <a:pt x="2" y="2"/>
                    </a:lnTo>
                    <a:lnTo>
                      <a:pt x="2" y="4"/>
                    </a:lnTo>
                    <a:lnTo>
                      <a:pt x="0" y="6"/>
                    </a:lnTo>
                    <a:lnTo>
                      <a:pt x="0" y="10"/>
                    </a:lnTo>
                    <a:lnTo>
                      <a:pt x="2" y="12"/>
                    </a:lnTo>
                    <a:lnTo>
                      <a:pt x="2" y="14"/>
                    </a:lnTo>
                    <a:lnTo>
                      <a:pt x="4" y="14"/>
                    </a:lnTo>
                    <a:lnTo>
                      <a:pt x="6" y="16"/>
                    </a:lnTo>
                    <a:lnTo>
                      <a:pt x="10" y="16"/>
                    </a:lnTo>
                    <a:lnTo>
                      <a:pt x="12" y="14"/>
                    </a:lnTo>
                    <a:lnTo>
                      <a:pt x="14" y="14"/>
                    </a:lnTo>
                    <a:lnTo>
                      <a:pt x="14" y="12"/>
                    </a:lnTo>
                    <a:lnTo>
                      <a:pt x="16" y="10"/>
                    </a:lnTo>
                    <a:lnTo>
                      <a:pt x="16" y="6"/>
                    </a:lnTo>
                    <a:lnTo>
                      <a:pt x="14" y="4"/>
                    </a:lnTo>
                    <a:lnTo>
                      <a:pt x="14" y="2"/>
                    </a:lnTo>
                    <a:lnTo>
                      <a:pt x="12" y="2"/>
                    </a:lnTo>
                    <a:lnTo>
                      <a:pt x="10" y="0"/>
                    </a:lnTo>
                    <a:lnTo>
                      <a:pt x="8" y="0"/>
                    </a:lnTo>
                    <a:close/>
                  </a:path>
                </a:pathLst>
              </a:custGeom>
              <a:solidFill>
                <a:srgbClr val="CE9964"/>
              </a:solidFill>
              <a:ln w="9525">
                <a:solidFill>
                  <a:srgbClr val="000000"/>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grpSp>
            <p:nvGrpSpPr>
              <p:cNvPr id="17483" name="Group 149"/>
              <p:cNvGrpSpPr>
                <a:grpSpLocks/>
              </p:cNvGrpSpPr>
              <p:nvPr/>
            </p:nvGrpSpPr>
            <p:grpSpPr bwMode="auto">
              <a:xfrm>
                <a:off x="2104" y="2686"/>
                <a:ext cx="184" cy="97"/>
                <a:chOff x="2104" y="2686"/>
                <a:chExt cx="184" cy="97"/>
              </a:xfrm>
            </p:grpSpPr>
            <p:sp>
              <p:nvSpPr>
                <p:cNvPr id="17521" name="Freeform 150"/>
                <p:cNvSpPr>
                  <a:spLocks/>
                </p:cNvSpPr>
                <p:nvPr/>
              </p:nvSpPr>
              <p:spPr bwMode="auto">
                <a:xfrm>
                  <a:off x="2156" y="2766"/>
                  <a:ext cx="18" cy="17"/>
                </a:xfrm>
                <a:custGeom>
                  <a:avLst/>
                  <a:gdLst>
                    <a:gd name="T0" fmla="*/ 24 w 15"/>
                    <a:gd name="T1" fmla="*/ 0 h 15"/>
                    <a:gd name="T2" fmla="*/ 17 w 15"/>
                    <a:gd name="T3" fmla="*/ 0 h 15"/>
                    <a:gd name="T4" fmla="*/ 12 w 15"/>
                    <a:gd name="T5" fmla="*/ 2 h 15"/>
                    <a:gd name="T6" fmla="*/ 2 w 15"/>
                    <a:gd name="T7" fmla="*/ 2 h 15"/>
                    <a:gd name="T8" fmla="*/ 2 w 15"/>
                    <a:gd name="T9" fmla="*/ 10 h 15"/>
                    <a:gd name="T10" fmla="*/ 0 w 15"/>
                    <a:gd name="T11" fmla="*/ 12 h 15"/>
                    <a:gd name="T12" fmla="*/ 0 w 15"/>
                    <a:gd name="T13" fmla="*/ 18 h 15"/>
                    <a:gd name="T14" fmla="*/ 2 w 15"/>
                    <a:gd name="T15" fmla="*/ 23 h 15"/>
                    <a:gd name="T16" fmla="*/ 2 w 15"/>
                    <a:gd name="T17" fmla="*/ 28 h 15"/>
                    <a:gd name="T18" fmla="*/ 12 w 15"/>
                    <a:gd name="T19" fmla="*/ 28 h 15"/>
                    <a:gd name="T20" fmla="*/ 17 w 15"/>
                    <a:gd name="T21" fmla="*/ 32 h 15"/>
                    <a:gd name="T22" fmla="*/ 29 w 15"/>
                    <a:gd name="T23" fmla="*/ 32 h 15"/>
                    <a:gd name="T24" fmla="*/ 35 w 15"/>
                    <a:gd name="T25" fmla="*/ 28 h 15"/>
                    <a:gd name="T26" fmla="*/ 42 w 15"/>
                    <a:gd name="T27" fmla="*/ 28 h 15"/>
                    <a:gd name="T28" fmla="*/ 42 w 15"/>
                    <a:gd name="T29" fmla="*/ 23 h 15"/>
                    <a:gd name="T30" fmla="*/ 44 w 15"/>
                    <a:gd name="T31" fmla="*/ 18 h 15"/>
                    <a:gd name="T32" fmla="*/ 44 w 15"/>
                    <a:gd name="T33" fmla="*/ 12 h 15"/>
                    <a:gd name="T34" fmla="*/ 42 w 15"/>
                    <a:gd name="T35" fmla="*/ 10 h 15"/>
                    <a:gd name="T36" fmla="*/ 42 w 15"/>
                    <a:gd name="T37" fmla="*/ 2 h 15"/>
                    <a:gd name="T38" fmla="*/ 35 w 15"/>
                    <a:gd name="T39" fmla="*/ 2 h 15"/>
                    <a:gd name="T40" fmla="*/ 29 w 15"/>
                    <a:gd name="T41" fmla="*/ 0 h 15"/>
                    <a:gd name="T42" fmla="*/ 24 w 15"/>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15">
                      <a:moveTo>
                        <a:pt x="8" y="0"/>
                      </a:moveTo>
                      <a:lnTo>
                        <a:pt x="6" y="0"/>
                      </a:lnTo>
                      <a:lnTo>
                        <a:pt x="4" y="2"/>
                      </a:lnTo>
                      <a:lnTo>
                        <a:pt x="2" y="2"/>
                      </a:lnTo>
                      <a:lnTo>
                        <a:pt x="2" y="4"/>
                      </a:lnTo>
                      <a:lnTo>
                        <a:pt x="0" y="6"/>
                      </a:lnTo>
                      <a:lnTo>
                        <a:pt x="0" y="9"/>
                      </a:lnTo>
                      <a:lnTo>
                        <a:pt x="2" y="11"/>
                      </a:lnTo>
                      <a:lnTo>
                        <a:pt x="2" y="13"/>
                      </a:lnTo>
                      <a:lnTo>
                        <a:pt x="4" y="13"/>
                      </a:lnTo>
                      <a:lnTo>
                        <a:pt x="6" y="15"/>
                      </a:lnTo>
                      <a:lnTo>
                        <a:pt x="10" y="15"/>
                      </a:lnTo>
                      <a:lnTo>
                        <a:pt x="12" y="13"/>
                      </a:lnTo>
                      <a:lnTo>
                        <a:pt x="14" y="13"/>
                      </a:lnTo>
                      <a:lnTo>
                        <a:pt x="14" y="11"/>
                      </a:lnTo>
                      <a:lnTo>
                        <a:pt x="15" y="9"/>
                      </a:lnTo>
                      <a:lnTo>
                        <a:pt x="15" y="6"/>
                      </a:lnTo>
                      <a:lnTo>
                        <a:pt x="14" y="4"/>
                      </a:lnTo>
                      <a:lnTo>
                        <a:pt x="14" y="2"/>
                      </a:lnTo>
                      <a:lnTo>
                        <a:pt x="12" y="2"/>
                      </a:lnTo>
                      <a:lnTo>
                        <a:pt x="10" y="0"/>
                      </a:lnTo>
                      <a:lnTo>
                        <a:pt x="8" y="0"/>
                      </a:lnTo>
                      <a:close/>
                    </a:path>
                  </a:pathLst>
                </a:custGeom>
                <a:solidFill>
                  <a:srgbClr val="CE9964"/>
                </a:solidFill>
                <a:ln w="9525">
                  <a:solidFill>
                    <a:srgbClr val="000000"/>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522" name="Freeform 151"/>
                <p:cNvSpPr>
                  <a:spLocks/>
                </p:cNvSpPr>
                <p:nvPr/>
              </p:nvSpPr>
              <p:spPr bwMode="auto">
                <a:xfrm>
                  <a:off x="2182" y="2739"/>
                  <a:ext cx="19" cy="17"/>
                </a:xfrm>
                <a:custGeom>
                  <a:avLst/>
                  <a:gdLst>
                    <a:gd name="T0" fmla="*/ 24 w 16"/>
                    <a:gd name="T1" fmla="*/ 0 h 15"/>
                    <a:gd name="T2" fmla="*/ 17 w 16"/>
                    <a:gd name="T3" fmla="*/ 0 h 15"/>
                    <a:gd name="T4" fmla="*/ 12 w 16"/>
                    <a:gd name="T5" fmla="*/ 2 h 15"/>
                    <a:gd name="T6" fmla="*/ 2 w 16"/>
                    <a:gd name="T7" fmla="*/ 2 h 15"/>
                    <a:gd name="T8" fmla="*/ 2 w 16"/>
                    <a:gd name="T9" fmla="*/ 10 h 15"/>
                    <a:gd name="T10" fmla="*/ 0 w 16"/>
                    <a:gd name="T11" fmla="*/ 12 h 15"/>
                    <a:gd name="T12" fmla="*/ 0 w 16"/>
                    <a:gd name="T13" fmla="*/ 18 h 15"/>
                    <a:gd name="T14" fmla="*/ 2 w 16"/>
                    <a:gd name="T15" fmla="*/ 23 h 15"/>
                    <a:gd name="T16" fmla="*/ 2 w 16"/>
                    <a:gd name="T17" fmla="*/ 28 h 15"/>
                    <a:gd name="T18" fmla="*/ 12 w 16"/>
                    <a:gd name="T19" fmla="*/ 28 h 15"/>
                    <a:gd name="T20" fmla="*/ 17 w 16"/>
                    <a:gd name="T21" fmla="*/ 32 h 15"/>
                    <a:gd name="T22" fmla="*/ 29 w 16"/>
                    <a:gd name="T23" fmla="*/ 32 h 15"/>
                    <a:gd name="T24" fmla="*/ 34 w 16"/>
                    <a:gd name="T25" fmla="*/ 28 h 15"/>
                    <a:gd name="T26" fmla="*/ 40 w 16"/>
                    <a:gd name="T27" fmla="*/ 28 h 15"/>
                    <a:gd name="T28" fmla="*/ 40 w 16"/>
                    <a:gd name="T29" fmla="*/ 23 h 15"/>
                    <a:gd name="T30" fmla="*/ 45 w 16"/>
                    <a:gd name="T31" fmla="*/ 18 h 15"/>
                    <a:gd name="T32" fmla="*/ 45 w 16"/>
                    <a:gd name="T33" fmla="*/ 12 h 15"/>
                    <a:gd name="T34" fmla="*/ 40 w 16"/>
                    <a:gd name="T35" fmla="*/ 10 h 15"/>
                    <a:gd name="T36" fmla="*/ 40 w 16"/>
                    <a:gd name="T37" fmla="*/ 2 h 15"/>
                    <a:gd name="T38" fmla="*/ 34 w 16"/>
                    <a:gd name="T39" fmla="*/ 2 h 15"/>
                    <a:gd name="T40" fmla="*/ 29 w 16"/>
                    <a:gd name="T41" fmla="*/ 0 h 15"/>
                    <a:gd name="T42" fmla="*/ 24 w 16"/>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15">
                      <a:moveTo>
                        <a:pt x="8" y="0"/>
                      </a:moveTo>
                      <a:lnTo>
                        <a:pt x="6" y="0"/>
                      </a:lnTo>
                      <a:lnTo>
                        <a:pt x="4" y="2"/>
                      </a:lnTo>
                      <a:lnTo>
                        <a:pt x="2" y="2"/>
                      </a:lnTo>
                      <a:lnTo>
                        <a:pt x="2" y="4"/>
                      </a:lnTo>
                      <a:lnTo>
                        <a:pt x="0" y="6"/>
                      </a:lnTo>
                      <a:lnTo>
                        <a:pt x="0" y="9"/>
                      </a:lnTo>
                      <a:lnTo>
                        <a:pt x="2" y="11"/>
                      </a:lnTo>
                      <a:lnTo>
                        <a:pt x="2" y="13"/>
                      </a:lnTo>
                      <a:lnTo>
                        <a:pt x="4" y="13"/>
                      </a:lnTo>
                      <a:lnTo>
                        <a:pt x="6" y="15"/>
                      </a:lnTo>
                      <a:lnTo>
                        <a:pt x="10" y="15"/>
                      </a:lnTo>
                      <a:lnTo>
                        <a:pt x="12" y="13"/>
                      </a:lnTo>
                      <a:lnTo>
                        <a:pt x="14" y="13"/>
                      </a:lnTo>
                      <a:lnTo>
                        <a:pt x="14" y="11"/>
                      </a:lnTo>
                      <a:lnTo>
                        <a:pt x="16" y="9"/>
                      </a:lnTo>
                      <a:lnTo>
                        <a:pt x="16" y="6"/>
                      </a:lnTo>
                      <a:lnTo>
                        <a:pt x="14" y="4"/>
                      </a:lnTo>
                      <a:lnTo>
                        <a:pt x="14" y="2"/>
                      </a:lnTo>
                      <a:lnTo>
                        <a:pt x="12" y="2"/>
                      </a:lnTo>
                      <a:lnTo>
                        <a:pt x="10" y="0"/>
                      </a:lnTo>
                      <a:lnTo>
                        <a:pt x="8" y="0"/>
                      </a:lnTo>
                      <a:close/>
                    </a:path>
                  </a:pathLst>
                </a:custGeom>
                <a:solidFill>
                  <a:srgbClr val="CE9964"/>
                </a:solidFill>
                <a:ln w="9525">
                  <a:solidFill>
                    <a:srgbClr val="000000"/>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523" name="Freeform 152"/>
                <p:cNvSpPr>
                  <a:spLocks/>
                </p:cNvSpPr>
                <p:nvPr/>
              </p:nvSpPr>
              <p:spPr bwMode="auto">
                <a:xfrm>
                  <a:off x="2204" y="2712"/>
                  <a:ext cx="19" cy="18"/>
                </a:xfrm>
                <a:custGeom>
                  <a:avLst/>
                  <a:gdLst>
                    <a:gd name="T0" fmla="*/ 24 w 16"/>
                    <a:gd name="T1" fmla="*/ 0 h 15"/>
                    <a:gd name="T2" fmla="*/ 17 w 16"/>
                    <a:gd name="T3" fmla="*/ 0 h 15"/>
                    <a:gd name="T4" fmla="*/ 12 w 16"/>
                    <a:gd name="T5" fmla="*/ 2 h 15"/>
                    <a:gd name="T6" fmla="*/ 2 w 16"/>
                    <a:gd name="T7" fmla="*/ 2 h 15"/>
                    <a:gd name="T8" fmla="*/ 2 w 16"/>
                    <a:gd name="T9" fmla="*/ 12 h 15"/>
                    <a:gd name="T10" fmla="*/ 0 w 16"/>
                    <a:gd name="T11" fmla="*/ 17 h 15"/>
                    <a:gd name="T12" fmla="*/ 0 w 16"/>
                    <a:gd name="T13" fmla="*/ 28 h 15"/>
                    <a:gd name="T14" fmla="*/ 2 w 16"/>
                    <a:gd name="T15" fmla="*/ 34 h 15"/>
                    <a:gd name="T16" fmla="*/ 2 w 16"/>
                    <a:gd name="T17" fmla="*/ 41 h 15"/>
                    <a:gd name="T18" fmla="*/ 12 w 16"/>
                    <a:gd name="T19" fmla="*/ 41 h 15"/>
                    <a:gd name="T20" fmla="*/ 17 w 16"/>
                    <a:gd name="T21" fmla="*/ 44 h 15"/>
                    <a:gd name="T22" fmla="*/ 29 w 16"/>
                    <a:gd name="T23" fmla="*/ 44 h 15"/>
                    <a:gd name="T24" fmla="*/ 34 w 16"/>
                    <a:gd name="T25" fmla="*/ 41 h 15"/>
                    <a:gd name="T26" fmla="*/ 40 w 16"/>
                    <a:gd name="T27" fmla="*/ 41 h 15"/>
                    <a:gd name="T28" fmla="*/ 40 w 16"/>
                    <a:gd name="T29" fmla="*/ 34 h 15"/>
                    <a:gd name="T30" fmla="*/ 45 w 16"/>
                    <a:gd name="T31" fmla="*/ 28 h 15"/>
                    <a:gd name="T32" fmla="*/ 45 w 16"/>
                    <a:gd name="T33" fmla="*/ 17 h 15"/>
                    <a:gd name="T34" fmla="*/ 40 w 16"/>
                    <a:gd name="T35" fmla="*/ 12 h 15"/>
                    <a:gd name="T36" fmla="*/ 40 w 16"/>
                    <a:gd name="T37" fmla="*/ 2 h 15"/>
                    <a:gd name="T38" fmla="*/ 34 w 16"/>
                    <a:gd name="T39" fmla="*/ 2 h 15"/>
                    <a:gd name="T40" fmla="*/ 29 w 16"/>
                    <a:gd name="T41" fmla="*/ 0 h 15"/>
                    <a:gd name="T42" fmla="*/ 24 w 16"/>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15">
                      <a:moveTo>
                        <a:pt x="8" y="0"/>
                      </a:moveTo>
                      <a:lnTo>
                        <a:pt x="6" y="0"/>
                      </a:lnTo>
                      <a:lnTo>
                        <a:pt x="4" y="2"/>
                      </a:lnTo>
                      <a:lnTo>
                        <a:pt x="2" y="2"/>
                      </a:lnTo>
                      <a:lnTo>
                        <a:pt x="2" y="4"/>
                      </a:lnTo>
                      <a:lnTo>
                        <a:pt x="0" y="6"/>
                      </a:lnTo>
                      <a:lnTo>
                        <a:pt x="0" y="9"/>
                      </a:lnTo>
                      <a:lnTo>
                        <a:pt x="2" y="11"/>
                      </a:lnTo>
                      <a:lnTo>
                        <a:pt x="2" y="13"/>
                      </a:lnTo>
                      <a:lnTo>
                        <a:pt x="4" y="13"/>
                      </a:lnTo>
                      <a:lnTo>
                        <a:pt x="6" y="15"/>
                      </a:lnTo>
                      <a:lnTo>
                        <a:pt x="10" y="15"/>
                      </a:lnTo>
                      <a:lnTo>
                        <a:pt x="12" y="13"/>
                      </a:lnTo>
                      <a:lnTo>
                        <a:pt x="14" y="13"/>
                      </a:lnTo>
                      <a:lnTo>
                        <a:pt x="14" y="11"/>
                      </a:lnTo>
                      <a:lnTo>
                        <a:pt x="16" y="9"/>
                      </a:lnTo>
                      <a:lnTo>
                        <a:pt x="16" y="6"/>
                      </a:lnTo>
                      <a:lnTo>
                        <a:pt x="14" y="4"/>
                      </a:lnTo>
                      <a:lnTo>
                        <a:pt x="14" y="2"/>
                      </a:lnTo>
                      <a:lnTo>
                        <a:pt x="12" y="2"/>
                      </a:lnTo>
                      <a:lnTo>
                        <a:pt x="10" y="0"/>
                      </a:lnTo>
                      <a:lnTo>
                        <a:pt x="8" y="0"/>
                      </a:lnTo>
                      <a:close/>
                    </a:path>
                  </a:pathLst>
                </a:custGeom>
                <a:solidFill>
                  <a:srgbClr val="CE9964"/>
                </a:solidFill>
                <a:ln w="9525">
                  <a:solidFill>
                    <a:srgbClr val="000000"/>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524" name="Freeform 153"/>
                <p:cNvSpPr>
                  <a:spLocks/>
                </p:cNvSpPr>
                <p:nvPr/>
              </p:nvSpPr>
              <p:spPr bwMode="auto">
                <a:xfrm>
                  <a:off x="2226" y="2686"/>
                  <a:ext cx="18" cy="17"/>
                </a:xfrm>
                <a:custGeom>
                  <a:avLst/>
                  <a:gdLst>
                    <a:gd name="T0" fmla="*/ 20 w 15"/>
                    <a:gd name="T1" fmla="*/ 0 h 15"/>
                    <a:gd name="T2" fmla="*/ 17 w 15"/>
                    <a:gd name="T3" fmla="*/ 0 h 15"/>
                    <a:gd name="T4" fmla="*/ 12 w 15"/>
                    <a:gd name="T5" fmla="*/ 2 h 15"/>
                    <a:gd name="T6" fmla="*/ 2 w 15"/>
                    <a:gd name="T7" fmla="*/ 2 h 15"/>
                    <a:gd name="T8" fmla="*/ 2 w 15"/>
                    <a:gd name="T9" fmla="*/ 10 h 15"/>
                    <a:gd name="T10" fmla="*/ 0 w 15"/>
                    <a:gd name="T11" fmla="*/ 11 h 15"/>
                    <a:gd name="T12" fmla="*/ 0 w 15"/>
                    <a:gd name="T13" fmla="*/ 18 h 15"/>
                    <a:gd name="T14" fmla="*/ 2 w 15"/>
                    <a:gd name="T15" fmla="*/ 23 h 15"/>
                    <a:gd name="T16" fmla="*/ 2 w 15"/>
                    <a:gd name="T17" fmla="*/ 28 h 15"/>
                    <a:gd name="T18" fmla="*/ 12 w 15"/>
                    <a:gd name="T19" fmla="*/ 28 h 15"/>
                    <a:gd name="T20" fmla="*/ 17 w 15"/>
                    <a:gd name="T21" fmla="*/ 32 h 15"/>
                    <a:gd name="T22" fmla="*/ 28 w 15"/>
                    <a:gd name="T23" fmla="*/ 32 h 15"/>
                    <a:gd name="T24" fmla="*/ 34 w 15"/>
                    <a:gd name="T25" fmla="*/ 28 h 15"/>
                    <a:gd name="T26" fmla="*/ 41 w 15"/>
                    <a:gd name="T27" fmla="*/ 28 h 15"/>
                    <a:gd name="T28" fmla="*/ 41 w 15"/>
                    <a:gd name="T29" fmla="*/ 23 h 15"/>
                    <a:gd name="T30" fmla="*/ 44 w 15"/>
                    <a:gd name="T31" fmla="*/ 18 h 15"/>
                    <a:gd name="T32" fmla="*/ 44 w 15"/>
                    <a:gd name="T33" fmla="*/ 11 h 15"/>
                    <a:gd name="T34" fmla="*/ 41 w 15"/>
                    <a:gd name="T35" fmla="*/ 10 h 15"/>
                    <a:gd name="T36" fmla="*/ 41 w 15"/>
                    <a:gd name="T37" fmla="*/ 2 h 15"/>
                    <a:gd name="T38" fmla="*/ 34 w 15"/>
                    <a:gd name="T39" fmla="*/ 2 h 15"/>
                    <a:gd name="T40" fmla="*/ 28 w 15"/>
                    <a:gd name="T41" fmla="*/ 0 h 15"/>
                    <a:gd name="T42" fmla="*/ 20 w 15"/>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15">
                      <a:moveTo>
                        <a:pt x="7" y="0"/>
                      </a:moveTo>
                      <a:lnTo>
                        <a:pt x="6" y="0"/>
                      </a:lnTo>
                      <a:lnTo>
                        <a:pt x="4" y="2"/>
                      </a:lnTo>
                      <a:lnTo>
                        <a:pt x="2" y="2"/>
                      </a:lnTo>
                      <a:lnTo>
                        <a:pt x="2" y="4"/>
                      </a:lnTo>
                      <a:lnTo>
                        <a:pt x="0" y="5"/>
                      </a:lnTo>
                      <a:lnTo>
                        <a:pt x="0" y="9"/>
                      </a:lnTo>
                      <a:lnTo>
                        <a:pt x="2" y="11"/>
                      </a:lnTo>
                      <a:lnTo>
                        <a:pt x="2" y="13"/>
                      </a:lnTo>
                      <a:lnTo>
                        <a:pt x="4" y="13"/>
                      </a:lnTo>
                      <a:lnTo>
                        <a:pt x="6" y="15"/>
                      </a:lnTo>
                      <a:lnTo>
                        <a:pt x="9" y="15"/>
                      </a:lnTo>
                      <a:lnTo>
                        <a:pt x="11" y="13"/>
                      </a:lnTo>
                      <a:lnTo>
                        <a:pt x="13" y="13"/>
                      </a:lnTo>
                      <a:lnTo>
                        <a:pt x="13" y="11"/>
                      </a:lnTo>
                      <a:lnTo>
                        <a:pt x="15" y="9"/>
                      </a:lnTo>
                      <a:lnTo>
                        <a:pt x="15" y="5"/>
                      </a:lnTo>
                      <a:lnTo>
                        <a:pt x="13" y="4"/>
                      </a:lnTo>
                      <a:lnTo>
                        <a:pt x="13" y="2"/>
                      </a:lnTo>
                      <a:lnTo>
                        <a:pt x="11" y="2"/>
                      </a:lnTo>
                      <a:lnTo>
                        <a:pt x="9" y="0"/>
                      </a:lnTo>
                      <a:lnTo>
                        <a:pt x="7" y="0"/>
                      </a:lnTo>
                      <a:close/>
                    </a:path>
                  </a:pathLst>
                </a:custGeom>
                <a:solidFill>
                  <a:srgbClr val="CE9964"/>
                </a:solidFill>
                <a:ln w="9525">
                  <a:solidFill>
                    <a:srgbClr val="000000"/>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525" name="Freeform 154"/>
                <p:cNvSpPr>
                  <a:spLocks/>
                </p:cNvSpPr>
                <p:nvPr/>
              </p:nvSpPr>
              <p:spPr bwMode="auto">
                <a:xfrm>
                  <a:off x="2104" y="2719"/>
                  <a:ext cx="45" cy="22"/>
                </a:xfrm>
                <a:custGeom>
                  <a:avLst/>
                  <a:gdLst>
                    <a:gd name="T0" fmla="*/ 21 w 38"/>
                    <a:gd name="T1" fmla="*/ 3 h 19"/>
                    <a:gd name="T2" fmla="*/ 15 w 38"/>
                    <a:gd name="T3" fmla="*/ 3 h 19"/>
                    <a:gd name="T4" fmla="*/ 11 w 38"/>
                    <a:gd name="T5" fmla="*/ 12 h 19"/>
                    <a:gd name="T6" fmla="*/ 2 w 38"/>
                    <a:gd name="T7" fmla="*/ 12 h 19"/>
                    <a:gd name="T8" fmla="*/ 2 w 38"/>
                    <a:gd name="T9" fmla="*/ 16 h 19"/>
                    <a:gd name="T10" fmla="*/ 0 w 38"/>
                    <a:gd name="T11" fmla="*/ 22 h 19"/>
                    <a:gd name="T12" fmla="*/ 0 w 38"/>
                    <a:gd name="T13" fmla="*/ 31 h 19"/>
                    <a:gd name="T14" fmla="*/ 2 w 38"/>
                    <a:gd name="T15" fmla="*/ 36 h 19"/>
                    <a:gd name="T16" fmla="*/ 2 w 38"/>
                    <a:gd name="T17" fmla="*/ 42 h 19"/>
                    <a:gd name="T18" fmla="*/ 11 w 38"/>
                    <a:gd name="T19" fmla="*/ 42 h 19"/>
                    <a:gd name="T20" fmla="*/ 15 w 38"/>
                    <a:gd name="T21" fmla="*/ 45 h 19"/>
                    <a:gd name="T22" fmla="*/ 60 w 38"/>
                    <a:gd name="T23" fmla="*/ 45 h 19"/>
                    <a:gd name="T24" fmla="*/ 90 w 38"/>
                    <a:gd name="T25" fmla="*/ 36 h 19"/>
                    <a:gd name="T26" fmla="*/ 97 w 38"/>
                    <a:gd name="T27" fmla="*/ 31 h 19"/>
                    <a:gd name="T28" fmla="*/ 99 w 38"/>
                    <a:gd name="T29" fmla="*/ 31 h 19"/>
                    <a:gd name="T30" fmla="*/ 105 w 38"/>
                    <a:gd name="T31" fmla="*/ 27 h 19"/>
                    <a:gd name="T32" fmla="*/ 105 w 38"/>
                    <a:gd name="T33" fmla="*/ 12 h 19"/>
                    <a:gd name="T34" fmla="*/ 99 w 38"/>
                    <a:gd name="T35" fmla="*/ 3 h 19"/>
                    <a:gd name="T36" fmla="*/ 99 w 38"/>
                    <a:gd name="T37" fmla="*/ 1 h 19"/>
                    <a:gd name="T38" fmla="*/ 97 w 38"/>
                    <a:gd name="T39" fmla="*/ 0 h 19"/>
                    <a:gd name="T40" fmla="*/ 78 w 38"/>
                    <a:gd name="T41" fmla="*/ 0 h 19"/>
                    <a:gd name="T42" fmla="*/ 46 w 38"/>
                    <a:gd name="T43" fmla="*/ 3 h 19"/>
                    <a:gd name="T44" fmla="*/ 53 w 38"/>
                    <a:gd name="T45" fmla="*/ 3 h 19"/>
                    <a:gd name="T46" fmla="*/ 21 w 38"/>
                    <a:gd name="T47" fmla="*/ 3 h 1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8" h="19">
                      <a:moveTo>
                        <a:pt x="8" y="3"/>
                      </a:moveTo>
                      <a:lnTo>
                        <a:pt x="6" y="3"/>
                      </a:lnTo>
                      <a:lnTo>
                        <a:pt x="4" y="5"/>
                      </a:lnTo>
                      <a:lnTo>
                        <a:pt x="2" y="5"/>
                      </a:lnTo>
                      <a:lnTo>
                        <a:pt x="2" y="7"/>
                      </a:lnTo>
                      <a:lnTo>
                        <a:pt x="0" y="9"/>
                      </a:lnTo>
                      <a:lnTo>
                        <a:pt x="0" y="13"/>
                      </a:lnTo>
                      <a:lnTo>
                        <a:pt x="2" y="15"/>
                      </a:lnTo>
                      <a:lnTo>
                        <a:pt x="2" y="17"/>
                      </a:lnTo>
                      <a:lnTo>
                        <a:pt x="4" y="17"/>
                      </a:lnTo>
                      <a:lnTo>
                        <a:pt x="6" y="19"/>
                      </a:lnTo>
                      <a:lnTo>
                        <a:pt x="21" y="19"/>
                      </a:lnTo>
                      <a:lnTo>
                        <a:pt x="33" y="15"/>
                      </a:lnTo>
                      <a:lnTo>
                        <a:pt x="35" y="13"/>
                      </a:lnTo>
                      <a:lnTo>
                        <a:pt x="36" y="13"/>
                      </a:lnTo>
                      <a:lnTo>
                        <a:pt x="38" y="11"/>
                      </a:lnTo>
                      <a:lnTo>
                        <a:pt x="38" y="5"/>
                      </a:lnTo>
                      <a:lnTo>
                        <a:pt x="36" y="3"/>
                      </a:lnTo>
                      <a:lnTo>
                        <a:pt x="36" y="1"/>
                      </a:lnTo>
                      <a:lnTo>
                        <a:pt x="35" y="0"/>
                      </a:lnTo>
                      <a:lnTo>
                        <a:pt x="29" y="0"/>
                      </a:lnTo>
                      <a:lnTo>
                        <a:pt x="17" y="3"/>
                      </a:lnTo>
                      <a:lnTo>
                        <a:pt x="19" y="3"/>
                      </a:lnTo>
                      <a:lnTo>
                        <a:pt x="8" y="3"/>
                      </a:lnTo>
                      <a:close/>
                    </a:path>
                  </a:pathLst>
                </a:custGeom>
                <a:solidFill>
                  <a:srgbClr val="CE9964"/>
                </a:solidFill>
                <a:ln w="9525">
                  <a:solidFill>
                    <a:srgbClr val="000000"/>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526" name="Freeform 155"/>
                <p:cNvSpPr>
                  <a:spLocks/>
                </p:cNvSpPr>
                <p:nvPr/>
              </p:nvSpPr>
              <p:spPr bwMode="auto">
                <a:xfrm>
                  <a:off x="2168" y="2717"/>
                  <a:ext cx="18" cy="17"/>
                </a:xfrm>
                <a:custGeom>
                  <a:avLst/>
                  <a:gdLst>
                    <a:gd name="T0" fmla="*/ 20 w 15"/>
                    <a:gd name="T1" fmla="*/ 0 h 15"/>
                    <a:gd name="T2" fmla="*/ 14 w 15"/>
                    <a:gd name="T3" fmla="*/ 0 h 15"/>
                    <a:gd name="T4" fmla="*/ 12 w 15"/>
                    <a:gd name="T5" fmla="*/ 2 h 15"/>
                    <a:gd name="T6" fmla="*/ 2 w 15"/>
                    <a:gd name="T7" fmla="*/ 2 h 15"/>
                    <a:gd name="T8" fmla="*/ 2 w 15"/>
                    <a:gd name="T9" fmla="*/ 3 h 15"/>
                    <a:gd name="T10" fmla="*/ 0 w 15"/>
                    <a:gd name="T11" fmla="*/ 11 h 15"/>
                    <a:gd name="T12" fmla="*/ 0 w 15"/>
                    <a:gd name="T13" fmla="*/ 18 h 15"/>
                    <a:gd name="T14" fmla="*/ 2 w 15"/>
                    <a:gd name="T15" fmla="*/ 23 h 15"/>
                    <a:gd name="T16" fmla="*/ 2 w 15"/>
                    <a:gd name="T17" fmla="*/ 28 h 15"/>
                    <a:gd name="T18" fmla="*/ 12 w 15"/>
                    <a:gd name="T19" fmla="*/ 28 h 15"/>
                    <a:gd name="T20" fmla="*/ 14 w 15"/>
                    <a:gd name="T21" fmla="*/ 32 h 15"/>
                    <a:gd name="T22" fmla="*/ 28 w 15"/>
                    <a:gd name="T23" fmla="*/ 32 h 15"/>
                    <a:gd name="T24" fmla="*/ 34 w 15"/>
                    <a:gd name="T25" fmla="*/ 28 h 15"/>
                    <a:gd name="T26" fmla="*/ 41 w 15"/>
                    <a:gd name="T27" fmla="*/ 28 h 15"/>
                    <a:gd name="T28" fmla="*/ 41 w 15"/>
                    <a:gd name="T29" fmla="*/ 23 h 15"/>
                    <a:gd name="T30" fmla="*/ 44 w 15"/>
                    <a:gd name="T31" fmla="*/ 18 h 15"/>
                    <a:gd name="T32" fmla="*/ 44 w 15"/>
                    <a:gd name="T33" fmla="*/ 11 h 15"/>
                    <a:gd name="T34" fmla="*/ 41 w 15"/>
                    <a:gd name="T35" fmla="*/ 3 h 15"/>
                    <a:gd name="T36" fmla="*/ 41 w 15"/>
                    <a:gd name="T37" fmla="*/ 2 h 15"/>
                    <a:gd name="T38" fmla="*/ 34 w 15"/>
                    <a:gd name="T39" fmla="*/ 2 h 15"/>
                    <a:gd name="T40" fmla="*/ 28 w 15"/>
                    <a:gd name="T41" fmla="*/ 0 h 15"/>
                    <a:gd name="T42" fmla="*/ 20 w 15"/>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15">
                      <a:moveTo>
                        <a:pt x="7" y="0"/>
                      </a:moveTo>
                      <a:lnTo>
                        <a:pt x="5" y="0"/>
                      </a:lnTo>
                      <a:lnTo>
                        <a:pt x="4" y="2"/>
                      </a:lnTo>
                      <a:lnTo>
                        <a:pt x="2" y="2"/>
                      </a:lnTo>
                      <a:lnTo>
                        <a:pt x="2" y="3"/>
                      </a:lnTo>
                      <a:lnTo>
                        <a:pt x="0" y="5"/>
                      </a:lnTo>
                      <a:lnTo>
                        <a:pt x="0" y="9"/>
                      </a:lnTo>
                      <a:lnTo>
                        <a:pt x="2" y="11"/>
                      </a:lnTo>
                      <a:lnTo>
                        <a:pt x="2" y="13"/>
                      </a:lnTo>
                      <a:lnTo>
                        <a:pt x="4" y="13"/>
                      </a:lnTo>
                      <a:lnTo>
                        <a:pt x="5" y="15"/>
                      </a:lnTo>
                      <a:lnTo>
                        <a:pt x="9" y="15"/>
                      </a:lnTo>
                      <a:lnTo>
                        <a:pt x="11" y="13"/>
                      </a:lnTo>
                      <a:lnTo>
                        <a:pt x="13" y="13"/>
                      </a:lnTo>
                      <a:lnTo>
                        <a:pt x="13" y="11"/>
                      </a:lnTo>
                      <a:lnTo>
                        <a:pt x="15" y="9"/>
                      </a:lnTo>
                      <a:lnTo>
                        <a:pt x="15" y="5"/>
                      </a:lnTo>
                      <a:lnTo>
                        <a:pt x="13" y="3"/>
                      </a:lnTo>
                      <a:lnTo>
                        <a:pt x="13" y="2"/>
                      </a:lnTo>
                      <a:lnTo>
                        <a:pt x="11" y="2"/>
                      </a:lnTo>
                      <a:lnTo>
                        <a:pt x="9" y="0"/>
                      </a:lnTo>
                      <a:lnTo>
                        <a:pt x="7" y="0"/>
                      </a:lnTo>
                      <a:close/>
                    </a:path>
                  </a:pathLst>
                </a:custGeom>
                <a:solidFill>
                  <a:srgbClr val="CE9964"/>
                </a:solidFill>
                <a:ln w="9525">
                  <a:solidFill>
                    <a:srgbClr val="000000"/>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527" name="Freeform 156"/>
                <p:cNvSpPr>
                  <a:spLocks/>
                </p:cNvSpPr>
                <p:nvPr/>
              </p:nvSpPr>
              <p:spPr bwMode="auto">
                <a:xfrm>
                  <a:off x="2204" y="2715"/>
                  <a:ext cx="19" cy="17"/>
                </a:xfrm>
                <a:custGeom>
                  <a:avLst/>
                  <a:gdLst>
                    <a:gd name="T0" fmla="*/ 24 w 16"/>
                    <a:gd name="T1" fmla="*/ 0 h 15"/>
                    <a:gd name="T2" fmla="*/ 17 w 16"/>
                    <a:gd name="T3" fmla="*/ 0 h 15"/>
                    <a:gd name="T4" fmla="*/ 12 w 16"/>
                    <a:gd name="T5" fmla="*/ 2 h 15"/>
                    <a:gd name="T6" fmla="*/ 2 w 16"/>
                    <a:gd name="T7" fmla="*/ 2 h 15"/>
                    <a:gd name="T8" fmla="*/ 2 w 16"/>
                    <a:gd name="T9" fmla="*/ 10 h 15"/>
                    <a:gd name="T10" fmla="*/ 0 w 16"/>
                    <a:gd name="T11" fmla="*/ 11 h 15"/>
                    <a:gd name="T12" fmla="*/ 0 w 16"/>
                    <a:gd name="T13" fmla="*/ 18 h 15"/>
                    <a:gd name="T14" fmla="*/ 2 w 16"/>
                    <a:gd name="T15" fmla="*/ 23 h 15"/>
                    <a:gd name="T16" fmla="*/ 2 w 16"/>
                    <a:gd name="T17" fmla="*/ 28 h 15"/>
                    <a:gd name="T18" fmla="*/ 12 w 16"/>
                    <a:gd name="T19" fmla="*/ 28 h 15"/>
                    <a:gd name="T20" fmla="*/ 17 w 16"/>
                    <a:gd name="T21" fmla="*/ 32 h 15"/>
                    <a:gd name="T22" fmla="*/ 29 w 16"/>
                    <a:gd name="T23" fmla="*/ 32 h 15"/>
                    <a:gd name="T24" fmla="*/ 34 w 16"/>
                    <a:gd name="T25" fmla="*/ 28 h 15"/>
                    <a:gd name="T26" fmla="*/ 40 w 16"/>
                    <a:gd name="T27" fmla="*/ 28 h 15"/>
                    <a:gd name="T28" fmla="*/ 40 w 16"/>
                    <a:gd name="T29" fmla="*/ 23 h 15"/>
                    <a:gd name="T30" fmla="*/ 45 w 16"/>
                    <a:gd name="T31" fmla="*/ 18 h 15"/>
                    <a:gd name="T32" fmla="*/ 45 w 16"/>
                    <a:gd name="T33" fmla="*/ 11 h 15"/>
                    <a:gd name="T34" fmla="*/ 40 w 16"/>
                    <a:gd name="T35" fmla="*/ 10 h 15"/>
                    <a:gd name="T36" fmla="*/ 40 w 16"/>
                    <a:gd name="T37" fmla="*/ 2 h 15"/>
                    <a:gd name="T38" fmla="*/ 34 w 16"/>
                    <a:gd name="T39" fmla="*/ 2 h 15"/>
                    <a:gd name="T40" fmla="*/ 29 w 16"/>
                    <a:gd name="T41" fmla="*/ 0 h 15"/>
                    <a:gd name="T42" fmla="*/ 24 w 16"/>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15">
                      <a:moveTo>
                        <a:pt x="8" y="0"/>
                      </a:moveTo>
                      <a:lnTo>
                        <a:pt x="6" y="0"/>
                      </a:lnTo>
                      <a:lnTo>
                        <a:pt x="4" y="2"/>
                      </a:lnTo>
                      <a:lnTo>
                        <a:pt x="2" y="2"/>
                      </a:lnTo>
                      <a:lnTo>
                        <a:pt x="2" y="4"/>
                      </a:lnTo>
                      <a:lnTo>
                        <a:pt x="0" y="5"/>
                      </a:lnTo>
                      <a:lnTo>
                        <a:pt x="0" y="9"/>
                      </a:lnTo>
                      <a:lnTo>
                        <a:pt x="2" y="11"/>
                      </a:lnTo>
                      <a:lnTo>
                        <a:pt x="2" y="13"/>
                      </a:lnTo>
                      <a:lnTo>
                        <a:pt x="4" y="13"/>
                      </a:lnTo>
                      <a:lnTo>
                        <a:pt x="6" y="15"/>
                      </a:lnTo>
                      <a:lnTo>
                        <a:pt x="10" y="15"/>
                      </a:lnTo>
                      <a:lnTo>
                        <a:pt x="12" y="13"/>
                      </a:lnTo>
                      <a:lnTo>
                        <a:pt x="14" y="13"/>
                      </a:lnTo>
                      <a:lnTo>
                        <a:pt x="14" y="11"/>
                      </a:lnTo>
                      <a:lnTo>
                        <a:pt x="16" y="9"/>
                      </a:lnTo>
                      <a:lnTo>
                        <a:pt x="16" y="5"/>
                      </a:lnTo>
                      <a:lnTo>
                        <a:pt x="14" y="4"/>
                      </a:lnTo>
                      <a:lnTo>
                        <a:pt x="14" y="2"/>
                      </a:lnTo>
                      <a:lnTo>
                        <a:pt x="12" y="2"/>
                      </a:lnTo>
                      <a:lnTo>
                        <a:pt x="10" y="0"/>
                      </a:lnTo>
                      <a:lnTo>
                        <a:pt x="8" y="0"/>
                      </a:lnTo>
                      <a:close/>
                    </a:path>
                  </a:pathLst>
                </a:custGeom>
                <a:solidFill>
                  <a:srgbClr val="CE9964"/>
                </a:solidFill>
                <a:ln w="9525">
                  <a:solidFill>
                    <a:srgbClr val="000000"/>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528" name="Freeform 157"/>
                <p:cNvSpPr>
                  <a:spLocks/>
                </p:cNvSpPr>
                <p:nvPr/>
              </p:nvSpPr>
              <p:spPr bwMode="auto">
                <a:xfrm>
                  <a:off x="2241" y="2712"/>
                  <a:ext cx="47" cy="18"/>
                </a:xfrm>
                <a:custGeom>
                  <a:avLst/>
                  <a:gdLst>
                    <a:gd name="T0" fmla="*/ 24 w 39"/>
                    <a:gd name="T1" fmla="*/ 0 h 15"/>
                    <a:gd name="T2" fmla="*/ 17 w 39"/>
                    <a:gd name="T3" fmla="*/ 0 h 15"/>
                    <a:gd name="T4" fmla="*/ 12 w 39"/>
                    <a:gd name="T5" fmla="*/ 2 h 15"/>
                    <a:gd name="T6" fmla="*/ 2 w 39"/>
                    <a:gd name="T7" fmla="*/ 2 h 15"/>
                    <a:gd name="T8" fmla="*/ 2 w 39"/>
                    <a:gd name="T9" fmla="*/ 12 h 15"/>
                    <a:gd name="T10" fmla="*/ 0 w 39"/>
                    <a:gd name="T11" fmla="*/ 17 h 15"/>
                    <a:gd name="T12" fmla="*/ 0 w 39"/>
                    <a:gd name="T13" fmla="*/ 28 h 15"/>
                    <a:gd name="T14" fmla="*/ 2 w 39"/>
                    <a:gd name="T15" fmla="*/ 34 h 15"/>
                    <a:gd name="T16" fmla="*/ 2 w 39"/>
                    <a:gd name="T17" fmla="*/ 41 h 15"/>
                    <a:gd name="T18" fmla="*/ 12 w 39"/>
                    <a:gd name="T19" fmla="*/ 41 h 15"/>
                    <a:gd name="T20" fmla="*/ 17 w 39"/>
                    <a:gd name="T21" fmla="*/ 44 h 15"/>
                    <a:gd name="T22" fmla="*/ 101 w 39"/>
                    <a:gd name="T23" fmla="*/ 44 h 15"/>
                    <a:gd name="T24" fmla="*/ 107 w 39"/>
                    <a:gd name="T25" fmla="*/ 41 h 15"/>
                    <a:gd name="T26" fmla="*/ 113 w 39"/>
                    <a:gd name="T27" fmla="*/ 41 h 15"/>
                    <a:gd name="T28" fmla="*/ 113 w 39"/>
                    <a:gd name="T29" fmla="*/ 34 h 15"/>
                    <a:gd name="T30" fmla="*/ 121 w 39"/>
                    <a:gd name="T31" fmla="*/ 28 h 15"/>
                    <a:gd name="T32" fmla="*/ 121 w 39"/>
                    <a:gd name="T33" fmla="*/ 17 h 15"/>
                    <a:gd name="T34" fmla="*/ 113 w 39"/>
                    <a:gd name="T35" fmla="*/ 12 h 15"/>
                    <a:gd name="T36" fmla="*/ 113 w 39"/>
                    <a:gd name="T37" fmla="*/ 2 h 15"/>
                    <a:gd name="T38" fmla="*/ 107 w 39"/>
                    <a:gd name="T39" fmla="*/ 2 h 15"/>
                    <a:gd name="T40" fmla="*/ 101 w 39"/>
                    <a:gd name="T41" fmla="*/ 0 h 15"/>
                    <a:gd name="T42" fmla="*/ 94 w 39"/>
                    <a:gd name="T43" fmla="*/ 0 h 15"/>
                    <a:gd name="T44" fmla="*/ 24 w 39"/>
                    <a:gd name="T45" fmla="*/ 0 h 1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9" h="15">
                      <a:moveTo>
                        <a:pt x="8" y="0"/>
                      </a:moveTo>
                      <a:lnTo>
                        <a:pt x="6" y="0"/>
                      </a:lnTo>
                      <a:lnTo>
                        <a:pt x="4" y="2"/>
                      </a:lnTo>
                      <a:lnTo>
                        <a:pt x="2" y="2"/>
                      </a:lnTo>
                      <a:lnTo>
                        <a:pt x="2" y="4"/>
                      </a:lnTo>
                      <a:lnTo>
                        <a:pt x="0" y="6"/>
                      </a:lnTo>
                      <a:lnTo>
                        <a:pt x="0" y="9"/>
                      </a:lnTo>
                      <a:lnTo>
                        <a:pt x="2" y="11"/>
                      </a:lnTo>
                      <a:lnTo>
                        <a:pt x="2" y="13"/>
                      </a:lnTo>
                      <a:lnTo>
                        <a:pt x="4" y="13"/>
                      </a:lnTo>
                      <a:lnTo>
                        <a:pt x="6" y="15"/>
                      </a:lnTo>
                      <a:lnTo>
                        <a:pt x="33" y="15"/>
                      </a:lnTo>
                      <a:lnTo>
                        <a:pt x="35" y="13"/>
                      </a:lnTo>
                      <a:lnTo>
                        <a:pt x="37" y="13"/>
                      </a:lnTo>
                      <a:lnTo>
                        <a:pt x="37" y="11"/>
                      </a:lnTo>
                      <a:lnTo>
                        <a:pt x="39" y="9"/>
                      </a:lnTo>
                      <a:lnTo>
                        <a:pt x="39" y="6"/>
                      </a:lnTo>
                      <a:lnTo>
                        <a:pt x="37" y="4"/>
                      </a:lnTo>
                      <a:lnTo>
                        <a:pt x="37" y="2"/>
                      </a:lnTo>
                      <a:lnTo>
                        <a:pt x="35" y="2"/>
                      </a:lnTo>
                      <a:lnTo>
                        <a:pt x="33" y="0"/>
                      </a:lnTo>
                      <a:lnTo>
                        <a:pt x="31" y="0"/>
                      </a:lnTo>
                      <a:lnTo>
                        <a:pt x="8" y="0"/>
                      </a:lnTo>
                      <a:close/>
                    </a:path>
                  </a:pathLst>
                </a:custGeom>
                <a:solidFill>
                  <a:srgbClr val="CE9964"/>
                </a:solidFill>
                <a:ln w="9525">
                  <a:solidFill>
                    <a:srgbClr val="000000"/>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grpSp>
          <p:grpSp>
            <p:nvGrpSpPr>
              <p:cNvPr id="17484" name="Group 158"/>
              <p:cNvGrpSpPr>
                <a:grpSpLocks/>
              </p:cNvGrpSpPr>
              <p:nvPr/>
            </p:nvGrpSpPr>
            <p:grpSpPr bwMode="auto">
              <a:xfrm>
                <a:off x="2306" y="2594"/>
                <a:ext cx="1621" cy="131"/>
                <a:chOff x="2306" y="2594"/>
                <a:chExt cx="1621" cy="131"/>
              </a:xfrm>
            </p:grpSpPr>
            <p:sp>
              <p:nvSpPr>
                <p:cNvPr id="17485" name="Freeform 159"/>
                <p:cNvSpPr>
                  <a:spLocks/>
                </p:cNvSpPr>
                <p:nvPr/>
              </p:nvSpPr>
              <p:spPr bwMode="auto">
                <a:xfrm>
                  <a:off x="2306" y="2708"/>
                  <a:ext cx="18" cy="17"/>
                </a:xfrm>
                <a:custGeom>
                  <a:avLst/>
                  <a:gdLst>
                    <a:gd name="T0" fmla="*/ 24 w 15"/>
                    <a:gd name="T1" fmla="*/ 0 h 15"/>
                    <a:gd name="T2" fmla="*/ 17 w 15"/>
                    <a:gd name="T3" fmla="*/ 0 h 15"/>
                    <a:gd name="T4" fmla="*/ 12 w 15"/>
                    <a:gd name="T5" fmla="*/ 2 h 15"/>
                    <a:gd name="T6" fmla="*/ 2 w 15"/>
                    <a:gd name="T7" fmla="*/ 2 h 15"/>
                    <a:gd name="T8" fmla="*/ 2 w 15"/>
                    <a:gd name="T9" fmla="*/ 10 h 15"/>
                    <a:gd name="T10" fmla="*/ 0 w 15"/>
                    <a:gd name="T11" fmla="*/ 12 h 15"/>
                    <a:gd name="T12" fmla="*/ 0 w 15"/>
                    <a:gd name="T13" fmla="*/ 20 h 15"/>
                    <a:gd name="T14" fmla="*/ 2 w 15"/>
                    <a:gd name="T15" fmla="*/ 23 h 15"/>
                    <a:gd name="T16" fmla="*/ 2 w 15"/>
                    <a:gd name="T17" fmla="*/ 28 h 15"/>
                    <a:gd name="T18" fmla="*/ 12 w 15"/>
                    <a:gd name="T19" fmla="*/ 28 h 15"/>
                    <a:gd name="T20" fmla="*/ 17 w 15"/>
                    <a:gd name="T21" fmla="*/ 32 h 15"/>
                    <a:gd name="T22" fmla="*/ 29 w 15"/>
                    <a:gd name="T23" fmla="*/ 32 h 15"/>
                    <a:gd name="T24" fmla="*/ 34 w 15"/>
                    <a:gd name="T25" fmla="*/ 28 h 15"/>
                    <a:gd name="T26" fmla="*/ 41 w 15"/>
                    <a:gd name="T27" fmla="*/ 28 h 15"/>
                    <a:gd name="T28" fmla="*/ 41 w 15"/>
                    <a:gd name="T29" fmla="*/ 23 h 15"/>
                    <a:gd name="T30" fmla="*/ 44 w 15"/>
                    <a:gd name="T31" fmla="*/ 20 h 15"/>
                    <a:gd name="T32" fmla="*/ 44 w 15"/>
                    <a:gd name="T33" fmla="*/ 12 h 15"/>
                    <a:gd name="T34" fmla="*/ 41 w 15"/>
                    <a:gd name="T35" fmla="*/ 10 h 15"/>
                    <a:gd name="T36" fmla="*/ 41 w 15"/>
                    <a:gd name="T37" fmla="*/ 2 h 15"/>
                    <a:gd name="T38" fmla="*/ 34 w 15"/>
                    <a:gd name="T39" fmla="*/ 2 h 15"/>
                    <a:gd name="T40" fmla="*/ 29 w 15"/>
                    <a:gd name="T41" fmla="*/ 0 h 15"/>
                    <a:gd name="T42" fmla="*/ 24 w 15"/>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15">
                      <a:moveTo>
                        <a:pt x="8" y="0"/>
                      </a:moveTo>
                      <a:lnTo>
                        <a:pt x="6" y="0"/>
                      </a:lnTo>
                      <a:lnTo>
                        <a:pt x="4" y="2"/>
                      </a:lnTo>
                      <a:lnTo>
                        <a:pt x="2" y="2"/>
                      </a:lnTo>
                      <a:lnTo>
                        <a:pt x="2" y="4"/>
                      </a:lnTo>
                      <a:lnTo>
                        <a:pt x="0" y="6"/>
                      </a:lnTo>
                      <a:lnTo>
                        <a:pt x="0" y="10"/>
                      </a:lnTo>
                      <a:lnTo>
                        <a:pt x="2" y="11"/>
                      </a:lnTo>
                      <a:lnTo>
                        <a:pt x="2" y="13"/>
                      </a:lnTo>
                      <a:lnTo>
                        <a:pt x="4" y="13"/>
                      </a:lnTo>
                      <a:lnTo>
                        <a:pt x="6" y="15"/>
                      </a:lnTo>
                      <a:lnTo>
                        <a:pt x="10" y="15"/>
                      </a:lnTo>
                      <a:lnTo>
                        <a:pt x="11" y="13"/>
                      </a:lnTo>
                      <a:lnTo>
                        <a:pt x="13" y="13"/>
                      </a:lnTo>
                      <a:lnTo>
                        <a:pt x="13" y="11"/>
                      </a:lnTo>
                      <a:lnTo>
                        <a:pt x="15" y="10"/>
                      </a:lnTo>
                      <a:lnTo>
                        <a:pt x="15" y="6"/>
                      </a:lnTo>
                      <a:lnTo>
                        <a:pt x="13" y="4"/>
                      </a:lnTo>
                      <a:lnTo>
                        <a:pt x="13" y="2"/>
                      </a:lnTo>
                      <a:lnTo>
                        <a:pt x="11" y="2"/>
                      </a:lnTo>
                      <a:lnTo>
                        <a:pt x="10" y="0"/>
                      </a:lnTo>
                      <a:lnTo>
                        <a:pt x="8" y="0"/>
                      </a:lnTo>
                      <a:close/>
                    </a:path>
                  </a:pathLst>
                </a:custGeom>
                <a:solidFill>
                  <a:srgbClr val="CE9964"/>
                </a:solidFill>
                <a:ln w="9525">
                  <a:solidFill>
                    <a:srgbClr val="000000"/>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486" name="Freeform 160"/>
                <p:cNvSpPr>
                  <a:spLocks/>
                </p:cNvSpPr>
                <p:nvPr/>
              </p:nvSpPr>
              <p:spPr bwMode="auto">
                <a:xfrm>
                  <a:off x="2343" y="2705"/>
                  <a:ext cx="18" cy="18"/>
                </a:xfrm>
                <a:custGeom>
                  <a:avLst/>
                  <a:gdLst>
                    <a:gd name="T0" fmla="*/ 20 w 15"/>
                    <a:gd name="T1" fmla="*/ 0 h 15"/>
                    <a:gd name="T2" fmla="*/ 14 w 15"/>
                    <a:gd name="T3" fmla="*/ 0 h 15"/>
                    <a:gd name="T4" fmla="*/ 12 w 15"/>
                    <a:gd name="T5" fmla="*/ 2 h 15"/>
                    <a:gd name="T6" fmla="*/ 2 w 15"/>
                    <a:gd name="T7" fmla="*/ 2 h 15"/>
                    <a:gd name="T8" fmla="*/ 2 w 15"/>
                    <a:gd name="T9" fmla="*/ 12 h 15"/>
                    <a:gd name="T10" fmla="*/ 0 w 15"/>
                    <a:gd name="T11" fmla="*/ 17 h 15"/>
                    <a:gd name="T12" fmla="*/ 0 w 15"/>
                    <a:gd name="T13" fmla="*/ 29 h 15"/>
                    <a:gd name="T14" fmla="*/ 2 w 15"/>
                    <a:gd name="T15" fmla="*/ 35 h 15"/>
                    <a:gd name="T16" fmla="*/ 2 w 15"/>
                    <a:gd name="T17" fmla="*/ 41 h 15"/>
                    <a:gd name="T18" fmla="*/ 12 w 15"/>
                    <a:gd name="T19" fmla="*/ 41 h 15"/>
                    <a:gd name="T20" fmla="*/ 14 w 15"/>
                    <a:gd name="T21" fmla="*/ 44 h 15"/>
                    <a:gd name="T22" fmla="*/ 28 w 15"/>
                    <a:gd name="T23" fmla="*/ 44 h 15"/>
                    <a:gd name="T24" fmla="*/ 34 w 15"/>
                    <a:gd name="T25" fmla="*/ 41 h 15"/>
                    <a:gd name="T26" fmla="*/ 41 w 15"/>
                    <a:gd name="T27" fmla="*/ 41 h 15"/>
                    <a:gd name="T28" fmla="*/ 41 w 15"/>
                    <a:gd name="T29" fmla="*/ 35 h 15"/>
                    <a:gd name="T30" fmla="*/ 44 w 15"/>
                    <a:gd name="T31" fmla="*/ 29 h 15"/>
                    <a:gd name="T32" fmla="*/ 44 w 15"/>
                    <a:gd name="T33" fmla="*/ 17 h 15"/>
                    <a:gd name="T34" fmla="*/ 41 w 15"/>
                    <a:gd name="T35" fmla="*/ 12 h 15"/>
                    <a:gd name="T36" fmla="*/ 41 w 15"/>
                    <a:gd name="T37" fmla="*/ 2 h 15"/>
                    <a:gd name="T38" fmla="*/ 34 w 15"/>
                    <a:gd name="T39" fmla="*/ 2 h 15"/>
                    <a:gd name="T40" fmla="*/ 28 w 15"/>
                    <a:gd name="T41" fmla="*/ 0 h 15"/>
                    <a:gd name="T42" fmla="*/ 20 w 15"/>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15">
                      <a:moveTo>
                        <a:pt x="7" y="0"/>
                      </a:moveTo>
                      <a:lnTo>
                        <a:pt x="5" y="0"/>
                      </a:lnTo>
                      <a:lnTo>
                        <a:pt x="4" y="2"/>
                      </a:lnTo>
                      <a:lnTo>
                        <a:pt x="2" y="2"/>
                      </a:lnTo>
                      <a:lnTo>
                        <a:pt x="2" y="4"/>
                      </a:lnTo>
                      <a:lnTo>
                        <a:pt x="0" y="6"/>
                      </a:lnTo>
                      <a:lnTo>
                        <a:pt x="0" y="10"/>
                      </a:lnTo>
                      <a:lnTo>
                        <a:pt x="2" y="12"/>
                      </a:lnTo>
                      <a:lnTo>
                        <a:pt x="2" y="13"/>
                      </a:lnTo>
                      <a:lnTo>
                        <a:pt x="4" y="13"/>
                      </a:lnTo>
                      <a:lnTo>
                        <a:pt x="5" y="15"/>
                      </a:lnTo>
                      <a:lnTo>
                        <a:pt x="9" y="15"/>
                      </a:lnTo>
                      <a:lnTo>
                        <a:pt x="11" y="13"/>
                      </a:lnTo>
                      <a:lnTo>
                        <a:pt x="13" y="13"/>
                      </a:lnTo>
                      <a:lnTo>
                        <a:pt x="13" y="12"/>
                      </a:lnTo>
                      <a:lnTo>
                        <a:pt x="15" y="10"/>
                      </a:lnTo>
                      <a:lnTo>
                        <a:pt x="15" y="6"/>
                      </a:lnTo>
                      <a:lnTo>
                        <a:pt x="13" y="4"/>
                      </a:lnTo>
                      <a:lnTo>
                        <a:pt x="13" y="2"/>
                      </a:lnTo>
                      <a:lnTo>
                        <a:pt x="11" y="2"/>
                      </a:lnTo>
                      <a:lnTo>
                        <a:pt x="9" y="0"/>
                      </a:lnTo>
                      <a:lnTo>
                        <a:pt x="7" y="0"/>
                      </a:lnTo>
                      <a:close/>
                    </a:path>
                  </a:pathLst>
                </a:custGeom>
                <a:solidFill>
                  <a:srgbClr val="CE9964"/>
                </a:solidFill>
                <a:ln w="9525">
                  <a:solidFill>
                    <a:srgbClr val="000000"/>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487" name="Freeform 161"/>
                <p:cNvSpPr>
                  <a:spLocks/>
                </p:cNvSpPr>
                <p:nvPr/>
              </p:nvSpPr>
              <p:spPr bwMode="auto">
                <a:xfrm>
                  <a:off x="2379" y="2703"/>
                  <a:ext cx="46" cy="17"/>
                </a:xfrm>
                <a:custGeom>
                  <a:avLst/>
                  <a:gdLst>
                    <a:gd name="T0" fmla="*/ 21 w 39"/>
                    <a:gd name="T1" fmla="*/ 0 h 15"/>
                    <a:gd name="T2" fmla="*/ 15 w 39"/>
                    <a:gd name="T3" fmla="*/ 0 h 15"/>
                    <a:gd name="T4" fmla="*/ 11 w 39"/>
                    <a:gd name="T5" fmla="*/ 2 h 15"/>
                    <a:gd name="T6" fmla="*/ 2 w 39"/>
                    <a:gd name="T7" fmla="*/ 2 h 15"/>
                    <a:gd name="T8" fmla="*/ 2 w 39"/>
                    <a:gd name="T9" fmla="*/ 10 h 15"/>
                    <a:gd name="T10" fmla="*/ 0 w 39"/>
                    <a:gd name="T11" fmla="*/ 12 h 15"/>
                    <a:gd name="T12" fmla="*/ 0 w 39"/>
                    <a:gd name="T13" fmla="*/ 20 h 15"/>
                    <a:gd name="T14" fmla="*/ 2 w 39"/>
                    <a:gd name="T15" fmla="*/ 26 h 15"/>
                    <a:gd name="T16" fmla="*/ 2 w 39"/>
                    <a:gd name="T17" fmla="*/ 29 h 15"/>
                    <a:gd name="T18" fmla="*/ 11 w 39"/>
                    <a:gd name="T19" fmla="*/ 29 h 15"/>
                    <a:gd name="T20" fmla="*/ 15 w 39"/>
                    <a:gd name="T21" fmla="*/ 32 h 15"/>
                    <a:gd name="T22" fmla="*/ 88 w 39"/>
                    <a:gd name="T23" fmla="*/ 32 h 15"/>
                    <a:gd name="T24" fmla="*/ 93 w 39"/>
                    <a:gd name="T25" fmla="*/ 29 h 15"/>
                    <a:gd name="T26" fmla="*/ 100 w 39"/>
                    <a:gd name="T27" fmla="*/ 29 h 15"/>
                    <a:gd name="T28" fmla="*/ 100 w 39"/>
                    <a:gd name="T29" fmla="*/ 26 h 15"/>
                    <a:gd name="T30" fmla="*/ 104 w 39"/>
                    <a:gd name="T31" fmla="*/ 20 h 15"/>
                    <a:gd name="T32" fmla="*/ 104 w 39"/>
                    <a:gd name="T33" fmla="*/ 12 h 15"/>
                    <a:gd name="T34" fmla="*/ 100 w 39"/>
                    <a:gd name="T35" fmla="*/ 10 h 15"/>
                    <a:gd name="T36" fmla="*/ 100 w 39"/>
                    <a:gd name="T37" fmla="*/ 2 h 15"/>
                    <a:gd name="T38" fmla="*/ 93 w 39"/>
                    <a:gd name="T39" fmla="*/ 2 h 15"/>
                    <a:gd name="T40" fmla="*/ 88 w 39"/>
                    <a:gd name="T41" fmla="*/ 0 h 15"/>
                    <a:gd name="T42" fmla="*/ 85 w 39"/>
                    <a:gd name="T43" fmla="*/ 0 h 15"/>
                    <a:gd name="T44" fmla="*/ 21 w 39"/>
                    <a:gd name="T45" fmla="*/ 0 h 1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9" h="15">
                      <a:moveTo>
                        <a:pt x="8" y="0"/>
                      </a:moveTo>
                      <a:lnTo>
                        <a:pt x="6" y="0"/>
                      </a:lnTo>
                      <a:lnTo>
                        <a:pt x="4" y="2"/>
                      </a:lnTo>
                      <a:lnTo>
                        <a:pt x="2" y="2"/>
                      </a:lnTo>
                      <a:lnTo>
                        <a:pt x="2" y="4"/>
                      </a:lnTo>
                      <a:lnTo>
                        <a:pt x="0" y="6"/>
                      </a:lnTo>
                      <a:lnTo>
                        <a:pt x="0" y="10"/>
                      </a:lnTo>
                      <a:lnTo>
                        <a:pt x="2" y="12"/>
                      </a:lnTo>
                      <a:lnTo>
                        <a:pt x="2" y="14"/>
                      </a:lnTo>
                      <a:lnTo>
                        <a:pt x="4" y="14"/>
                      </a:lnTo>
                      <a:lnTo>
                        <a:pt x="6" y="15"/>
                      </a:lnTo>
                      <a:lnTo>
                        <a:pt x="33" y="15"/>
                      </a:lnTo>
                      <a:lnTo>
                        <a:pt x="35" y="14"/>
                      </a:lnTo>
                      <a:lnTo>
                        <a:pt x="37" y="14"/>
                      </a:lnTo>
                      <a:lnTo>
                        <a:pt x="37" y="12"/>
                      </a:lnTo>
                      <a:lnTo>
                        <a:pt x="39" y="10"/>
                      </a:lnTo>
                      <a:lnTo>
                        <a:pt x="39" y="6"/>
                      </a:lnTo>
                      <a:lnTo>
                        <a:pt x="37" y="4"/>
                      </a:lnTo>
                      <a:lnTo>
                        <a:pt x="37" y="2"/>
                      </a:lnTo>
                      <a:lnTo>
                        <a:pt x="35" y="2"/>
                      </a:lnTo>
                      <a:lnTo>
                        <a:pt x="33" y="0"/>
                      </a:lnTo>
                      <a:lnTo>
                        <a:pt x="31" y="0"/>
                      </a:lnTo>
                      <a:lnTo>
                        <a:pt x="8" y="0"/>
                      </a:lnTo>
                      <a:close/>
                    </a:path>
                  </a:pathLst>
                </a:custGeom>
                <a:solidFill>
                  <a:srgbClr val="CE9964"/>
                </a:solidFill>
                <a:ln w="9525">
                  <a:solidFill>
                    <a:srgbClr val="000000"/>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488" name="Freeform 162"/>
                <p:cNvSpPr>
                  <a:spLocks/>
                </p:cNvSpPr>
                <p:nvPr/>
              </p:nvSpPr>
              <p:spPr bwMode="auto">
                <a:xfrm>
                  <a:off x="2443" y="2701"/>
                  <a:ext cx="19" cy="18"/>
                </a:xfrm>
                <a:custGeom>
                  <a:avLst/>
                  <a:gdLst>
                    <a:gd name="T0" fmla="*/ 24 w 16"/>
                    <a:gd name="T1" fmla="*/ 0 h 16"/>
                    <a:gd name="T2" fmla="*/ 17 w 16"/>
                    <a:gd name="T3" fmla="*/ 0 h 16"/>
                    <a:gd name="T4" fmla="*/ 12 w 16"/>
                    <a:gd name="T5" fmla="*/ 2 h 16"/>
                    <a:gd name="T6" fmla="*/ 2 w 16"/>
                    <a:gd name="T7" fmla="*/ 2 h 16"/>
                    <a:gd name="T8" fmla="*/ 2 w 16"/>
                    <a:gd name="T9" fmla="*/ 10 h 16"/>
                    <a:gd name="T10" fmla="*/ 0 w 16"/>
                    <a:gd name="T11" fmla="*/ 12 h 16"/>
                    <a:gd name="T12" fmla="*/ 0 w 16"/>
                    <a:gd name="T13" fmla="*/ 20 h 16"/>
                    <a:gd name="T14" fmla="*/ 2 w 16"/>
                    <a:gd name="T15" fmla="*/ 26 h 16"/>
                    <a:gd name="T16" fmla="*/ 2 w 16"/>
                    <a:gd name="T17" fmla="*/ 29 h 16"/>
                    <a:gd name="T18" fmla="*/ 12 w 16"/>
                    <a:gd name="T19" fmla="*/ 29 h 16"/>
                    <a:gd name="T20" fmla="*/ 17 w 16"/>
                    <a:gd name="T21" fmla="*/ 33 h 16"/>
                    <a:gd name="T22" fmla="*/ 29 w 16"/>
                    <a:gd name="T23" fmla="*/ 33 h 16"/>
                    <a:gd name="T24" fmla="*/ 34 w 16"/>
                    <a:gd name="T25" fmla="*/ 29 h 16"/>
                    <a:gd name="T26" fmla="*/ 40 w 16"/>
                    <a:gd name="T27" fmla="*/ 29 h 16"/>
                    <a:gd name="T28" fmla="*/ 40 w 16"/>
                    <a:gd name="T29" fmla="*/ 26 h 16"/>
                    <a:gd name="T30" fmla="*/ 45 w 16"/>
                    <a:gd name="T31" fmla="*/ 20 h 16"/>
                    <a:gd name="T32" fmla="*/ 45 w 16"/>
                    <a:gd name="T33" fmla="*/ 12 h 16"/>
                    <a:gd name="T34" fmla="*/ 40 w 16"/>
                    <a:gd name="T35" fmla="*/ 10 h 16"/>
                    <a:gd name="T36" fmla="*/ 40 w 16"/>
                    <a:gd name="T37" fmla="*/ 2 h 16"/>
                    <a:gd name="T38" fmla="*/ 34 w 16"/>
                    <a:gd name="T39" fmla="*/ 2 h 16"/>
                    <a:gd name="T40" fmla="*/ 29 w 16"/>
                    <a:gd name="T41" fmla="*/ 0 h 16"/>
                    <a:gd name="T42" fmla="*/ 24 w 16"/>
                    <a:gd name="T43" fmla="*/ 0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16">
                      <a:moveTo>
                        <a:pt x="8" y="0"/>
                      </a:moveTo>
                      <a:lnTo>
                        <a:pt x="6" y="0"/>
                      </a:lnTo>
                      <a:lnTo>
                        <a:pt x="4" y="2"/>
                      </a:lnTo>
                      <a:lnTo>
                        <a:pt x="2" y="2"/>
                      </a:lnTo>
                      <a:lnTo>
                        <a:pt x="2" y="4"/>
                      </a:lnTo>
                      <a:lnTo>
                        <a:pt x="0" y="6"/>
                      </a:lnTo>
                      <a:lnTo>
                        <a:pt x="0" y="10"/>
                      </a:lnTo>
                      <a:lnTo>
                        <a:pt x="2" y="12"/>
                      </a:lnTo>
                      <a:lnTo>
                        <a:pt x="2" y="14"/>
                      </a:lnTo>
                      <a:lnTo>
                        <a:pt x="4" y="14"/>
                      </a:lnTo>
                      <a:lnTo>
                        <a:pt x="6" y="16"/>
                      </a:lnTo>
                      <a:lnTo>
                        <a:pt x="10" y="16"/>
                      </a:lnTo>
                      <a:lnTo>
                        <a:pt x="12" y="14"/>
                      </a:lnTo>
                      <a:lnTo>
                        <a:pt x="14" y="14"/>
                      </a:lnTo>
                      <a:lnTo>
                        <a:pt x="14" y="12"/>
                      </a:lnTo>
                      <a:lnTo>
                        <a:pt x="16" y="10"/>
                      </a:lnTo>
                      <a:lnTo>
                        <a:pt x="16" y="6"/>
                      </a:lnTo>
                      <a:lnTo>
                        <a:pt x="14" y="4"/>
                      </a:lnTo>
                      <a:lnTo>
                        <a:pt x="14" y="2"/>
                      </a:lnTo>
                      <a:lnTo>
                        <a:pt x="12" y="2"/>
                      </a:lnTo>
                      <a:lnTo>
                        <a:pt x="10" y="0"/>
                      </a:lnTo>
                      <a:lnTo>
                        <a:pt x="8" y="0"/>
                      </a:lnTo>
                      <a:close/>
                    </a:path>
                  </a:pathLst>
                </a:custGeom>
                <a:solidFill>
                  <a:srgbClr val="CE9964"/>
                </a:solidFill>
                <a:ln w="9525">
                  <a:solidFill>
                    <a:srgbClr val="000000"/>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489" name="Freeform 163"/>
                <p:cNvSpPr>
                  <a:spLocks/>
                </p:cNvSpPr>
                <p:nvPr/>
              </p:nvSpPr>
              <p:spPr bwMode="auto">
                <a:xfrm>
                  <a:off x="2480" y="2696"/>
                  <a:ext cx="18" cy="19"/>
                </a:xfrm>
                <a:custGeom>
                  <a:avLst/>
                  <a:gdLst>
                    <a:gd name="T0" fmla="*/ 24 w 15"/>
                    <a:gd name="T1" fmla="*/ 0 h 16"/>
                    <a:gd name="T2" fmla="*/ 17 w 15"/>
                    <a:gd name="T3" fmla="*/ 0 h 16"/>
                    <a:gd name="T4" fmla="*/ 12 w 15"/>
                    <a:gd name="T5" fmla="*/ 2 h 16"/>
                    <a:gd name="T6" fmla="*/ 2 w 15"/>
                    <a:gd name="T7" fmla="*/ 2 h 16"/>
                    <a:gd name="T8" fmla="*/ 2 w 15"/>
                    <a:gd name="T9" fmla="*/ 12 h 16"/>
                    <a:gd name="T10" fmla="*/ 0 w 15"/>
                    <a:gd name="T11" fmla="*/ 17 h 16"/>
                    <a:gd name="T12" fmla="*/ 0 w 15"/>
                    <a:gd name="T13" fmla="*/ 29 h 16"/>
                    <a:gd name="T14" fmla="*/ 2 w 15"/>
                    <a:gd name="T15" fmla="*/ 34 h 16"/>
                    <a:gd name="T16" fmla="*/ 2 w 15"/>
                    <a:gd name="T17" fmla="*/ 40 h 16"/>
                    <a:gd name="T18" fmla="*/ 12 w 15"/>
                    <a:gd name="T19" fmla="*/ 40 h 16"/>
                    <a:gd name="T20" fmla="*/ 17 w 15"/>
                    <a:gd name="T21" fmla="*/ 45 h 16"/>
                    <a:gd name="T22" fmla="*/ 29 w 15"/>
                    <a:gd name="T23" fmla="*/ 45 h 16"/>
                    <a:gd name="T24" fmla="*/ 34 w 15"/>
                    <a:gd name="T25" fmla="*/ 40 h 16"/>
                    <a:gd name="T26" fmla="*/ 41 w 15"/>
                    <a:gd name="T27" fmla="*/ 40 h 16"/>
                    <a:gd name="T28" fmla="*/ 41 w 15"/>
                    <a:gd name="T29" fmla="*/ 34 h 16"/>
                    <a:gd name="T30" fmla="*/ 44 w 15"/>
                    <a:gd name="T31" fmla="*/ 29 h 16"/>
                    <a:gd name="T32" fmla="*/ 44 w 15"/>
                    <a:gd name="T33" fmla="*/ 17 h 16"/>
                    <a:gd name="T34" fmla="*/ 41 w 15"/>
                    <a:gd name="T35" fmla="*/ 12 h 16"/>
                    <a:gd name="T36" fmla="*/ 41 w 15"/>
                    <a:gd name="T37" fmla="*/ 2 h 16"/>
                    <a:gd name="T38" fmla="*/ 34 w 15"/>
                    <a:gd name="T39" fmla="*/ 2 h 16"/>
                    <a:gd name="T40" fmla="*/ 29 w 15"/>
                    <a:gd name="T41" fmla="*/ 0 h 16"/>
                    <a:gd name="T42" fmla="*/ 24 w 15"/>
                    <a:gd name="T43" fmla="*/ 0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16">
                      <a:moveTo>
                        <a:pt x="8" y="0"/>
                      </a:moveTo>
                      <a:lnTo>
                        <a:pt x="6" y="0"/>
                      </a:lnTo>
                      <a:lnTo>
                        <a:pt x="4" y="2"/>
                      </a:lnTo>
                      <a:lnTo>
                        <a:pt x="2" y="2"/>
                      </a:lnTo>
                      <a:lnTo>
                        <a:pt x="2" y="4"/>
                      </a:lnTo>
                      <a:lnTo>
                        <a:pt x="0" y="6"/>
                      </a:lnTo>
                      <a:lnTo>
                        <a:pt x="0" y="10"/>
                      </a:lnTo>
                      <a:lnTo>
                        <a:pt x="2" y="12"/>
                      </a:lnTo>
                      <a:lnTo>
                        <a:pt x="2" y="14"/>
                      </a:lnTo>
                      <a:lnTo>
                        <a:pt x="4" y="14"/>
                      </a:lnTo>
                      <a:lnTo>
                        <a:pt x="6" y="16"/>
                      </a:lnTo>
                      <a:lnTo>
                        <a:pt x="10" y="16"/>
                      </a:lnTo>
                      <a:lnTo>
                        <a:pt x="11" y="14"/>
                      </a:lnTo>
                      <a:lnTo>
                        <a:pt x="13" y="14"/>
                      </a:lnTo>
                      <a:lnTo>
                        <a:pt x="13" y="12"/>
                      </a:lnTo>
                      <a:lnTo>
                        <a:pt x="15" y="10"/>
                      </a:lnTo>
                      <a:lnTo>
                        <a:pt x="15" y="6"/>
                      </a:lnTo>
                      <a:lnTo>
                        <a:pt x="13" y="4"/>
                      </a:lnTo>
                      <a:lnTo>
                        <a:pt x="13" y="2"/>
                      </a:lnTo>
                      <a:lnTo>
                        <a:pt x="11" y="2"/>
                      </a:lnTo>
                      <a:lnTo>
                        <a:pt x="10" y="0"/>
                      </a:lnTo>
                      <a:lnTo>
                        <a:pt x="8" y="0"/>
                      </a:lnTo>
                      <a:close/>
                    </a:path>
                  </a:pathLst>
                </a:custGeom>
                <a:solidFill>
                  <a:srgbClr val="CE9964"/>
                </a:solidFill>
                <a:ln w="9525">
                  <a:solidFill>
                    <a:srgbClr val="000000"/>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490" name="Freeform 164"/>
                <p:cNvSpPr>
                  <a:spLocks/>
                </p:cNvSpPr>
                <p:nvPr/>
              </p:nvSpPr>
              <p:spPr bwMode="auto">
                <a:xfrm>
                  <a:off x="2517" y="2688"/>
                  <a:ext cx="45" cy="22"/>
                </a:xfrm>
                <a:custGeom>
                  <a:avLst/>
                  <a:gdLst>
                    <a:gd name="T0" fmla="*/ 18 w 38"/>
                    <a:gd name="T1" fmla="*/ 3 h 19"/>
                    <a:gd name="T2" fmla="*/ 13 w 38"/>
                    <a:gd name="T3" fmla="*/ 3 h 19"/>
                    <a:gd name="T4" fmla="*/ 9 w 38"/>
                    <a:gd name="T5" fmla="*/ 12 h 19"/>
                    <a:gd name="T6" fmla="*/ 2 w 38"/>
                    <a:gd name="T7" fmla="*/ 12 h 19"/>
                    <a:gd name="T8" fmla="*/ 2 w 38"/>
                    <a:gd name="T9" fmla="*/ 16 h 19"/>
                    <a:gd name="T10" fmla="*/ 0 w 38"/>
                    <a:gd name="T11" fmla="*/ 22 h 19"/>
                    <a:gd name="T12" fmla="*/ 0 w 38"/>
                    <a:gd name="T13" fmla="*/ 31 h 19"/>
                    <a:gd name="T14" fmla="*/ 2 w 38"/>
                    <a:gd name="T15" fmla="*/ 36 h 19"/>
                    <a:gd name="T16" fmla="*/ 2 w 38"/>
                    <a:gd name="T17" fmla="*/ 42 h 19"/>
                    <a:gd name="T18" fmla="*/ 9 w 38"/>
                    <a:gd name="T19" fmla="*/ 42 h 19"/>
                    <a:gd name="T20" fmla="*/ 13 w 38"/>
                    <a:gd name="T21" fmla="*/ 45 h 19"/>
                    <a:gd name="T22" fmla="*/ 43 w 38"/>
                    <a:gd name="T23" fmla="*/ 45 h 19"/>
                    <a:gd name="T24" fmla="*/ 75 w 38"/>
                    <a:gd name="T25" fmla="*/ 42 h 19"/>
                    <a:gd name="T26" fmla="*/ 89 w 38"/>
                    <a:gd name="T27" fmla="*/ 36 h 19"/>
                    <a:gd name="T28" fmla="*/ 92 w 38"/>
                    <a:gd name="T29" fmla="*/ 31 h 19"/>
                    <a:gd name="T30" fmla="*/ 99 w 38"/>
                    <a:gd name="T31" fmla="*/ 31 h 19"/>
                    <a:gd name="T32" fmla="*/ 105 w 38"/>
                    <a:gd name="T33" fmla="*/ 27 h 19"/>
                    <a:gd name="T34" fmla="*/ 105 w 38"/>
                    <a:gd name="T35" fmla="*/ 12 h 19"/>
                    <a:gd name="T36" fmla="*/ 99 w 38"/>
                    <a:gd name="T37" fmla="*/ 3 h 19"/>
                    <a:gd name="T38" fmla="*/ 99 w 38"/>
                    <a:gd name="T39" fmla="*/ 2 h 19"/>
                    <a:gd name="T40" fmla="*/ 92 w 38"/>
                    <a:gd name="T41" fmla="*/ 0 h 19"/>
                    <a:gd name="T42" fmla="*/ 76 w 38"/>
                    <a:gd name="T43" fmla="*/ 0 h 19"/>
                    <a:gd name="T44" fmla="*/ 63 w 38"/>
                    <a:gd name="T45" fmla="*/ 2 h 19"/>
                    <a:gd name="T46" fmla="*/ 30 w 38"/>
                    <a:gd name="T47" fmla="*/ 3 h 19"/>
                    <a:gd name="T48" fmla="*/ 36 w 38"/>
                    <a:gd name="T49" fmla="*/ 3 h 19"/>
                    <a:gd name="T50" fmla="*/ 18 w 38"/>
                    <a:gd name="T51" fmla="*/ 3 h 1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8" h="19">
                      <a:moveTo>
                        <a:pt x="7" y="3"/>
                      </a:moveTo>
                      <a:lnTo>
                        <a:pt x="5" y="3"/>
                      </a:lnTo>
                      <a:lnTo>
                        <a:pt x="3" y="5"/>
                      </a:lnTo>
                      <a:lnTo>
                        <a:pt x="2" y="5"/>
                      </a:lnTo>
                      <a:lnTo>
                        <a:pt x="2" y="7"/>
                      </a:lnTo>
                      <a:lnTo>
                        <a:pt x="0" y="9"/>
                      </a:lnTo>
                      <a:lnTo>
                        <a:pt x="0" y="13"/>
                      </a:lnTo>
                      <a:lnTo>
                        <a:pt x="2" y="15"/>
                      </a:lnTo>
                      <a:lnTo>
                        <a:pt x="2" y="17"/>
                      </a:lnTo>
                      <a:lnTo>
                        <a:pt x="3" y="17"/>
                      </a:lnTo>
                      <a:lnTo>
                        <a:pt x="5" y="19"/>
                      </a:lnTo>
                      <a:lnTo>
                        <a:pt x="15" y="19"/>
                      </a:lnTo>
                      <a:lnTo>
                        <a:pt x="27" y="17"/>
                      </a:lnTo>
                      <a:lnTo>
                        <a:pt x="32" y="15"/>
                      </a:lnTo>
                      <a:lnTo>
                        <a:pt x="34" y="13"/>
                      </a:lnTo>
                      <a:lnTo>
                        <a:pt x="36" y="13"/>
                      </a:lnTo>
                      <a:lnTo>
                        <a:pt x="38" y="11"/>
                      </a:lnTo>
                      <a:lnTo>
                        <a:pt x="38" y="5"/>
                      </a:lnTo>
                      <a:lnTo>
                        <a:pt x="36" y="3"/>
                      </a:lnTo>
                      <a:lnTo>
                        <a:pt x="36" y="2"/>
                      </a:lnTo>
                      <a:lnTo>
                        <a:pt x="34" y="0"/>
                      </a:lnTo>
                      <a:lnTo>
                        <a:pt x="28" y="0"/>
                      </a:lnTo>
                      <a:lnTo>
                        <a:pt x="23" y="2"/>
                      </a:lnTo>
                      <a:lnTo>
                        <a:pt x="11" y="3"/>
                      </a:lnTo>
                      <a:lnTo>
                        <a:pt x="13" y="3"/>
                      </a:lnTo>
                      <a:lnTo>
                        <a:pt x="7" y="3"/>
                      </a:lnTo>
                      <a:close/>
                    </a:path>
                  </a:pathLst>
                </a:custGeom>
                <a:solidFill>
                  <a:srgbClr val="CE9964"/>
                </a:solidFill>
                <a:ln w="9525">
                  <a:solidFill>
                    <a:srgbClr val="000000"/>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491" name="Freeform 165"/>
                <p:cNvSpPr>
                  <a:spLocks/>
                </p:cNvSpPr>
                <p:nvPr/>
              </p:nvSpPr>
              <p:spPr bwMode="auto">
                <a:xfrm>
                  <a:off x="2580" y="2683"/>
                  <a:ext cx="19" cy="18"/>
                </a:xfrm>
                <a:custGeom>
                  <a:avLst/>
                  <a:gdLst>
                    <a:gd name="T0" fmla="*/ 24 w 16"/>
                    <a:gd name="T1" fmla="*/ 0 h 15"/>
                    <a:gd name="T2" fmla="*/ 17 w 16"/>
                    <a:gd name="T3" fmla="*/ 0 h 15"/>
                    <a:gd name="T4" fmla="*/ 12 w 16"/>
                    <a:gd name="T5" fmla="*/ 2 h 15"/>
                    <a:gd name="T6" fmla="*/ 2 w 16"/>
                    <a:gd name="T7" fmla="*/ 2 h 15"/>
                    <a:gd name="T8" fmla="*/ 2 w 16"/>
                    <a:gd name="T9" fmla="*/ 12 h 15"/>
                    <a:gd name="T10" fmla="*/ 0 w 16"/>
                    <a:gd name="T11" fmla="*/ 17 h 15"/>
                    <a:gd name="T12" fmla="*/ 0 w 16"/>
                    <a:gd name="T13" fmla="*/ 28 h 15"/>
                    <a:gd name="T14" fmla="*/ 2 w 16"/>
                    <a:gd name="T15" fmla="*/ 34 h 15"/>
                    <a:gd name="T16" fmla="*/ 2 w 16"/>
                    <a:gd name="T17" fmla="*/ 41 h 15"/>
                    <a:gd name="T18" fmla="*/ 12 w 16"/>
                    <a:gd name="T19" fmla="*/ 41 h 15"/>
                    <a:gd name="T20" fmla="*/ 17 w 16"/>
                    <a:gd name="T21" fmla="*/ 44 h 15"/>
                    <a:gd name="T22" fmla="*/ 29 w 16"/>
                    <a:gd name="T23" fmla="*/ 44 h 15"/>
                    <a:gd name="T24" fmla="*/ 34 w 16"/>
                    <a:gd name="T25" fmla="*/ 41 h 15"/>
                    <a:gd name="T26" fmla="*/ 40 w 16"/>
                    <a:gd name="T27" fmla="*/ 41 h 15"/>
                    <a:gd name="T28" fmla="*/ 40 w 16"/>
                    <a:gd name="T29" fmla="*/ 34 h 15"/>
                    <a:gd name="T30" fmla="*/ 45 w 16"/>
                    <a:gd name="T31" fmla="*/ 28 h 15"/>
                    <a:gd name="T32" fmla="*/ 45 w 16"/>
                    <a:gd name="T33" fmla="*/ 17 h 15"/>
                    <a:gd name="T34" fmla="*/ 40 w 16"/>
                    <a:gd name="T35" fmla="*/ 12 h 15"/>
                    <a:gd name="T36" fmla="*/ 40 w 16"/>
                    <a:gd name="T37" fmla="*/ 2 h 15"/>
                    <a:gd name="T38" fmla="*/ 34 w 16"/>
                    <a:gd name="T39" fmla="*/ 2 h 15"/>
                    <a:gd name="T40" fmla="*/ 29 w 16"/>
                    <a:gd name="T41" fmla="*/ 0 h 15"/>
                    <a:gd name="T42" fmla="*/ 24 w 16"/>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15">
                      <a:moveTo>
                        <a:pt x="8" y="0"/>
                      </a:moveTo>
                      <a:lnTo>
                        <a:pt x="6" y="0"/>
                      </a:lnTo>
                      <a:lnTo>
                        <a:pt x="4" y="2"/>
                      </a:lnTo>
                      <a:lnTo>
                        <a:pt x="2" y="2"/>
                      </a:lnTo>
                      <a:lnTo>
                        <a:pt x="2" y="4"/>
                      </a:lnTo>
                      <a:lnTo>
                        <a:pt x="0" y="6"/>
                      </a:lnTo>
                      <a:lnTo>
                        <a:pt x="0" y="9"/>
                      </a:lnTo>
                      <a:lnTo>
                        <a:pt x="2" y="11"/>
                      </a:lnTo>
                      <a:lnTo>
                        <a:pt x="2" y="13"/>
                      </a:lnTo>
                      <a:lnTo>
                        <a:pt x="4" y="13"/>
                      </a:lnTo>
                      <a:lnTo>
                        <a:pt x="6" y="15"/>
                      </a:lnTo>
                      <a:lnTo>
                        <a:pt x="10" y="15"/>
                      </a:lnTo>
                      <a:lnTo>
                        <a:pt x="12" y="13"/>
                      </a:lnTo>
                      <a:lnTo>
                        <a:pt x="14" y="13"/>
                      </a:lnTo>
                      <a:lnTo>
                        <a:pt x="14" y="11"/>
                      </a:lnTo>
                      <a:lnTo>
                        <a:pt x="16" y="9"/>
                      </a:lnTo>
                      <a:lnTo>
                        <a:pt x="16" y="6"/>
                      </a:lnTo>
                      <a:lnTo>
                        <a:pt x="14" y="4"/>
                      </a:lnTo>
                      <a:lnTo>
                        <a:pt x="14" y="2"/>
                      </a:lnTo>
                      <a:lnTo>
                        <a:pt x="12" y="2"/>
                      </a:lnTo>
                      <a:lnTo>
                        <a:pt x="10" y="0"/>
                      </a:lnTo>
                      <a:lnTo>
                        <a:pt x="8" y="0"/>
                      </a:lnTo>
                      <a:close/>
                    </a:path>
                  </a:pathLst>
                </a:custGeom>
                <a:solidFill>
                  <a:srgbClr val="CE9964"/>
                </a:solidFill>
                <a:ln w="9525">
                  <a:solidFill>
                    <a:srgbClr val="000000"/>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492" name="Freeform 166"/>
                <p:cNvSpPr>
                  <a:spLocks/>
                </p:cNvSpPr>
                <p:nvPr/>
              </p:nvSpPr>
              <p:spPr bwMode="auto">
                <a:xfrm>
                  <a:off x="2617" y="2674"/>
                  <a:ext cx="20" cy="17"/>
                </a:xfrm>
                <a:custGeom>
                  <a:avLst/>
                  <a:gdLst>
                    <a:gd name="T0" fmla="*/ 31 w 16"/>
                    <a:gd name="T1" fmla="*/ 0 h 15"/>
                    <a:gd name="T2" fmla="*/ 25 w 16"/>
                    <a:gd name="T3" fmla="*/ 0 h 15"/>
                    <a:gd name="T4" fmla="*/ 16 w 16"/>
                    <a:gd name="T5" fmla="*/ 2 h 15"/>
                    <a:gd name="T6" fmla="*/ 10 w 16"/>
                    <a:gd name="T7" fmla="*/ 2 h 15"/>
                    <a:gd name="T8" fmla="*/ 10 w 16"/>
                    <a:gd name="T9" fmla="*/ 10 h 15"/>
                    <a:gd name="T10" fmla="*/ 0 w 16"/>
                    <a:gd name="T11" fmla="*/ 12 h 15"/>
                    <a:gd name="T12" fmla="*/ 0 w 16"/>
                    <a:gd name="T13" fmla="*/ 20 h 15"/>
                    <a:gd name="T14" fmla="*/ 10 w 16"/>
                    <a:gd name="T15" fmla="*/ 26 h 15"/>
                    <a:gd name="T16" fmla="*/ 10 w 16"/>
                    <a:gd name="T17" fmla="*/ 29 h 15"/>
                    <a:gd name="T18" fmla="*/ 16 w 16"/>
                    <a:gd name="T19" fmla="*/ 29 h 15"/>
                    <a:gd name="T20" fmla="*/ 25 w 16"/>
                    <a:gd name="T21" fmla="*/ 32 h 15"/>
                    <a:gd name="T22" fmla="*/ 39 w 16"/>
                    <a:gd name="T23" fmla="*/ 32 h 15"/>
                    <a:gd name="T24" fmla="*/ 48 w 16"/>
                    <a:gd name="T25" fmla="*/ 29 h 15"/>
                    <a:gd name="T26" fmla="*/ 56 w 16"/>
                    <a:gd name="T27" fmla="*/ 29 h 15"/>
                    <a:gd name="T28" fmla="*/ 56 w 16"/>
                    <a:gd name="T29" fmla="*/ 26 h 15"/>
                    <a:gd name="T30" fmla="*/ 61 w 16"/>
                    <a:gd name="T31" fmla="*/ 20 h 15"/>
                    <a:gd name="T32" fmla="*/ 61 w 16"/>
                    <a:gd name="T33" fmla="*/ 12 h 15"/>
                    <a:gd name="T34" fmla="*/ 56 w 16"/>
                    <a:gd name="T35" fmla="*/ 10 h 15"/>
                    <a:gd name="T36" fmla="*/ 56 w 16"/>
                    <a:gd name="T37" fmla="*/ 2 h 15"/>
                    <a:gd name="T38" fmla="*/ 48 w 16"/>
                    <a:gd name="T39" fmla="*/ 2 h 15"/>
                    <a:gd name="T40" fmla="*/ 39 w 16"/>
                    <a:gd name="T41" fmla="*/ 0 h 15"/>
                    <a:gd name="T42" fmla="*/ 31 w 16"/>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15">
                      <a:moveTo>
                        <a:pt x="8" y="0"/>
                      </a:moveTo>
                      <a:lnTo>
                        <a:pt x="6" y="0"/>
                      </a:lnTo>
                      <a:lnTo>
                        <a:pt x="4" y="2"/>
                      </a:lnTo>
                      <a:lnTo>
                        <a:pt x="2" y="2"/>
                      </a:lnTo>
                      <a:lnTo>
                        <a:pt x="2" y="4"/>
                      </a:lnTo>
                      <a:lnTo>
                        <a:pt x="0" y="6"/>
                      </a:lnTo>
                      <a:lnTo>
                        <a:pt x="0" y="10"/>
                      </a:lnTo>
                      <a:lnTo>
                        <a:pt x="2" y="12"/>
                      </a:lnTo>
                      <a:lnTo>
                        <a:pt x="2" y="14"/>
                      </a:lnTo>
                      <a:lnTo>
                        <a:pt x="4" y="14"/>
                      </a:lnTo>
                      <a:lnTo>
                        <a:pt x="6" y="15"/>
                      </a:lnTo>
                      <a:lnTo>
                        <a:pt x="10" y="15"/>
                      </a:lnTo>
                      <a:lnTo>
                        <a:pt x="12" y="14"/>
                      </a:lnTo>
                      <a:lnTo>
                        <a:pt x="14" y="14"/>
                      </a:lnTo>
                      <a:lnTo>
                        <a:pt x="14" y="12"/>
                      </a:lnTo>
                      <a:lnTo>
                        <a:pt x="16" y="10"/>
                      </a:lnTo>
                      <a:lnTo>
                        <a:pt x="16" y="6"/>
                      </a:lnTo>
                      <a:lnTo>
                        <a:pt x="14" y="4"/>
                      </a:lnTo>
                      <a:lnTo>
                        <a:pt x="14" y="2"/>
                      </a:lnTo>
                      <a:lnTo>
                        <a:pt x="12" y="2"/>
                      </a:lnTo>
                      <a:lnTo>
                        <a:pt x="10" y="0"/>
                      </a:lnTo>
                      <a:lnTo>
                        <a:pt x="8" y="0"/>
                      </a:lnTo>
                      <a:close/>
                    </a:path>
                  </a:pathLst>
                </a:custGeom>
                <a:solidFill>
                  <a:srgbClr val="CE9964"/>
                </a:solidFill>
                <a:ln w="9525">
                  <a:solidFill>
                    <a:srgbClr val="000000"/>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493" name="Freeform 167"/>
                <p:cNvSpPr>
                  <a:spLocks/>
                </p:cNvSpPr>
                <p:nvPr/>
              </p:nvSpPr>
              <p:spPr bwMode="auto">
                <a:xfrm>
                  <a:off x="2654" y="2667"/>
                  <a:ext cx="46" cy="21"/>
                </a:xfrm>
                <a:custGeom>
                  <a:avLst/>
                  <a:gdLst>
                    <a:gd name="T0" fmla="*/ 18 w 38"/>
                    <a:gd name="T1" fmla="*/ 2 h 18"/>
                    <a:gd name="T2" fmla="*/ 12 w 38"/>
                    <a:gd name="T3" fmla="*/ 2 h 18"/>
                    <a:gd name="T4" fmla="*/ 2 w 38"/>
                    <a:gd name="T5" fmla="*/ 11 h 18"/>
                    <a:gd name="T6" fmla="*/ 2 w 38"/>
                    <a:gd name="T7" fmla="*/ 15 h 18"/>
                    <a:gd name="T8" fmla="*/ 0 w 38"/>
                    <a:gd name="T9" fmla="*/ 21 h 18"/>
                    <a:gd name="T10" fmla="*/ 0 w 38"/>
                    <a:gd name="T11" fmla="*/ 35 h 18"/>
                    <a:gd name="T12" fmla="*/ 2 w 38"/>
                    <a:gd name="T13" fmla="*/ 41 h 18"/>
                    <a:gd name="T14" fmla="*/ 12 w 38"/>
                    <a:gd name="T15" fmla="*/ 41 h 18"/>
                    <a:gd name="T16" fmla="*/ 18 w 38"/>
                    <a:gd name="T17" fmla="*/ 47 h 18"/>
                    <a:gd name="T18" fmla="*/ 28 w 38"/>
                    <a:gd name="T19" fmla="*/ 47 h 18"/>
                    <a:gd name="T20" fmla="*/ 61 w 38"/>
                    <a:gd name="T21" fmla="*/ 41 h 18"/>
                    <a:gd name="T22" fmla="*/ 53 w 38"/>
                    <a:gd name="T23" fmla="*/ 41 h 18"/>
                    <a:gd name="T24" fmla="*/ 103 w 38"/>
                    <a:gd name="T25" fmla="*/ 41 h 18"/>
                    <a:gd name="T26" fmla="*/ 109 w 38"/>
                    <a:gd name="T27" fmla="*/ 35 h 18"/>
                    <a:gd name="T28" fmla="*/ 113 w 38"/>
                    <a:gd name="T29" fmla="*/ 35 h 18"/>
                    <a:gd name="T30" fmla="*/ 113 w 38"/>
                    <a:gd name="T31" fmla="*/ 30 h 18"/>
                    <a:gd name="T32" fmla="*/ 120 w 38"/>
                    <a:gd name="T33" fmla="*/ 26 h 18"/>
                    <a:gd name="T34" fmla="*/ 120 w 38"/>
                    <a:gd name="T35" fmla="*/ 15 h 18"/>
                    <a:gd name="T36" fmla="*/ 113 w 38"/>
                    <a:gd name="T37" fmla="*/ 11 h 18"/>
                    <a:gd name="T38" fmla="*/ 113 w 38"/>
                    <a:gd name="T39" fmla="*/ 2 h 18"/>
                    <a:gd name="T40" fmla="*/ 109 w 38"/>
                    <a:gd name="T41" fmla="*/ 2 h 18"/>
                    <a:gd name="T42" fmla="*/ 103 w 38"/>
                    <a:gd name="T43" fmla="*/ 0 h 18"/>
                    <a:gd name="T44" fmla="*/ 99 w 38"/>
                    <a:gd name="T45" fmla="*/ 0 h 18"/>
                    <a:gd name="T46" fmla="*/ 53 w 38"/>
                    <a:gd name="T47" fmla="*/ 0 h 18"/>
                    <a:gd name="T48" fmla="*/ 48 w 38"/>
                    <a:gd name="T49" fmla="*/ 0 h 18"/>
                    <a:gd name="T50" fmla="*/ 18 w 38"/>
                    <a:gd name="T51" fmla="*/ 2 h 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8" h="18">
                      <a:moveTo>
                        <a:pt x="6" y="2"/>
                      </a:moveTo>
                      <a:lnTo>
                        <a:pt x="4" y="2"/>
                      </a:lnTo>
                      <a:lnTo>
                        <a:pt x="2" y="4"/>
                      </a:lnTo>
                      <a:lnTo>
                        <a:pt x="2" y="6"/>
                      </a:lnTo>
                      <a:lnTo>
                        <a:pt x="0" y="8"/>
                      </a:lnTo>
                      <a:lnTo>
                        <a:pt x="0" y="14"/>
                      </a:lnTo>
                      <a:lnTo>
                        <a:pt x="2" y="16"/>
                      </a:lnTo>
                      <a:lnTo>
                        <a:pt x="4" y="16"/>
                      </a:lnTo>
                      <a:lnTo>
                        <a:pt x="6" y="18"/>
                      </a:lnTo>
                      <a:lnTo>
                        <a:pt x="9" y="18"/>
                      </a:lnTo>
                      <a:lnTo>
                        <a:pt x="19" y="16"/>
                      </a:lnTo>
                      <a:lnTo>
                        <a:pt x="17" y="16"/>
                      </a:lnTo>
                      <a:lnTo>
                        <a:pt x="33" y="16"/>
                      </a:lnTo>
                      <a:lnTo>
                        <a:pt x="34" y="14"/>
                      </a:lnTo>
                      <a:lnTo>
                        <a:pt x="36" y="14"/>
                      </a:lnTo>
                      <a:lnTo>
                        <a:pt x="36" y="12"/>
                      </a:lnTo>
                      <a:lnTo>
                        <a:pt x="38" y="10"/>
                      </a:lnTo>
                      <a:lnTo>
                        <a:pt x="38" y="6"/>
                      </a:lnTo>
                      <a:lnTo>
                        <a:pt x="36" y="4"/>
                      </a:lnTo>
                      <a:lnTo>
                        <a:pt x="36" y="2"/>
                      </a:lnTo>
                      <a:lnTo>
                        <a:pt x="34" y="2"/>
                      </a:lnTo>
                      <a:lnTo>
                        <a:pt x="33" y="0"/>
                      </a:lnTo>
                      <a:lnTo>
                        <a:pt x="31" y="0"/>
                      </a:lnTo>
                      <a:lnTo>
                        <a:pt x="17" y="0"/>
                      </a:lnTo>
                      <a:lnTo>
                        <a:pt x="15" y="0"/>
                      </a:lnTo>
                      <a:lnTo>
                        <a:pt x="6" y="2"/>
                      </a:lnTo>
                      <a:close/>
                    </a:path>
                  </a:pathLst>
                </a:custGeom>
                <a:solidFill>
                  <a:srgbClr val="CE9964"/>
                </a:solidFill>
                <a:ln w="9525">
                  <a:solidFill>
                    <a:srgbClr val="000000"/>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494" name="Freeform 168"/>
                <p:cNvSpPr>
                  <a:spLocks/>
                </p:cNvSpPr>
                <p:nvPr/>
              </p:nvSpPr>
              <p:spPr bwMode="auto">
                <a:xfrm>
                  <a:off x="2719" y="2665"/>
                  <a:ext cx="18" cy="18"/>
                </a:xfrm>
                <a:custGeom>
                  <a:avLst/>
                  <a:gdLst>
                    <a:gd name="T0" fmla="*/ 20 w 15"/>
                    <a:gd name="T1" fmla="*/ 0 h 16"/>
                    <a:gd name="T2" fmla="*/ 14 w 15"/>
                    <a:gd name="T3" fmla="*/ 0 h 16"/>
                    <a:gd name="T4" fmla="*/ 10 w 15"/>
                    <a:gd name="T5" fmla="*/ 2 h 16"/>
                    <a:gd name="T6" fmla="*/ 2 w 15"/>
                    <a:gd name="T7" fmla="*/ 2 h 16"/>
                    <a:gd name="T8" fmla="*/ 2 w 15"/>
                    <a:gd name="T9" fmla="*/ 10 h 16"/>
                    <a:gd name="T10" fmla="*/ 0 w 15"/>
                    <a:gd name="T11" fmla="*/ 12 h 16"/>
                    <a:gd name="T12" fmla="*/ 0 w 15"/>
                    <a:gd name="T13" fmla="*/ 20 h 16"/>
                    <a:gd name="T14" fmla="*/ 2 w 15"/>
                    <a:gd name="T15" fmla="*/ 26 h 16"/>
                    <a:gd name="T16" fmla="*/ 2 w 15"/>
                    <a:gd name="T17" fmla="*/ 29 h 16"/>
                    <a:gd name="T18" fmla="*/ 10 w 15"/>
                    <a:gd name="T19" fmla="*/ 29 h 16"/>
                    <a:gd name="T20" fmla="*/ 14 w 15"/>
                    <a:gd name="T21" fmla="*/ 33 h 16"/>
                    <a:gd name="T22" fmla="*/ 28 w 15"/>
                    <a:gd name="T23" fmla="*/ 33 h 16"/>
                    <a:gd name="T24" fmla="*/ 34 w 15"/>
                    <a:gd name="T25" fmla="*/ 29 h 16"/>
                    <a:gd name="T26" fmla="*/ 41 w 15"/>
                    <a:gd name="T27" fmla="*/ 29 h 16"/>
                    <a:gd name="T28" fmla="*/ 41 w 15"/>
                    <a:gd name="T29" fmla="*/ 26 h 16"/>
                    <a:gd name="T30" fmla="*/ 44 w 15"/>
                    <a:gd name="T31" fmla="*/ 20 h 16"/>
                    <a:gd name="T32" fmla="*/ 44 w 15"/>
                    <a:gd name="T33" fmla="*/ 12 h 16"/>
                    <a:gd name="T34" fmla="*/ 41 w 15"/>
                    <a:gd name="T35" fmla="*/ 10 h 16"/>
                    <a:gd name="T36" fmla="*/ 41 w 15"/>
                    <a:gd name="T37" fmla="*/ 2 h 16"/>
                    <a:gd name="T38" fmla="*/ 34 w 15"/>
                    <a:gd name="T39" fmla="*/ 2 h 16"/>
                    <a:gd name="T40" fmla="*/ 28 w 15"/>
                    <a:gd name="T41" fmla="*/ 0 h 16"/>
                    <a:gd name="T42" fmla="*/ 20 w 15"/>
                    <a:gd name="T43" fmla="*/ 0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16">
                      <a:moveTo>
                        <a:pt x="7" y="0"/>
                      </a:moveTo>
                      <a:lnTo>
                        <a:pt x="5" y="0"/>
                      </a:lnTo>
                      <a:lnTo>
                        <a:pt x="3" y="2"/>
                      </a:lnTo>
                      <a:lnTo>
                        <a:pt x="2" y="2"/>
                      </a:lnTo>
                      <a:lnTo>
                        <a:pt x="2" y="4"/>
                      </a:lnTo>
                      <a:lnTo>
                        <a:pt x="0" y="6"/>
                      </a:lnTo>
                      <a:lnTo>
                        <a:pt x="0" y="10"/>
                      </a:lnTo>
                      <a:lnTo>
                        <a:pt x="2" y="12"/>
                      </a:lnTo>
                      <a:lnTo>
                        <a:pt x="2" y="14"/>
                      </a:lnTo>
                      <a:lnTo>
                        <a:pt x="3" y="14"/>
                      </a:lnTo>
                      <a:lnTo>
                        <a:pt x="5" y="16"/>
                      </a:lnTo>
                      <a:lnTo>
                        <a:pt x="9" y="16"/>
                      </a:lnTo>
                      <a:lnTo>
                        <a:pt x="11" y="14"/>
                      </a:lnTo>
                      <a:lnTo>
                        <a:pt x="13" y="14"/>
                      </a:lnTo>
                      <a:lnTo>
                        <a:pt x="13" y="12"/>
                      </a:lnTo>
                      <a:lnTo>
                        <a:pt x="15" y="10"/>
                      </a:lnTo>
                      <a:lnTo>
                        <a:pt x="15" y="6"/>
                      </a:lnTo>
                      <a:lnTo>
                        <a:pt x="13" y="4"/>
                      </a:lnTo>
                      <a:lnTo>
                        <a:pt x="13" y="2"/>
                      </a:lnTo>
                      <a:lnTo>
                        <a:pt x="11" y="2"/>
                      </a:lnTo>
                      <a:lnTo>
                        <a:pt x="9" y="0"/>
                      </a:lnTo>
                      <a:lnTo>
                        <a:pt x="7" y="0"/>
                      </a:lnTo>
                      <a:close/>
                    </a:path>
                  </a:pathLst>
                </a:custGeom>
                <a:solidFill>
                  <a:srgbClr val="CE9964"/>
                </a:solidFill>
                <a:ln w="9525">
                  <a:solidFill>
                    <a:srgbClr val="000000"/>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495" name="Freeform 169"/>
                <p:cNvSpPr>
                  <a:spLocks/>
                </p:cNvSpPr>
                <p:nvPr/>
              </p:nvSpPr>
              <p:spPr bwMode="auto">
                <a:xfrm>
                  <a:off x="2755" y="2665"/>
                  <a:ext cx="19" cy="18"/>
                </a:xfrm>
                <a:custGeom>
                  <a:avLst/>
                  <a:gdLst>
                    <a:gd name="T0" fmla="*/ 24 w 16"/>
                    <a:gd name="T1" fmla="*/ 0 h 16"/>
                    <a:gd name="T2" fmla="*/ 17 w 16"/>
                    <a:gd name="T3" fmla="*/ 0 h 16"/>
                    <a:gd name="T4" fmla="*/ 12 w 16"/>
                    <a:gd name="T5" fmla="*/ 2 h 16"/>
                    <a:gd name="T6" fmla="*/ 2 w 16"/>
                    <a:gd name="T7" fmla="*/ 2 h 16"/>
                    <a:gd name="T8" fmla="*/ 2 w 16"/>
                    <a:gd name="T9" fmla="*/ 10 h 16"/>
                    <a:gd name="T10" fmla="*/ 0 w 16"/>
                    <a:gd name="T11" fmla="*/ 12 h 16"/>
                    <a:gd name="T12" fmla="*/ 0 w 16"/>
                    <a:gd name="T13" fmla="*/ 20 h 16"/>
                    <a:gd name="T14" fmla="*/ 2 w 16"/>
                    <a:gd name="T15" fmla="*/ 26 h 16"/>
                    <a:gd name="T16" fmla="*/ 2 w 16"/>
                    <a:gd name="T17" fmla="*/ 29 h 16"/>
                    <a:gd name="T18" fmla="*/ 12 w 16"/>
                    <a:gd name="T19" fmla="*/ 29 h 16"/>
                    <a:gd name="T20" fmla="*/ 17 w 16"/>
                    <a:gd name="T21" fmla="*/ 33 h 16"/>
                    <a:gd name="T22" fmla="*/ 29 w 16"/>
                    <a:gd name="T23" fmla="*/ 33 h 16"/>
                    <a:gd name="T24" fmla="*/ 34 w 16"/>
                    <a:gd name="T25" fmla="*/ 29 h 16"/>
                    <a:gd name="T26" fmla="*/ 40 w 16"/>
                    <a:gd name="T27" fmla="*/ 29 h 16"/>
                    <a:gd name="T28" fmla="*/ 40 w 16"/>
                    <a:gd name="T29" fmla="*/ 26 h 16"/>
                    <a:gd name="T30" fmla="*/ 45 w 16"/>
                    <a:gd name="T31" fmla="*/ 20 h 16"/>
                    <a:gd name="T32" fmla="*/ 45 w 16"/>
                    <a:gd name="T33" fmla="*/ 12 h 16"/>
                    <a:gd name="T34" fmla="*/ 40 w 16"/>
                    <a:gd name="T35" fmla="*/ 10 h 16"/>
                    <a:gd name="T36" fmla="*/ 40 w 16"/>
                    <a:gd name="T37" fmla="*/ 2 h 16"/>
                    <a:gd name="T38" fmla="*/ 34 w 16"/>
                    <a:gd name="T39" fmla="*/ 2 h 16"/>
                    <a:gd name="T40" fmla="*/ 29 w 16"/>
                    <a:gd name="T41" fmla="*/ 0 h 16"/>
                    <a:gd name="T42" fmla="*/ 24 w 16"/>
                    <a:gd name="T43" fmla="*/ 0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16">
                      <a:moveTo>
                        <a:pt x="8" y="0"/>
                      </a:moveTo>
                      <a:lnTo>
                        <a:pt x="6" y="0"/>
                      </a:lnTo>
                      <a:lnTo>
                        <a:pt x="4" y="2"/>
                      </a:lnTo>
                      <a:lnTo>
                        <a:pt x="2" y="2"/>
                      </a:lnTo>
                      <a:lnTo>
                        <a:pt x="2" y="4"/>
                      </a:lnTo>
                      <a:lnTo>
                        <a:pt x="0" y="6"/>
                      </a:lnTo>
                      <a:lnTo>
                        <a:pt x="0" y="10"/>
                      </a:lnTo>
                      <a:lnTo>
                        <a:pt x="2" y="12"/>
                      </a:lnTo>
                      <a:lnTo>
                        <a:pt x="2" y="14"/>
                      </a:lnTo>
                      <a:lnTo>
                        <a:pt x="4" y="14"/>
                      </a:lnTo>
                      <a:lnTo>
                        <a:pt x="6" y="16"/>
                      </a:lnTo>
                      <a:lnTo>
                        <a:pt x="10" y="16"/>
                      </a:lnTo>
                      <a:lnTo>
                        <a:pt x="12" y="14"/>
                      </a:lnTo>
                      <a:lnTo>
                        <a:pt x="14" y="14"/>
                      </a:lnTo>
                      <a:lnTo>
                        <a:pt x="14" y="12"/>
                      </a:lnTo>
                      <a:lnTo>
                        <a:pt x="16" y="10"/>
                      </a:lnTo>
                      <a:lnTo>
                        <a:pt x="16" y="6"/>
                      </a:lnTo>
                      <a:lnTo>
                        <a:pt x="14" y="4"/>
                      </a:lnTo>
                      <a:lnTo>
                        <a:pt x="14" y="2"/>
                      </a:lnTo>
                      <a:lnTo>
                        <a:pt x="12" y="2"/>
                      </a:lnTo>
                      <a:lnTo>
                        <a:pt x="10" y="0"/>
                      </a:lnTo>
                      <a:lnTo>
                        <a:pt x="8" y="0"/>
                      </a:lnTo>
                      <a:close/>
                    </a:path>
                  </a:pathLst>
                </a:custGeom>
                <a:solidFill>
                  <a:srgbClr val="CE9964"/>
                </a:solidFill>
                <a:ln w="9525">
                  <a:solidFill>
                    <a:srgbClr val="000000"/>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496" name="Freeform 170"/>
                <p:cNvSpPr>
                  <a:spLocks/>
                </p:cNvSpPr>
                <p:nvPr/>
              </p:nvSpPr>
              <p:spPr bwMode="auto">
                <a:xfrm>
                  <a:off x="2792" y="2667"/>
                  <a:ext cx="46" cy="19"/>
                </a:xfrm>
                <a:custGeom>
                  <a:avLst/>
                  <a:gdLst>
                    <a:gd name="T0" fmla="*/ 21 w 39"/>
                    <a:gd name="T1" fmla="*/ 0 h 16"/>
                    <a:gd name="T2" fmla="*/ 15 w 39"/>
                    <a:gd name="T3" fmla="*/ 0 h 16"/>
                    <a:gd name="T4" fmla="*/ 11 w 39"/>
                    <a:gd name="T5" fmla="*/ 2 h 16"/>
                    <a:gd name="T6" fmla="*/ 2 w 39"/>
                    <a:gd name="T7" fmla="*/ 2 h 16"/>
                    <a:gd name="T8" fmla="*/ 2 w 39"/>
                    <a:gd name="T9" fmla="*/ 12 h 16"/>
                    <a:gd name="T10" fmla="*/ 0 w 39"/>
                    <a:gd name="T11" fmla="*/ 17 h 16"/>
                    <a:gd name="T12" fmla="*/ 0 w 39"/>
                    <a:gd name="T13" fmla="*/ 29 h 16"/>
                    <a:gd name="T14" fmla="*/ 2 w 39"/>
                    <a:gd name="T15" fmla="*/ 34 h 16"/>
                    <a:gd name="T16" fmla="*/ 2 w 39"/>
                    <a:gd name="T17" fmla="*/ 40 h 16"/>
                    <a:gd name="T18" fmla="*/ 11 w 39"/>
                    <a:gd name="T19" fmla="*/ 40 h 16"/>
                    <a:gd name="T20" fmla="*/ 15 w 39"/>
                    <a:gd name="T21" fmla="*/ 45 h 16"/>
                    <a:gd name="T22" fmla="*/ 88 w 39"/>
                    <a:gd name="T23" fmla="*/ 45 h 16"/>
                    <a:gd name="T24" fmla="*/ 93 w 39"/>
                    <a:gd name="T25" fmla="*/ 40 h 16"/>
                    <a:gd name="T26" fmla="*/ 100 w 39"/>
                    <a:gd name="T27" fmla="*/ 40 h 16"/>
                    <a:gd name="T28" fmla="*/ 100 w 39"/>
                    <a:gd name="T29" fmla="*/ 34 h 16"/>
                    <a:gd name="T30" fmla="*/ 104 w 39"/>
                    <a:gd name="T31" fmla="*/ 29 h 16"/>
                    <a:gd name="T32" fmla="*/ 104 w 39"/>
                    <a:gd name="T33" fmla="*/ 17 h 16"/>
                    <a:gd name="T34" fmla="*/ 100 w 39"/>
                    <a:gd name="T35" fmla="*/ 12 h 16"/>
                    <a:gd name="T36" fmla="*/ 100 w 39"/>
                    <a:gd name="T37" fmla="*/ 2 h 16"/>
                    <a:gd name="T38" fmla="*/ 93 w 39"/>
                    <a:gd name="T39" fmla="*/ 2 h 16"/>
                    <a:gd name="T40" fmla="*/ 88 w 39"/>
                    <a:gd name="T41" fmla="*/ 0 h 16"/>
                    <a:gd name="T42" fmla="*/ 85 w 39"/>
                    <a:gd name="T43" fmla="*/ 0 h 16"/>
                    <a:gd name="T44" fmla="*/ 21 w 39"/>
                    <a:gd name="T45" fmla="*/ 0 h 1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9" h="16">
                      <a:moveTo>
                        <a:pt x="8" y="0"/>
                      </a:moveTo>
                      <a:lnTo>
                        <a:pt x="6" y="0"/>
                      </a:lnTo>
                      <a:lnTo>
                        <a:pt x="4" y="2"/>
                      </a:lnTo>
                      <a:lnTo>
                        <a:pt x="2" y="2"/>
                      </a:lnTo>
                      <a:lnTo>
                        <a:pt x="2" y="4"/>
                      </a:lnTo>
                      <a:lnTo>
                        <a:pt x="0" y="6"/>
                      </a:lnTo>
                      <a:lnTo>
                        <a:pt x="0" y="10"/>
                      </a:lnTo>
                      <a:lnTo>
                        <a:pt x="2" y="12"/>
                      </a:lnTo>
                      <a:lnTo>
                        <a:pt x="2" y="14"/>
                      </a:lnTo>
                      <a:lnTo>
                        <a:pt x="4" y="14"/>
                      </a:lnTo>
                      <a:lnTo>
                        <a:pt x="6" y="16"/>
                      </a:lnTo>
                      <a:lnTo>
                        <a:pt x="33" y="16"/>
                      </a:lnTo>
                      <a:lnTo>
                        <a:pt x="35" y="14"/>
                      </a:lnTo>
                      <a:lnTo>
                        <a:pt x="37" y="14"/>
                      </a:lnTo>
                      <a:lnTo>
                        <a:pt x="37" y="12"/>
                      </a:lnTo>
                      <a:lnTo>
                        <a:pt x="39" y="10"/>
                      </a:lnTo>
                      <a:lnTo>
                        <a:pt x="39" y="6"/>
                      </a:lnTo>
                      <a:lnTo>
                        <a:pt x="37" y="4"/>
                      </a:lnTo>
                      <a:lnTo>
                        <a:pt x="37" y="2"/>
                      </a:lnTo>
                      <a:lnTo>
                        <a:pt x="35" y="2"/>
                      </a:lnTo>
                      <a:lnTo>
                        <a:pt x="33" y="0"/>
                      </a:lnTo>
                      <a:lnTo>
                        <a:pt x="31" y="0"/>
                      </a:lnTo>
                      <a:lnTo>
                        <a:pt x="8" y="0"/>
                      </a:lnTo>
                      <a:close/>
                    </a:path>
                  </a:pathLst>
                </a:custGeom>
                <a:solidFill>
                  <a:srgbClr val="CE9964"/>
                </a:solidFill>
                <a:ln w="9525">
                  <a:solidFill>
                    <a:srgbClr val="000000"/>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497" name="Freeform 171"/>
                <p:cNvSpPr>
                  <a:spLocks/>
                </p:cNvSpPr>
                <p:nvPr/>
              </p:nvSpPr>
              <p:spPr bwMode="auto">
                <a:xfrm>
                  <a:off x="2856" y="2667"/>
                  <a:ext cx="18" cy="19"/>
                </a:xfrm>
                <a:custGeom>
                  <a:avLst/>
                  <a:gdLst>
                    <a:gd name="T0" fmla="*/ 24 w 15"/>
                    <a:gd name="T1" fmla="*/ 0 h 16"/>
                    <a:gd name="T2" fmla="*/ 17 w 15"/>
                    <a:gd name="T3" fmla="*/ 0 h 16"/>
                    <a:gd name="T4" fmla="*/ 12 w 15"/>
                    <a:gd name="T5" fmla="*/ 2 h 16"/>
                    <a:gd name="T6" fmla="*/ 2 w 15"/>
                    <a:gd name="T7" fmla="*/ 2 h 16"/>
                    <a:gd name="T8" fmla="*/ 2 w 15"/>
                    <a:gd name="T9" fmla="*/ 12 h 16"/>
                    <a:gd name="T10" fmla="*/ 0 w 15"/>
                    <a:gd name="T11" fmla="*/ 17 h 16"/>
                    <a:gd name="T12" fmla="*/ 0 w 15"/>
                    <a:gd name="T13" fmla="*/ 29 h 16"/>
                    <a:gd name="T14" fmla="*/ 2 w 15"/>
                    <a:gd name="T15" fmla="*/ 34 h 16"/>
                    <a:gd name="T16" fmla="*/ 2 w 15"/>
                    <a:gd name="T17" fmla="*/ 40 h 16"/>
                    <a:gd name="T18" fmla="*/ 12 w 15"/>
                    <a:gd name="T19" fmla="*/ 40 h 16"/>
                    <a:gd name="T20" fmla="*/ 17 w 15"/>
                    <a:gd name="T21" fmla="*/ 45 h 16"/>
                    <a:gd name="T22" fmla="*/ 28 w 15"/>
                    <a:gd name="T23" fmla="*/ 45 h 16"/>
                    <a:gd name="T24" fmla="*/ 34 w 15"/>
                    <a:gd name="T25" fmla="*/ 40 h 16"/>
                    <a:gd name="T26" fmla="*/ 41 w 15"/>
                    <a:gd name="T27" fmla="*/ 40 h 16"/>
                    <a:gd name="T28" fmla="*/ 41 w 15"/>
                    <a:gd name="T29" fmla="*/ 34 h 16"/>
                    <a:gd name="T30" fmla="*/ 44 w 15"/>
                    <a:gd name="T31" fmla="*/ 29 h 16"/>
                    <a:gd name="T32" fmla="*/ 44 w 15"/>
                    <a:gd name="T33" fmla="*/ 17 h 16"/>
                    <a:gd name="T34" fmla="*/ 41 w 15"/>
                    <a:gd name="T35" fmla="*/ 12 h 16"/>
                    <a:gd name="T36" fmla="*/ 41 w 15"/>
                    <a:gd name="T37" fmla="*/ 2 h 16"/>
                    <a:gd name="T38" fmla="*/ 34 w 15"/>
                    <a:gd name="T39" fmla="*/ 2 h 16"/>
                    <a:gd name="T40" fmla="*/ 28 w 15"/>
                    <a:gd name="T41" fmla="*/ 0 h 16"/>
                    <a:gd name="T42" fmla="*/ 24 w 15"/>
                    <a:gd name="T43" fmla="*/ 0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16">
                      <a:moveTo>
                        <a:pt x="8" y="0"/>
                      </a:moveTo>
                      <a:lnTo>
                        <a:pt x="6" y="0"/>
                      </a:lnTo>
                      <a:lnTo>
                        <a:pt x="4" y="2"/>
                      </a:lnTo>
                      <a:lnTo>
                        <a:pt x="2" y="2"/>
                      </a:lnTo>
                      <a:lnTo>
                        <a:pt x="2" y="4"/>
                      </a:lnTo>
                      <a:lnTo>
                        <a:pt x="0" y="6"/>
                      </a:lnTo>
                      <a:lnTo>
                        <a:pt x="0" y="10"/>
                      </a:lnTo>
                      <a:lnTo>
                        <a:pt x="2" y="12"/>
                      </a:lnTo>
                      <a:lnTo>
                        <a:pt x="2" y="14"/>
                      </a:lnTo>
                      <a:lnTo>
                        <a:pt x="4" y="14"/>
                      </a:lnTo>
                      <a:lnTo>
                        <a:pt x="6" y="16"/>
                      </a:lnTo>
                      <a:lnTo>
                        <a:pt x="9" y="16"/>
                      </a:lnTo>
                      <a:lnTo>
                        <a:pt x="11" y="14"/>
                      </a:lnTo>
                      <a:lnTo>
                        <a:pt x="13" y="14"/>
                      </a:lnTo>
                      <a:lnTo>
                        <a:pt x="13" y="12"/>
                      </a:lnTo>
                      <a:lnTo>
                        <a:pt x="15" y="10"/>
                      </a:lnTo>
                      <a:lnTo>
                        <a:pt x="15" y="6"/>
                      </a:lnTo>
                      <a:lnTo>
                        <a:pt x="13" y="4"/>
                      </a:lnTo>
                      <a:lnTo>
                        <a:pt x="13" y="2"/>
                      </a:lnTo>
                      <a:lnTo>
                        <a:pt x="11" y="2"/>
                      </a:lnTo>
                      <a:lnTo>
                        <a:pt x="9" y="0"/>
                      </a:lnTo>
                      <a:lnTo>
                        <a:pt x="8" y="0"/>
                      </a:lnTo>
                      <a:close/>
                    </a:path>
                  </a:pathLst>
                </a:custGeom>
                <a:solidFill>
                  <a:srgbClr val="CE9964"/>
                </a:solidFill>
                <a:ln w="9525">
                  <a:solidFill>
                    <a:srgbClr val="000000"/>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498" name="Freeform 172"/>
                <p:cNvSpPr>
                  <a:spLocks/>
                </p:cNvSpPr>
                <p:nvPr/>
              </p:nvSpPr>
              <p:spPr bwMode="auto">
                <a:xfrm>
                  <a:off x="2893" y="2667"/>
                  <a:ext cx="18" cy="19"/>
                </a:xfrm>
                <a:custGeom>
                  <a:avLst/>
                  <a:gdLst>
                    <a:gd name="T0" fmla="*/ 20 w 15"/>
                    <a:gd name="T1" fmla="*/ 0 h 16"/>
                    <a:gd name="T2" fmla="*/ 14 w 15"/>
                    <a:gd name="T3" fmla="*/ 0 h 16"/>
                    <a:gd name="T4" fmla="*/ 10 w 15"/>
                    <a:gd name="T5" fmla="*/ 2 h 16"/>
                    <a:gd name="T6" fmla="*/ 2 w 15"/>
                    <a:gd name="T7" fmla="*/ 2 h 16"/>
                    <a:gd name="T8" fmla="*/ 2 w 15"/>
                    <a:gd name="T9" fmla="*/ 12 h 16"/>
                    <a:gd name="T10" fmla="*/ 0 w 15"/>
                    <a:gd name="T11" fmla="*/ 17 h 16"/>
                    <a:gd name="T12" fmla="*/ 0 w 15"/>
                    <a:gd name="T13" fmla="*/ 29 h 16"/>
                    <a:gd name="T14" fmla="*/ 2 w 15"/>
                    <a:gd name="T15" fmla="*/ 34 h 16"/>
                    <a:gd name="T16" fmla="*/ 2 w 15"/>
                    <a:gd name="T17" fmla="*/ 40 h 16"/>
                    <a:gd name="T18" fmla="*/ 10 w 15"/>
                    <a:gd name="T19" fmla="*/ 40 h 16"/>
                    <a:gd name="T20" fmla="*/ 14 w 15"/>
                    <a:gd name="T21" fmla="*/ 45 h 16"/>
                    <a:gd name="T22" fmla="*/ 28 w 15"/>
                    <a:gd name="T23" fmla="*/ 45 h 16"/>
                    <a:gd name="T24" fmla="*/ 34 w 15"/>
                    <a:gd name="T25" fmla="*/ 40 h 16"/>
                    <a:gd name="T26" fmla="*/ 41 w 15"/>
                    <a:gd name="T27" fmla="*/ 40 h 16"/>
                    <a:gd name="T28" fmla="*/ 41 w 15"/>
                    <a:gd name="T29" fmla="*/ 34 h 16"/>
                    <a:gd name="T30" fmla="*/ 44 w 15"/>
                    <a:gd name="T31" fmla="*/ 29 h 16"/>
                    <a:gd name="T32" fmla="*/ 44 w 15"/>
                    <a:gd name="T33" fmla="*/ 17 h 16"/>
                    <a:gd name="T34" fmla="*/ 41 w 15"/>
                    <a:gd name="T35" fmla="*/ 12 h 16"/>
                    <a:gd name="T36" fmla="*/ 41 w 15"/>
                    <a:gd name="T37" fmla="*/ 2 h 16"/>
                    <a:gd name="T38" fmla="*/ 34 w 15"/>
                    <a:gd name="T39" fmla="*/ 2 h 16"/>
                    <a:gd name="T40" fmla="*/ 28 w 15"/>
                    <a:gd name="T41" fmla="*/ 0 h 16"/>
                    <a:gd name="T42" fmla="*/ 20 w 15"/>
                    <a:gd name="T43" fmla="*/ 0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16">
                      <a:moveTo>
                        <a:pt x="7" y="0"/>
                      </a:moveTo>
                      <a:lnTo>
                        <a:pt x="5" y="0"/>
                      </a:lnTo>
                      <a:lnTo>
                        <a:pt x="3" y="2"/>
                      </a:lnTo>
                      <a:lnTo>
                        <a:pt x="2" y="2"/>
                      </a:lnTo>
                      <a:lnTo>
                        <a:pt x="2" y="4"/>
                      </a:lnTo>
                      <a:lnTo>
                        <a:pt x="0" y="6"/>
                      </a:lnTo>
                      <a:lnTo>
                        <a:pt x="0" y="10"/>
                      </a:lnTo>
                      <a:lnTo>
                        <a:pt x="2" y="12"/>
                      </a:lnTo>
                      <a:lnTo>
                        <a:pt x="2" y="14"/>
                      </a:lnTo>
                      <a:lnTo>
                        <a:pt x="3" y="14"/>
                      </a:lnTo>
                      <a:lnTo>
                        <a:pt x="5" y="16"/>
                      </a:lnTo>
                      <a:lnTo>
                        <a:pt x="9" y="16"/>
                      </a:lnTo>
                      <a:lnTo>
                        <a:pt x="11" y="14"/>
                      </a:lnTo>
                      <a:lnTo>
                        <a:pt x="13" y="14"/>
                      </a:lnTo>
                      <a:lnTo>
                        <a:pt x="13" y="12"/>
                      </a:lnTo>
                      <a:lnTo>
                        <a:pt x="15" y="10"/>
                      </a:lnTo>
                      <a:lnTo>
                        <a:pt x="15" y="6"/>
                      </a:lnTo>
                      <a:lnTo>
                        <a:pt x="13" y="4"/>
                      </a:lnTo>
                      <a:lnTo>
                        <a:pt x="13" y="2"/>
                      </a:lnTo>
                      <a:lnTo>
                        <a:pt x="11" y="2"/>
                      </a:lnTo>
                      <a:lnTo>
                        <a:pt x="9" y="0"/>
                      </a:lnTo>
                      <a:lnTo>
                        <a:pt x="7" y="0"/>
                      </a:lnTo>
                      <a:close/>
                    </a:path>
                  </a:pathLst>
                </a:custGeom>
                <a:solidFill>
                  <a:srgbClr val="CE9964"/>
                </a:solidFill>
                <a:ln w="9525">
                  <a:solidFill>
                    <a:srgbClr val="000000"/>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499" name="Freeform 173"/>
                <p:cNvSpPr>
                  <a:spLocks/>
                </p:cNvSpPr>
                <p:nvPr/>
              </p:nvSpPr>
              <p:spPr bwMode="auto">
                <a:xfrm>
                  <a:off x="2929" y="2659"/>
                  <a:ext cx="47" cy="20"/>
                </a:xfrm>
                <a:custGeom>
                  <a:avLst/>
                  <a:gdLst>
                    <a:gd name="T0" fmla="*/ 17 w 39"/>
                    <a:gd name="T1" fmla="*/ 2 h 17"/>
                    <a:gd name="T2" fmla="*/ 12 w 39"/>
                    <a:gd name="T3" fmla="*/ 2 h 17"/>
                    <a:gd name="T4" fmla="*/ 2 w 39"/>
                    <a:gd name="T5" fmla="*/ 11 h 17"/>
                    <a:gd name="T6" fmla="*/ 2 w 39"/>
                    <a:gd name="T7" fmla="*/ 13 h 17"/>
                    <a:gd name="T8" fmla="*/ 0 w 39"/>
                    <a:gd name="T9" fmla="*/ 18 h 17"/>
                    <a:gd name="T10" fmla="*/ 0 w 39"/>
                    <a:gd name="T11" fmla="*/ 34 h 17"/>
                    <a:gd name="T12" fmla="*/ 2 w 39"/>
                    <a:gd name="T13" fmla="*/ 40 h 17"/>
                    <a:gd name="T14" fmla="*/ 12 w 39"/>
                    <a:gd name="T15" fmla="*/ 40 h 17"/>
                    <a:gd name="T16" fmla="*/ 17 w 39"/>
                    <a:gd name="T17" fmla="*/ 46 h 17"/>
                    <a:gd name="T18" fmla="*/ 29 w 39"/>
                    <a:gd name="T19" fmla="*/ 46 h 17"/>
                    <a:gd name="T20" fmla="*/ 63 w 39"/>
                    <a:gd name="T21" fmla="*/ 40 h 17"/>
                    <a:gd name="T22" fmla="*/ 61 w 39"/>
                    <a:gd name="T23" fmla="*/ 40 h 17"/>
                    <a:gd name="T24" fmla="*/ 101 w 39"/>
                    <a:gd name="T25" fmla="*/ 40 h 17"/>
                    <a:gd name="T26" fmla="*/ 107 w 39"/>
                    <a:gd name="T27" fmla="*/ 34 h 17"/>
                    <a:gd name="T28" fmla="*/ 113 w 39"/>
                    <a:gd name="T29" fmla="*/ 34 h 17"/>
                    <a:gd name="T30" fmla="*/ 113 w 39"/>
                    <a:gd name="T31" fmla="*/ 29 h 17"/>
                    <a:gd name="T32" fmla="*/ 121 w 39"/>
                    <a:gd name="T33" fmla="*/ 25 h 17"/>
                    <a:gd name="T34" fmla="*/ 121 w 39"/>
                    <a:gd name="T35" fmla="*/ 13 h 17"/>
                    <a:gd name="T36" fmla="*/ 113 w 39"/>
                    <a:gd name="T37" fmla="*/ 11 h 17"/>
                    <a:gd name="T38" fmla="*/ 113 w 39"/>
                    <a:gd name="T39" fmla="*/ 2 h 17"/>
                    <a:gd name="T40" fmla="*/ 107 w 39"/>
                    <a:gd name="T41" fmla="*/ 2 h 17"/>
                    <a:gd name="T42" fmla="*/ 101 w 39"/>
                    <a:gd name="T43" fmla="*/ 0 h 17"/>
                    <a:gd name="T44" fmla="*/ 94 w 39"/>
                    <a:gd name="T45" fmla="*/ 0 h 17"/>
                    <a:gd name="T46" fmla="*/ 61 w 39"/>
                    <a:gd name="T47" fmla="*/ 0 h 17"/>
                    <a:gd name="T48" fmla="*/ 58 w 39"/>
                    <a:gd name="T49" fmla="*/ 0 h 17"/>
                    <a:gd name="T50" fmla="*/ 17 w 39"/>
                    <a:gd name="T51" fmla="*/ 2 h 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9" h="17">
                      <a:moveTo>
                        <a:pt x="6" y="2"/>
                      </a:moveTo>
                      <a:lnTo>
                        <a:pt x="4" y="2"/>
                      </a:lnTo>
                      <a:lnTo>
                        <a:pt x="2" y="4"/>
                      </a:lnTo>
                      <a:lnTo>
                        <a:pt x="2" y="5"/>
                      </a:lnTo>
                      <a:lnTo>
                        <a:pt x="0" y="7"/>
                      </a:lnTo>
                      <a:lnTo>
                        <a:pt x="0" y="13"/>
                      </a:lnTo>
                      <a:lnTo>
                        <a:pt x="2" y="15"/>
                      </a:lnTo>
                      <a:lnTo>
                        <a:pt x="4" y="15"/>
                      </a:lnTo>
                      <a:lnTo>
                        <a:pt x="6" y="17"/>
                      </a:lnTo>
                      <a:lnTo>
                        <a:pt x="10" y="17"/>
                      </a:lnTo>
                      <a:lnTo>
                        <a:pt x="21" y="15"/>
                      </a:lnTo>
                      <a:lnTo>
                        <a:pt x="20" y="15"/>
                      </a:lnTo>
                      <a:lnTo>
                        <a:pt x="33" y="15"/>
                      </a:lnTo>
                      <a:lnTo>
                        <a:pt x="35" y="13"/>
                      </a:lnTo>
                      <a:lnTo>
                        <a:pt x="37" y="13"/>
                      </a:lnTo>
                      <a:lnTo>
                        <a:pt x="37" y="11"/>
                      </a:lnTo>
                      <a:lnTo>
                        <a:pt x="39" y="9"/>
                      </a:lnTo>
                      <a:lnTo>
                        <a:pt x="39" y="5"/>
                      </a:lnTo>
                      <a:lnTo>
                        <a:pt x="37" y="4"/>
                      </a:lnTo>
                      <a:lnTo>
                        <a:pt x="37" y="2"/>
                      </a:lnTo>
                      <a:lnTo>
                        <a:pt x="35" y="2"/>
                      </a:lnTo>
                      <a:lnTo>
                        <a:pt x="33" y="0"/>
                      </a:lnTo>
                      <a:lnTo>
                        <a:pt x="31" y="0"/>
                      </a:lnTo>
                      <a:lnTo>
                        <a:pt x="20" y="0"/>
                      </a:lnTo>
                      <a:lnTo>
                        <a:pt x="18" y="0"/>
                      </a:lnTo>
                      <a:lnTo>
                        <a:pt x="6" y="2"/>
                      </a:lnTo>
                      <a:close/>
                    </a:path>
                  </a:pathLst>
                </a:custGeom>
                <a:solidFill>
                  <a:srgbClr val="CE9964"/>
                </a:solidFill>
                <a:ln w="9525">
                  <a:solidFill>
                    <a:srgbClr val="000000"/>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500" name="Freeform 174"/>
                <p:cNvSpPr>
                  <a:spLocks/>
                </p:cNvSpPr>
                <p:nvPr/>
              </p:nvSpPr>
              <p:spPr bwMode="auto">
                <a:xfrm>
                  <a:off x="2994" y="2650"/>
                  <a:ext cx="18" cy="17"/>
                </a:xfrm>
                <a:custGeom>
                  <a:avLst/>
                  <a:gdLst>
                    <a:gd name="T0" fmla="*/ 24 w 15"/>
                    <a:gd name="T1" fmla="*/ 0 h 15"/>
                    <a:gd name="T2" fmla="*/ 17 w 15"/>
                    <a:gd name="T3" fmla="*/ 0 h 15"/>
                    <a:gd name="T4" fmla="*/ 12 w 15"/>
                    <a:gd name="T5" fmla="*/ 2 h 15"/>
                    <a:gd name="T6" fmla="*/ 2 w 15"/>
                    <a:gd name="T7" fmla="*/ 2 h 15"/>
                    <a:gd name="T8" fmla="*/ 2 w 15"/>
                    <a:gd name="T9" fmla="*/ 10 h 15"/>
                    <a:gd name="T10" fmla="*/ 0 w 15"/>
                    <a:gd name="T11" fmla="*/ 12 h 15"/>
                    <a:gd name="T12" fmla="*/ 0 w 15"/>
                    <a:gd name="T13" fmla="*/ 20 h 15"/>
                    <a:gd name="T14" fmla="*/ 2 w 15"/>
                    <a:gd name="T15" fmla="*/ 26 h 15"/>
                    <a:gd name="T16" fmla="*/ 2 w 15"/>
                    <a:gd name="T17" fmla="*/ 28 h 15"/>
                    <a:gd name="T18" fmla="*/ 12 w 15"/>
                    <a:gd name="T19" fmla="*/ 28 h 15"/>
                    <a:gd name="T20" fmla="*/ 17 w 15"/>
                    <a:gd name="T21" fmla="*/ 32 h 15"/>
                    <a:gd name="T22" fmla="*/ 29 w 15"/>
                    <a:gd name="T23" fmla="*/ 32 h 15"/>
                    <a:gd name="T24" fmla="*/ 35 w 15"/>
                    <a:gd name="T25" fmla="*/ 28 h 15"/>
                    <a:gd name="T26" fmla="*/ 42 w 15"/>
                    <a:gd name="T27" fmla="*/ 28 h 15"/>
                    <a:gd name="T28" fmla="*/ 42 w 15"/>
                    <a:gd name="T29" fmla="*/ 26 h 15"/>
                    <a:gd name="T30" fmla="*/ 44 w 15"/>
                    <a:gd name="T31" fmla="*/ 20 h 15"/>
                    <a:gd name="T32" fmla="*/ 44 w 15"/>
                    <a:gd name="T33" fmla="*/ 12 h 15"/>
                    <a:gd name="T34" fmla="*/ 42 w 15"/>
                    <a:gd name="T35" fmla="*/ 10 h 15"/>
                    <a:gd name="T36" fmla="*/ 42 w 15"/>
                    <a:gd name="T37" fmla="*/ 2 h 15"/>
                    <a:gd name="T38" fmla="*/ 35 w 15"/>
                    <a:gd name="T39" fmla="*/ 2 h 15"/>
                    <a:gd name="T40" fmla="*/ 29 w 15"/>
                    <a:gd name="T41" fmla="*/ 0 h 15"/>
                    <a:gd name="T42" fmla="*/ 24 w 15"/>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15">
                      <a:moveTo>
                        <a:pt x="8" y="0"/>
                      </a:moveTo>
                      <a:lnTo>
                        <a:pt x="6" y="0"/>
                      </a:lnTo>
                      <a:lnTo>
                        <a:pt x="4" y="2"/>
                      </a:lnTo>
                      <a:lnTo>
                        <a:pt x="2" y="2"/>
                      </a:lnTo>
                      <a:lnTo>
                        <a:pt x="2" y="4"/>
                      </a:lnTo>
                      <a:lnTo>
                        <a:pt x="0" y="6"/>
                      </a:lnTo>
                      <a:lnTo>
                        <a:pt x="0" y="10"/>
                      </a:lnTo>
                      <a:lnTo>
                        <a:pt x="2" y="12"/>
                      </a:lnTo>
                      <a:lnTo>
                        <a:pt x="2" y="13"/>
                      </a:lnTo>
                      <a:lnTo>
                        <a:pt x="4" y="13"/>
                      </a:lnTo>
                      <a:lnTo>
                        <a:pt x="6" y="15"/>
                      </a:lnTo>
                      <a:lnTo>
                        <a:pt x="10" y="15"/>
                      </a:lnTo>
                      <a:lnTo>
                        <a:pt x="12" y="13"/>
                      </a:lnTo>
                      <a:lnTo>
                        <a:pt x="14" y="13"/>
                      </a:lnTo>
                      <a:lnTo>
                        <a:pt x="14" y="12"/>
                      </a:lnTo>
                      <a:lnTo>
                        <a:pt x="15" y="10"/>
                      </a:lnTo>
                      <a:lnTo>
                        <a:pt x="15" y="6"/>
                      </a:lnTo>
                      <a:lnTo>
                        <a:pt x="14" y="4"/>
                      </a:lnTo>
                      <a:lnTo>
                        <a:pt x="14" y="2"/>
                      </a:lnTo>
                      <a:lnTo>
                        <a:pt x="12" y="2"/>
                      </a:lnTo>
                      <a:lnTo>
                        <a:pt x="10" y="0"/>
                      </a:lnTo>
                      <a:lnTo>
                        <a:pt x="8" y="0"/>
                      </a:lnTo>
                      <a:close/>
                    </a:path>
                  </a:pathLst>
                </a:custGeom>
                <a:solidFill>
                  <a:srgbClr val="CE9964"/>
                </a:solidFill>
                <a:ln w="9525">
                  <a:solidFill>
                    <a:srgbClr val="000000"/>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501" name="Freeform 175"/>
                <p:cNvSpPr>
                  <a:spLocks/>
                </p:cNvSpPr>
                <p:nvPr/>
              </p:nvSpPr>
              <p:spPr bwMode="auto">
                <a:xfrm>
                  <a:off x="3031" y="2643"/>
                  <a:ext cx="18" cy="18"/>
                </a:xfrm>
                <a:custGeom>
                  <a:avLst/>
                  <a:gdLst>
                    <a:gd name="T0" fmla="*/ 24 w 15"/>
                    <a:gd name="T1" fmla="*/ 0 h 16"/>
                    <a:gd name="T2" fmla="*/ 17 w 15"/>
                    <a:gd name="T3" fmla="*/ 0 h 16"/>
                    <a:gd name="T4" fmla="*/ 12 w 15"/>
                    <a:gd name="T5" fmla="*/ 2 h 16"/>
                    <a:gd name="T6" fmla="*/ 2 w 15"/>
                    <a:gd name="T7" fmla="*/ 2 h 16"/>
                    <a:gd name="T8" fmla="*/ 2 w 15"/>
                    <a:gd name="T9" fmla="*/ 10 h 16"/>
                    <a:gd name="T10" fmla="*/ 0 w 15"/>
                    <a:gd name="T11" fmla="*/ 12 h 16"/>
                    <a:gd name="T12" fmla="*/ 0 w 15"/>
                    <a:gd name="T13" fmla="*/ 20 h 16"/>
                    <a:gd name="T14" fmla="*/ 2 w 15"/>
                    <a:gd name="T15" fmla="*/ 26 h 16"/>
                    <a:gd name="T16" fmla="*/ 2 w 15"/>
                    <a:gd name="T17" fmla="*/ 29 h 16"/>
                    <a:gd name="T18" fmla="*/ 12 w 15"/>
                    <a:gd name="T19" fmla="*/ 29 h 16"/>
                    <a:gd name="T20" fmla="*/ 17 w 15"/>
                    <a:gd name="T21" fmla="*/ 33 h 16"/>
                    <a:gd name="T22" fmla="*/ 28 w 15"/>
                    <a:gd name="T23" fmla="*/ 33 h 16"/>
                    <a:gd name="T24" fmla="*/ 34 w 15"/>
                    <a:gd name="T25" fmla="*/ 29 h 16"/>
                    <a:gd name="T26" fmla="*/ 41 w 15"/>
                    <a:gd name="T27" fmla="*/ 29 h 16"/>
                    <a:gd name="T28" fmla="*/ 41 w 15"/>
                    <a:gd name="T29" fmla="*/ 26 h 16"/>
                    <a:gd name="T30" fmla="*/ 44 w 15"/>
                    <a:gd name="T31" fmla="*/ 20 h 16"/>
                    <a:gd name="T32" fmla="*/ 44 w 15"/>
                    <a:gd name="T33" fmla="*/ 12 h 16"/>
                    <a:gd name="T34" fmla="*/ 41 w 15"/>
                    <a:gd name="T35" fmla="*/ 10 h 16"/>
                    <a:gd name="T36" fmla="*/ 41 w 15"/>
                    <a:gd name="T37" fmla="*/ 2 h 16"/>
                    <a:gd name="T38" fmla="*/ 34 w 15"/>
                    <a:gd name="T39" fmla="*/ 2 h 16"/>
                    <a:gd name="T40" fmla="*/ 28 w 15"/>
                    <a:gd name="T41" fmla="*/ 0 h 16"/>
                    <a:gd name="T42" fmla="*/ 24 w 15"/>
                    <a:gd name="T43" fmla="*/ 0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16">
                      <a:moveTo>
                        <a:pt x="8" y="0"/>
                      </a:moveTo>
                      <a:lnTo>
                        <a:pt x="6" y="0"/>
                      </a:lnTo>
                      <a:lnTo>
                        <a:pt x="4" y="2"/>
                      </a:lnTo>
                      <a:lnTo>
                        <a:pt x="2" y="2"/>
                      </a:lnTo>
                      <a:lnTo>
                        <a:pt x="2" y="4"/>
                      </a:lnTo>
                      <a:lnTo>
                        <a:pt x="0" y="6"/>
                      </a:lnTo>
                      <a:lnTo>
                        <a:pt x="0" y="10"/>
                      </a:lnTo>
                      <a:lnTo>
                        <a:pt x="2" y="12"/>
                      </a:lnTo>
                      <a:lnTo>
                        <a:pt x="2" y="14"/>
                      </a:lnTo>
                      <a:lnTo>
                        <a:pt x="4" y="14"/>
                      </a:lnTo>
                      <a:lnTo>
                        <a:pt x="6" y="16"/>
                      </a:lnTo>
                      <a:lnTo>
                        <a:pt x="9" y="16"/>
                      </a:lnTo>
                      <a:lnTo>
                        <a:pt x="11" y="14"/>
                      </a:lnTo>
                      <a:lnTo>
                        <a:pt x="13" y="14"/>
                      </a:lnTo>
                      <a:lnTo>
                        <a:pt x="13" y="12"/>
                      </a:lnTo>
                      <a:lnTo>
                        <a:pt x="15" y="10"/>
                      </a:lnTo>
                      <a:lnTo>
                        <a:pt x="15" y="6"/>
                      </a:lnTo>
                      <a:lnTo>
                        <a:pt x="13" y="4"/>
                      </a:lnTo>
                      <a:lnTo>
                        <a:pt x="13" y="2"/>
                      </a:lnTo>
                      <a:lnTo>
                        <a:pt x="11" y="2"/>
                      </a:lnTo>
                      <a:lnTo>
                        <a:pt x="9" y="0"/>
                      </a:lnTo>
                      <a:lnTo>
                        <a:pt x="8" y="0"/>
                      </a:lnTo>
                      <a:close/>
                    </a:path>
                  </a:pathLst>
                </a:custGeom>
                <a:solidFill>
                  <a:srgbClr val="CE9964"/>
                </a:solidFill>
                <a:ln w="9525">
                  <a:solidFill>
                    <a:srgbClr val="000000"/>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502" name="Freeform 176"/>
                <p:cNvSpPr>
                  <a:spLocks/>
                </p:cNvSpPr>
                <p:nvPr/>
              </p:nvSpPr>
              <p:spPr bwMode="auto">
                <a:xfrm>
                  <a:off x="3068" y="2636"/>
                  <a:ext cx="45" cy="18"/>
                </a:xfrm>
                <a:custGeom>
                  <a:avLst/>
                  <a:gdLst>
                    <a:gd name="T0" fmla="*/ 18 w 38"/>
                    <a:gd name="T1" fmla="*/ 0 h 16"/>
                    <a:gd name="T2" fmla="*/ 13 w 38"/>
                    <a:gd name="T3" fmla="*/ 0 h 16"/>
                    <a:gd name="T4" fmla="*/ 9 w 38"/>
                    <a:gd name="T5" fmla="*/ 2 h 16"/>
                    <a:gd name="T6" fmla="*/ 1 w 38"/>
                    <a:gd name="T7" fmla="*/ 2 h 16"/>
                    <a:gd name="T8" fmla="*/ 1 w 38"/>
                    <a:gd name="T9" fmla="*/ 10 h 16"/>
                    <a:gd name="T10" fmla="*/ 0 w 38"/>
                    <a:gd name="T11" fmla="*/ 12 h 16"/>
                    <a:gd name="T12" fmla="*/ 0 w 38"/>
                    <a:gd name="T13" fmla="*/ 20 h 16"/>
                    <a:gd name="T14" fmla="*/ 1 w 38"/>
                    <a:gd name="T15" fmla="*/ 26 h 16"/>
                    <a:gd name="T16" fmla="*/ 1 w 38"/>
                    <a:gd name="T17" fmla="*/ 29 h 16"/>
                    <a:gd name="T18" fmla="*/ 9 w 38"/>
                    <a:gd name="T19" fmla="*/ 29 h 16"/>
                    <a:gd name="T20" fmla="*/ 13 w 38"/>
                    <a:gd name="T21" fmla="*/ 33 h 16"/>
                    <a:gd name="T22" fmla="*/ 89 w 38"/>
                    <a:gd name="T23" fmla="*/ 33 h 16"/>
                    <a:gd name="T24" fmla="*/ 92 w 38"/>
                    <a:gd name="T25" fmla="*/ 29 h 16"/>
                    <a:gd name="T26" fmla="*/ 99 w 38"/>
                    <a:gd name="T27" fmla="*/ 29 h 16"/>
                    <a:gd name="T28" fmla="*/ 99 w 38"/>
                    <a:gd name="T29" fmla="*/ 26 h 16"/>
                    <a:gd name="T30" fmla="*/ 105 w 38"/>
                    <a:gd name="T31" fmla="*/ 20 h 16"/>
                    <a:gd name="T32" fmla="*/ 105 w 38"/>
                    <a:gd name="T33" fmla="*/ 12 h 16"/>
                    <a:gd name="T34" fmla="*/ 99 w 38"/>
                    <a:gd name="T35" fmla="*/ 10 h 16"/>
                    <a:gd name="T36" fmla="*/ 99 w 38"/>
                    <a:gd name="T37" fmla="*/ 2 h 16"/>
                    <a:gd name="T38" fmla="*/ 92 w 38"/>
                    <a:gd name="T39" fmla="*/ 2 h 16"/>
                    <a:gd name="T40" fmla="*/ 89 w 38"/>
                    <a:gd name="T41" fmla="*/ 0 h 16"/>
                    <a:gd name="T42" fmla="*/ 84 w 38"/>
                    <a:gd name="T43" fmla="*/ 0 h 16"/>
                    <a:gd name="T44" fmla="*/ 18 w 38"/>
                    <a:gd name="T45" fmla="*/ 0 h 1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8" h="16">
                      <a:moveTo>
                        <a:pt x="7" y="0"/>
                      </a:moveTo>
                      <a:lnTo>
                        <a:pt x="5" y="0"/>
                      </a:lnTo>
                      <a:lnTo>
                        <a:pt x="3" y="2"/>
                      </a:lnTo>
                      <a:lnTo>
                        <a:pt x="1" y="2"/>
                      </a:lnTo>
                      <a:lnTo>
                        <a:pt x="1" y="4"/>
                      </a:lnTo>
                      <a:lnTo>
                        <a:pt x="0" y="6"/>
                      </a:lnTo>
                      <a:lnTo>
                        <a:pt x="0" y="10"/>
                      </a:lnTo>
                      <a:lnTo>
                        <a:pt x="1" y="12"/>
                      </a:lnTo>
                      <a:lnTo>
                        <a:pt x="1" y="14"/>
                      </a:lnTo>
                      <a:lnTo>
                        <a:pt x="3" y="14"/>
                      </a:lnTo>
                      <a:lnTo>
                        <a:pt x="5" y="16"/>
                      </a:lnTo>
                      <a:lnTo>
                        <a:pt x="32" y="16"/>
                      </a:lnTo>
                      <a:lnTo>
                        <a:pt x="34" y="14"/>
                      </a:lnTo>
                      <a:lnTo>
                        <a:pt x="36" y="14"/>
                      </a:lnTo>
                      <a:lnTo>
                        <a:pt x="36" y="12"/>
                      </a:lnTo>
                      <a:lnTo>
                        <a:pt x="38" y="10"/>
                      </a:lnTo>
                      <a:lnTo>
                        <a:pt x="38" y="6"/>
                      </a:lnTo>
                      <a:lnTo>
                        <a:pt x="36" y="4"/>
                      </a:lnTo>
                      <a:lnTo>
                        <a:pt x="36" y="2"/>
                      </a:lnTo>
                      <a:lnTo>
                        <a:pt x="34" y="2"/>
                      </a:lnTo>
                      <a:lnTo>
                        <a:pt x="32" y="0"/>
                      </a:lnTo>
                      <a:lnTo>
                        <a:pt x="30" y="0"/>
                      </a:lnTo>
                      <a:lnTo>
                        <a:pt x="7" y="0"/>
                      </a:lnTo>
                      <a:close/>
                    </a:path>
                  </a:pathLst>
                </a:custGeom>
                <a:solidFill>
                  <a:srgbClr val="CE9964"/>
                </a:solidFill>
                <a:ln w="9525">
                  <a:solidFill>
                    <a:srgbClr val="000000"/>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503" name="Freeform 177"/>
                <p:cNvSpPr>
                  <a:spLocks/>
                </p:cNvSpPr>
                <p:nvPr/>
              </p:nvSpPr>
              <p:spPr bwMode="auto">
                <a:xfrm>
                  <a:off x="3131" y="2634"/>
                  <a:ext cx="19" cy="18"/>
                </a:xfrm>
                <a:custGeom>
                  <a:avLst/>
                  <a:gdLst>
                    <a:gd name="T0" fmla="*/ 24 w 16"/>
                    <a:gd name="T1" fmla="*/ 0 h 15"/>
                    <a:gd name="T2" fmla="*/ 17 w 16"/>
                    <a:gd name="T3" fmla="*/ 0 h 15"/>
                    <a:gd name="T4" fmla="*/ 12 w 16"/>
                    <a:gd name="T5" fmla="*/ 1 h 15"/>
                    <a:gd name="T6" fmla="*/ 2 w 16"/>
                    <a:gd name="T7" fmla="*/ 1 h 15"/>
                    <a:gd name="T8" fmla="*/ 2 w 16"/>
                    <a:gd name="T9" fmla="*/ 10 h 15"/>
                    <a:gd name="T10" fmla="*/ 0 w 16"/>
                    <a:gd name="T11" fmla="*/ 14 h 15"/>
                    <a:gd name="T12" fmla="*/ 0 w 16"/>
                    <a:gd name="T13" fmla="*/ 28 h 15"/>
                    <a:gd name="T14" fmla="*/ 2 w 16"/>
                    <a:gd name="T15" fmla="*/ 34 h 15"/>
                    <a:gd name="T16" fmla="*/ 2 w 16"/>
                    <a:gd name="T17" fmla="*/ 41 h 15"/>
                    <a:gd name="T18" fmla="*/ 12 w 16"/>
                    <a:gd name="T19" fmla="*/ 41 h 15"/>
                    <a:gd name="T20" fmla="*/ 17 w 16"/>
                    <a:gd name="T21" fmla="*/ 44 h 15"/>
                    <a:gd name="T22" fmla="*/ 29 w 16"/>
                    <a:gd name="T23" fmla="*/ 44 h 15"/>
                    <a:gd name="T24" fmla="*/ 34 w 16"/>
                    <a:gd name="T25" fmla="*/ 41 h 15"/>
                    <a:gd name="T26" fmla="*/ 40 w 16"/>
                    <a:gd name="T27" fmla="*/ 41 h 15"/>
                    <a:gd name="T28" fmla="*/ 40 w 16"/>
                    <a:gd name="T29" fmla="*/ 34 h 15"/>
                    <a:gd name="T30" fmla="*/ 45 w 16"/>
                    <a:gd name="T31" fmla="*/ 28 h 15"/>
                    <a:gd name="T32" fmla="*/ 45 w 16"/>
                    <a:gd name="T33" fmla="*/ 14 h 15"/>
                    <a:gd name="T34" fmla="*/ 40 w 16"/>
                    <a:gd name="T35" fmla="*/ 10 h 15"/>
                    <a:gd name="T36" fmla="*/ 40 w 16"/>
                    <a:gd name="T37" fmla="*/ 1 h 15"/>
                    <a:gd name="T38" fmla="*/ 34 w 16"/>
                    <a:gd name="T39" fmla="*/ 1 h 15"/>
                    <a:gd name="T40" fmla="*/ 29 w 16"/>
                    <a:gd name="T41" fmla="*/ 0 h 15"/>
                    <a:gd name="T42" fmla="*/ 24 w 16"/>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15">
                      <a:moveTo>
                        <a:pt x="8" y="0"/>
                      </a:moveTo>
                      <a:lnTo>
                        <a:pt x="6" y="0"/>
                      </a:lnTo>
                      <a:lnTo>
                        <a:pt x="4" y="1"/>
                      </a:lnTo>
                      <a:lnTo>
                        <a:pt x="2" y="1"/>
                      </a:lnTo>
                      <a:lnTo>
                        <a:pt x="2" y="3"/>
                      </a:lnTo>
                      <a:lnTo>
                        <a:pt x="0" y="5"/>
                      </a:lnTo>
                      <a:lnTo>
                        <a:pt x="0" y="9"/>
                      </a:lnTo>
                      <a:lnTo>
                        <a:pt x="2" y="11"/>
                      </a:lnTo>
                      <a:lnTo>
                        <a:pt x="2" y="13"/>
                      </a:lnTo>
                      <a:lnTo>
                        <a:pt x="4" y="13"/>
                      </a:lnTo>
                      <a:lnTo>
                        <a:pt x="6" y="15"/>
                      </a:lnTo>
                      <a:lnTo>
                        <a:pt x="10" y="15"/>
                      </a:lnTo>
                      <a:lnTo>
                        <a:pt x="12" y="13"/>
                      </a:lnTo>
                      <a:lnTo>
                        <a:pt x="14" y="13"/>
                      </a:lnTo>
                      <a:lnTo>
                        <a:pt x="14" y="11"/>
                      </a:lnTo>
                      <a:lnTo>
                        <a:pt x="16" y="9"/>
                      </a:lnTo>
                      <a:lnTo>
                        <a:pt x="16" y="5"/>
                      </a:lnTo>
                      <a:lnTo>
                        <a:pt x="14" y="3"/>
                      </a:lnTo>
                      <a:lnTo>
                        <a:pt x="14" y="1"/>
                      </a:lnTo>
                      <a:lnTo>
                        <a:pt x="12" y="1"/>
                      </a:lnTo>
                      <a:lnTo>
                        <a:pt x="10" y="0"/>
                      </a:lnTo>
                      <a:lnTo>
                        <a:pt x="8" y="0"/>
                      </a:lnTo>
                      <a:close/>
                    </a:path>
                  </a:pathLst>
                </a:custGeom>
                <a:solidFill>
                  <a:srgbClr val="CE9964"/>
                </a:solidFill>
                <a:ln w="9525">
                  <a:solidFill>
                    <a:srgbClr val="000000"/>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504" name="Freeform 178"/>
                <p:cNvSpPr>
                  <a:spLocks/>
                </p:cNvSpPr>
                <p:nvPr/>
              </p:nvSpPr>
              <p:spPr bwMode="auto">
                <a:xfrm>
                  <a:off x="3168" y="2634"/>
                  <a:ext cx="18" cy="18"/>
                </a:xfrm>
                <a:custGeom>
                  <a:avLst/>
                  <a:gdLst>
                    <a:gd name="T0" fmla="*/ 24 w 15"/>
                    <a:gd name="T1" fmla="*/ 0 h 15"/>
                    <a:gd name="T2" fmla="*/ 17 w 15"/>
                    <a:gd name="T3" fmla="*/ 0 h 15"/>
                    <a:gd name="T4" fmla="*/ 12 w 15"/>
                    <a:gd name="T5" fmla="*/ 1 h 15"/>
                    <a:gd name="T6" fmla="*/ 2 w 15"/>
                    <a:gd name="T7" fmla="*/ 1 h 15"/>
                    <a:gd name="T8" fmla="*/ 2 w 15"/>
                    <a:gd name="T9" fmla="*/ 10 h 15"/>
                    <a:gd name="T10" fmla="*/ 0 w 15"/>
                    <a:gd name="T11" fmla="*/ 14 h 15"/>
                    <a:gd name="T12" fmla="*/ 0 w 15"/>
                    <a:gd name="T13" fmla="*/ 28 h 15"/>
                    <a:gd name="T14" fmla="*/ 2 w 15"/>
                    <a:gd name="T15" fmla="*/ 34 h 15"/>
                    <a:gd name="T16" fmla="*/ 2 w 15"/>
                    <a:gd name="T17" fmla="*/ 41 h 15"/>
                    <a:gd name="T18" fmla="*/ 12 w 15"/>
                    <a:gd name="T19" fmla="*/ 41 h 15"/>
                    <a:gd name="T20" fmla="*/ 17 w 15"/>
                    <a:gd name="T21" fmla="*/ 44 h 15"/>
                    <a:gd name="T22" fmla="*/ 29 w 15"/>
                    <a:gd name="T23" fmla="*/ 44 h 15"/>
                    <a:gd name="T24" fmla="*/ 35 w 15"/>
                    <a:gd name="T25" fmla="*/ 41 h 15"/>
                    <a:gd name="T26" fmla="*/ 42 w 15"/>
                    <a:gd name="T27" fmla="*/ 41 h 15"/>
                    <a:gd name="T28" fmla="*/ 42 w 15"/>
                    <a:gd name="T29" fmla="*/ 34 h 15"/>
                    <a:gd name="T30" fmla="*/ 44 w 15"/>
                    <a:gd name="T31" fmla="*/ 28 h 15"/>
                    <a:gd name="T32" fmla="*/ 44 w 15"/>
                    <a:gd name="T33" fmla="*/ 14 h 15"/>
                    <a:gd name="T34" fmla="*/ 42 w 15"/>
                    <a:gd name="T35" fmla="*/ 10 h 15"/>
                    <a:gd name="T36" fmla="*/ 42 w 15"/>
                    <a:gd name="T37" fmla="*/ 1 h 15"/>
                    <a:gd name="T38" fmla="*/ 35 w 15"/>
                    <a:gd name="T39" fmla="*/ 1 h 15"/>
                    <a:gd name="T40" fmla="*/ 29 w 15"/>
                    <a:gd name="T41" fmla="*/ 0 h 15"/>
                    <a:gd name="T42" fmla="*/ 24 w 15"/>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15">
                      <a:moveTo>
                        <a:pt x="8" y="0"/>
                      </a:moveTo>
                      <a:lnTo>
                        <a:pt x="6" y="0"/>
                      </a:lnTo>
                      <a:lnTo>
                        <a:pt x="4" y="1"/>
                      </a:lnTo>
                      <a:lnTo>
                        <a:pt x="2" y="1"/>
                      </a:lnTo>
                      <a:lnTo>
                        <a:pt x="2" y="3"/>
                      </a:lnTo>
                      <a:lnTo>
                        <a:pt x="0" y="5"/>
                      </a:lnTo>
                      <a:lnTo>
                        <a:pt x="0" y="9"/>
                      </a:lnTo>
                      <a:lnTo>
                        <a:pt x="2" y="11"/>
                      </a:lnTo>
                      <a:lnTo>
                        <a:pt x="2" y="13"/>
                      </a:lnTo>
                      <a:lnTo>
                        <a:pt x="4" y="13"/>
                      </a:lnTo>
                      <a:lnTo>
                        <a:pt x="6" y="15"/>
                      </a:lnTo>
                      <a:lnTo>
                        <a:pt x="10" y="15"/>
                      </a:lnTo>
                      <a:lnTo>
                        <a:pt x="12" y="13"/>
                      </a:lnTo>
                      <a:lnTo>
                        <a:pt x="14" y="13"/>
                      </a:lnTo>
                      <a:lnTo>
                        <a:pt x="14" y="11"/>
                      </a:lnTo>
                      <a:lnTo>
                        <a:pt x="15" y="9"/>
                      </a:lnTo>
                      <a:lnTo>
                        <a:pt x="15" y="5"/>
                      </a:lnTo>
                      <a:lnTo>
                        <a:pt x="14" y="3"/>
                      </a:lnTo>
                      <a:lnTo>
                        <a:pt x="14" y="1"/>
                      </a:lnTo>
                      <a:lnTo>
                        <a:pt x="12" y="1"/>
                      </a:lnTo>
                      <a:lnTo>
                        <a:pt x="10" y="0"/>
                      </a:lnTo>
                      <a:lnTo>
                        <a:pt x="8" y="0"/>
                      </a:lnTo>
                      <a:close/>
                    </a:path>
                  </a:pathLst>
                </a:custGeom>
                <a:solidFill>
                  <a:srgbClr val="CE9964"/>
                </a:solidFill>
                <a:ln w="9525">
                  <a:solidFill>
                    <a:srgbClr val="000000"/>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505" name="Freeform 179"/>
                <p:cNvSpPr>
                  <a:spLocks/>
                </p:cNvSpPr>
                <p:nvPr/>
              </p:nvSpPr>
              <p:spPr bwMode="auto">
                <a:xfrm>
                  <a:off x="3205" y="2634"/>
                  <a:ext cx="45" cy="20"/>
                </a:xfrm>
                <a:custGeom>
                  <a:avLst/>
                  <a:gdLst>
                    <a:gd name="T0" fmla="*/ 18 w 38"/>
                    <a:gd name="T1" fmla="*/ 0 h 17"/>
                    <a:gd name="T2" fmla="*/ 15 w 38"/>
                    <a:gd name="T3" fmla="*/ 0 h 17"/>
                    <a:gd name="T4" fmla="*/ 11 w 38"/>
                    <a:gd name="T5" fmla="*/ 1 h 17"/>
                    <a:gd name="T6" fmla="*/ 2 w 38"/>
                    <a:gd name="T7" fmla="*/ 1 h 17"/>
                    <a:gd name="T8" fmla="*/ 2 w 38"/>
                    <a:gd name="T9" fmla="*/ 9 h 17"/>
                    <a:gd name="T10" fmla="*/ 0 w 38"/>
                    <a:gd name="T11" fmla="*/ 13 h 17"/>
                    <a:gd name="T12" fmla="*/ 0 w 38"/>
                    <a:gd name="T13" fmla="*/ 25 h 17"/>
                    <a:gd name="T14" fmla="*/ 2 w 38"/>
                    <a:gd name="T15" fmla="*/ 29 h 17"/>
                    <a:gd name="T16" fmla="*/ 2 w 38"/>
                    <a:gd name="T17" fmla="*/ 34 h 17"/>
                    <a:gd name="T18" fmla="*/ 11 w 38"/>
                    <a:gd name="T19" fmla="*/ 34 h 17"/>
                    <a:gd name="T20" fmla="*/ 15 w 38"/>
                    <a:gd name="T21" fmla="*/ 40 h 17"/>
                    <a:gd name="T22" fmla="*/ 60 w 38"/>
                    <a:gd name="T23" fmla="*/ 40 h 17"/>
                    <a:gd name="T24" fmla="*/ 53 w 38"/>
                    <a:gd name="T25" fmla="*/ 40 h 17"/>
                    <a:gd name="T26" fmla="*/ 78 w 38"/>
                    <a:gd name="T27" fmla="*/ 46 h 17"/>
                    <a:gd name="T28" fmla="*/ 89 w 38"/>
                    <a:gd name="T29" fmla="*/ 46 h 17"/>
                    <a:gd name="T30" fmla="*/ 92 w 38"/>
                    <a:gd name="T31" fmla="*/ 40 h 17"/>
                    <a:gd name="T32" fmla="*/ 99 w 38"/>
                    <a:gd name="T33" fmla="*/ 40 h 17"/>
                    <a:gd name="T34" fmla="*/ 105 w 38"/>
                    <a:gd name="T35" fmla="*/ 34 h 17"/>
                    <a:gd name="T36" fmla="*/ 105 w 38"/>
                    <a:gd name="T37" fmla="*/ 18 h 17"/>
                    <a:gd name="T38" fmla="*/ 99 w 38"/>
                    <a:gd name="T39" fmla="*/ 13 h 17"/>
                    <a:gd name="T40" fmla="*/ 99 w 38"/>
                    <a:gd name="T41" fmla="*/ 9 h 17"/>
                    <a:gd name="T42" fmla="*/ 92 w 38"/>
                    <a:gd name="T43" fmla="*/ 1 h 17"/>
                    <a:gd name="T44" fmla="*/ 89 w 38"/>
                    <a:gd name="T45" fmla="*/ 1 h 17"/>
                    <a:gd name="T46" fmla="*/ 63 w 38"/>
                    <a:gd name="T47" fmla="*/ 0 h 17"/>
                    <a:gd name="T48" fmla="*/ 60 w 38"/>
                    <a:gd name="T49" fmla="*/ 0 h 17"/>
                    <a:gd name="T50" fmla="*/ 18 w 38"/>
                    <a:gd name="T51" fmla="*/ 0 h 1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8" h="17">
                      <a:moveTo>
                        <a:pt x="7" y="0"/>
                      </a:moveTo>
                      <a:lnTo>
                        <a:pt x="6" y="0"/>
                      </a:lnTo>
                      <a:lnTo>
                        <a:pt x="4" y="1"/>
                      </a:lnTo>
                      <a:lnTo>
                        <a:pt x="2" y="1"/>
                      </a:lnTo>
                      <a:lnTo>
                        <a:pt x="2" y="3"/>
                      </a:lnTo>
                      <a:lnTo>
                        <a:pt x="0" y="5"/>
                      </a:lnTo>
                      <a:lnTo>
                        <a:pt x="0" y="9"/>
                      </a:lnTo>
                      <a:lnTo>
                        <a:pt x="2" y="11"/>
                      </a:lnTo>
                      <a:lnTo>
                        <a:pt x="2" y="13"/>
                      </a:lnTo>
                      <a:lnTo>
                        <a:pt x="4" y="13"/>
                      </a:lnTo>
                      <a:lnTo>
                        <a:pt x="6" y="15"/>
                      </a:lnTo>
                      <a:lnTo>
                        <a:pt x="21" y="15"/>
                      </a:lnTo>
                      <a:lnTo>
                        <a:pt x="19" y="15"/>
                      </a:lnTo>
                      <a:lnTo>
                        <a:pt x="29" y="17"/>
                      </a:lnTo>
                      <a:lnTo>
                        <a:pt x="32" y="17"/>
                      </a:lnTo>
                      <a:lnTo>
                        <a:pt x="34" y="15"/>
                      </a:lnTo>
                      <a:lnTo>
                        <a:pt x="36" y="15"/>
                      </a:lnTo>
                      <a:lnTo>
                        <a:pt x="38" y="13"/>
                      </a:lnTo>
                      <a:lnTo>
                        <a:pt x="38" y="7"/>
                      </a:lnTo>
                      <a:lnTo>
                        <a:pt x="36" y="5"/>
                      </a:lnTo>
                      <a:lnTo>
                        <a:pt x="36" y="3"/>
                      </a:lnTo>
                      <a:lnTo>
                        <a:pt x="34" y="1"/>
                      </a:lnTo>
                      <a:lnTo>
                        <a:pt x="32" y="1"/>
                      </a:lnTo>
                      <a:lnTo>
                        <a:pt x="23" y="0"/>
                      </a:lnTo>
                      <a:lnTo>
                        <a:pt x="21" y="0"/>
                      </a:lnTo>
                      <a:lnTo>
                        <a:pt x="7" y="0"/>
                      </a:lnTo>
                      <a:close/>
                    </a:path>
                  </a:pathLst>
                </a:custGeom>
                <a:solidFill>
                  <a:srgbClr val="CE9964"/>
                </a:solidFill>
                <a:ln w="9525">
                  <a:solidFill>
                    <a:srgbClr val="000000"/>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506" name="Freeform 180"/>
                <p:cNvSpPr>
                  <a:spLocks/>
                </p:cNvSpPr>
                <p:nvPr/>
              </p:nvSpPr>
              <p:spPr bwMode="auto">
                <a:xfrm>
                  <a:off x="3269" y="2636"/>
                  <a:ext cx="18" cy="18"/>
                </a:xfrm>
                <a:custGeom>
                  <a:avLst/>
                  <a:gdLst>
                    <a:gd name="T0" fmla="*/ 20 w 15"/>
                    <a:gd name="T1" fmla="*/ 0 h 16"/>
                    <a:gd name="T2" fmla="*/ 14 w 15"/>
                    <a:gd name="T3" fmla="*/ 0 h 16"/>
                    <a:gd name="T4" fmla="*/ 10 w 15"/>
                    <a:gd name="T5" fmla="*/ 2 h 16"/>
                    <a:gd name="T6" fmla="*/ 1 w 15"/>
                    <a:gd name="T7" fmla="*/ 2 h 16"/>
                    <a:gd name="T8" fmla="*/ 1 w 15"/>
                    <a:gd name="T9" fmla="*/ 10 h 16"/>
                    <a:gd name="T10" fmla="*/ 0 w 15"/>
                    <a:gd name="T11" fmla="*/ 12 h 16"/>
                    <a:gd name="T12" fmla="*/ 0 w 15"/>
                    <a:gd name="T13" fmla="*/ 20 h 16"/>
                    <a:gd name="T14" fmla="*/ 1 w 15"/>
                    <a:gd name="T15" fmla="*/ 26 h 16"/>
                    <a:gd name="T16" fmla="*/ 1 w 15"/>
                    <a:gd name="T17" fmla="*/ 29 h 16"/>
                    <a:gd name="T18" fmla="*/ 10 w 15"/>
                    <a:gd name="T19" fmla="*/ 29 h 16"/>
                    <a:gd name="T20" fmla="*/ 14 w 15"/>
                    <a:gd name="T21" fmla="*/ 33 h 16"/>
                    <a:gd name="T22" fmla="*/ 28 w 15"/>
                    <a:gd name="T23" fmla="*/ 33 h 16"/>
                    <a:gd name="T24" fmla="*/ 34 w 15"/>
                    <a:gd name="T25" fmla="*/ 29 h 16"/>
                    <a:gd name="T26" fmla="*/ 41 w 15"/>
                    <a:gd name="T27" fmla="*/ 29 h 16"/>
                    <a:gd name="T28" fmla="*/ 41 w 15"/>
                    <a:gd name="T29" fmla="*/ 26 h 16"/>
                    <a:gd name="T30" fmla="*/ 44 w 15"/>
                    <a:gd name="T31" fmla="*/ 20 h 16"/>
                    <a:gd name="T32" fmla="*/ 44 w 15"/>
                    <a:gd name="T33" fmla="*/ 12 h 16"/>
                    <a:gd name="T34" fmla="*/ 41 w 15"/>
                    <a:gd name="T35" fmla="*/ 10 h 16"/>
                    <a:gd name="T36" fmla="*/ 41 w 15"/>
                    <a:gd name="T37" fmla="*/ 2 h 16"/>
                    <a:gd name="T38" fmla="*/ 34 w 15"/>
                    <a:gd name="T39" fmla="*/ 2 h 16"/>
                    <a:gd name="T40" fmla="*/ 28 w 15"/>
                    <a:gd name="T41" fmla="*/ 0 h 16"/>
                    <a:gd name="T42" fmla="*/ 20 w 15"/>
                    <a:gd name="T43" fmla="*/ 0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16">
                      <a:moveTo>
                        <a:pt x="7" y="0"/>
                      </a:moveTo>
                      <a:lnTo>
                        <a:pt x="5" y="0"/>
                      </a:lnTo>
                      <a:lnTo>
                        <a:pt x="3" y="2"/>
                      </a:lnTo>
                      <a:lnTo>
                        <a:pt x="1" y="2"/>
                      </a:lnTo>
                      <a:lnTo>
                        <a:pt x="1" y="4"/>
                      </a:lnTo>
                      <a:lnTo>
                        <a:pt x="0" y="6"/>
                      </a:lnTo>
                      <a:lnTo>
                        <a:pt x="0" y="10"/>
                      </a:lnTo>
                      <a:lnTo>
                        <a:pt x="1" y="12"/>
                      </a:lnTo>
                      <a:lnTo>
                        <a:pt x="1" y="14"/>
                      </a:lnTo>
                      <a:lnTo>
                        <a:pt x="3" y="14"/>
                      </a:lnTo>
                      <a:lnTo>
                        <a:pt x="5" y="16"/>
                      </a:lnTo>
                      <a:lnTo>
                        <a:pt x="9" y="16"/>
                      </a:lnTo>
                      <a:lnTo>
                        <a:pt x="11" y="14"/>
                      </a:lnTo>
                      <a:lnTo>
                        <a:pt x="13" y="14"/>
                      </a:lnTo>
                      <a:lnTo>
                        <a:pt x="13" y="12"/>
                      </a:lnTo>
                      <a:lnTo>
                        <a:pt x="15" y="10"/>
                      </a:lnTo>
                      <a:lnTo>
                        <a:pt x="15" y="6"/>
                      </a:lnTo>
                      <a:lnTo>
                        <a:pt x="13" y="4"/>
                      </a:lnTo>
                      <a:lnTo>
                        <a:pt x="13" y="2"/>
                      </a:lnTo>
                      <a:lnTo>
                        <a:pt x="11" y="2"/>
                      </a:lnTo>
                      <a:lnTo>
                        <a:pt x="9" y="0"/>
                      </a:lnTo>
                      <a:lnTo>
                        <a:pt x="7" y="0"/>
                      </a:lnTo>
                      <a:close/>
                    </a:path>
                  </a:pathLst>
                </a:custGeom>
                <a:solidFill>
                  <a:srgbClr val="CE9964"/>
                </a:solidFill>
                <a:ln w="9525">
                  <a:solidFill>
                    <a:srgbClr val="000000"/>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507" name="Freeform 181"/>
                <p:cNvSpPr>
                  <a:spLocks/>
                </p:cNvSpPr>
                <p:nvPr/>
              </p:nvSpPr>
              <p:spPr bwMode="auto">
                <a:xfrm>
                  <a:off x="3305" y="2634"/>
                  <a:ext cx="19" cy="18"/>
                </a:xfrm>
                <a:custGeom>
                  <a:avLst/>
                  <a:gdLst>
                    <a:gd name="T0" fmla="*/ 24 w 16"/>
                    <a:gd name="T1" fmla="*/ 0 h 15"/>
                    <a:gd name="T2" fmla="*/ 17 w 16"/>
                    <a:gd name="T3" fmla="*/ 0 h 15"/>
                    <a:gd name="T4" fmla="*/ 12 w 16"/>
                    <a:gd name="T5" fmla="*/ 1 h 15"/>
                    <a:gd name="T6" fmla="*/ 2 w 16"/>
                    <a:gd name="T7" fmla="*/ 1 h 15"/>
                    <a:gd name="T8" fmla="*/ 2 w 16"/>
                    <a:gd name="T9" fmla="*/ 10 h 15"/>
                    <a:gd name="T10" fmla="*/ 0 w 16"/>
                    <a:gd name="T11" fmla="*/ 14 h 15"/>
                    <a:gd name="T12" fmla="*/ 0 w 16"/>
                    <a:gd name="T13" fmla="*/ 28 h 15"/>
                    <a:gd name="T14" fmla="*/ 2 w 16"/>
                    <a:gd name="T15" fmla="*/ 34 h 15"/>
                    <a:gd name="T16" fmla="*/ 2 w 16"/>
                    <a:gd name="T17" fmla="*/ 41 h 15"/>
                    <a:gd name="T18" fmla="*/ 12 w 16"/>
                    <a:gd name="T19" fmla="*/ 41 h 15"/>
                    <a:gd name="T20" fmla="*/ 17 w 16"/>
                    <a:gd name="T21" fmla="*/ 44 h 15"/>
                    <a:gd name="T22" fmla="*/ 29 w 16"/>
                    <a:gd name="T23" fmla="*/ 44 h 15"/>
                    <a:gd name="T24" fmla="*/ 34 w 16"/>
                    <a:gd name="T25" fmla="*/ 41 h 15"/>
                    <a:gd name="T26" fmla="*/ 40 w 16"/>
                    <a:gd name="T27" fmla="*/ 41 h 15"/>
                    <a:gd name="T28" fmla="*/ 40 w 16"/>
                    <a:gd name="T29" fmla="*/ 34 h 15"/>
                    <a:gd name="T30" fmla="*/ 45 w 16"/>
                    <a:gd name="T31" fmla="*/ 28 h 15"/>
                    <a:gd name="T32" fmla="*/ 45 w 16"/>
                    <a:gd name="T33" fmla="*/ 14 h 15"/>
                    <a:gd name="T34" fmla="*/ 40 w 16"/>
                    <a:gd name="T35" fmla="*/ 10 h 15"/>
                    <a:gd name="T36" fmla="*/ 40 w 16"/>
                    <a:gd name="T37" fmla="*/ 1 h 15"/>
                    <a:gd name="T38" fmla="*/ 34 w 16"/>
                    <a:gd name="T39" fmla="*/ 1 h 15"/>
                    <a:gd name="T40" fmla="*/ 29 w 16"/>
                    <a:gd name="T41" fmla="*/ 0 h 15"/>
                    <a:gd name="T42" fmla="*/ 24 w 16"/>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15">
                      <a:moveTo>
                        <a:pt x="8" y="0"/>
                      </a:moveTo>
                      <a:lnTo>
                        <a:pt x="6" y="0"/>
                      </a:lnTo>
                      <a:lnTo>
                        <a:pt x="4" y="1"/>
                      </a:lnTo>
                      <a:lnTo>
                        <a:pt x="2" y="1"/>
                      </a:lnTo>
                      <a:lnTo>
                        <a:pt x="2" y="3"/>
                      </a:lnTo>
                      <a:lnTo>
                        <a:pt x="0" y="5"/>
                      </a:lnTo>
                      <a:lnTo>
                        <a:pt x="0" y="9"/>
                      </a:lnTo>
                      <a:lnTo>
                        <a:pt x="2" y="11"/>
                      </a:lnTo>
                      <a:lnTo>
                        <a:pt x="2" y="13"/>
                      </a:lnTo>
                      <a:lnTo>
                        <a:pt x="4" y="13"/>
                      </a:lnTo>
                      <a:lnTo>
                        <a:pt x="6" y="15"/>
                      </a:lnTo>
                      <a:lnTo>
                        <a:pt x="10" y="15"/>
                      </a:lnTo>
                      <a:lnTo>
                        <a:pt x="12" y="13"/>
                      </a:lnTo>
                      <a:lnTo>
                        <a:pt x="14" y="13"/>
                      </a:lnTo>
                      <a:lnTo>
                        <a:pt x="14" y="11"/>
                      </a:lnTo>
                      <a:lnTo>
                        <a:pt x="16" y="9"/>
                      </a:lnTo>
                      <a:lnTo>
                        <a:pt x="16" y="5"/>
                      </a:lnTo>
                      <a:lnTo>
                        <a:pt x="14" y="3"/>
                      </a:lnTo>
                      <a:lnTo>
                        <a:pt x="14" y="1"/>
                      </a:lnTo>
                      <a:lnTo>
                        <a:pt x="12" y="1"/>
                      </a:lnTo>
                      <a:lnTo>
                        <a:pt x="10" y="0"/>
                      </a:lnTo>
                      <a:lnTo>
                        <a:pt x="8" y="0"/>
                      </a:lnTo>
                      <a:close/>
                    </a:path>
                  </a:pathLst>
                </a:custGeom>
                <a:solidFill>
                  <a:srgbClr val="CE9964"/>
                </a:solidFill>
                <a:ln w="9525">
                  <a:solidFill>
                    <a:srgbClr val="000000"/>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508" name="Freeform 182"/>
                <p:cNvSpPr>
                  <a:spLocks/>
                </p:cNvSpPr>
                <p:nvPr/>
              </p:nvSpPr>
              <p:spPr bwMode="auto">
                <a:xfrm>
                  <a:off x="3342" y="2632"/>
                  <a:ext cx="46" cy="20"/>
                </a:xfrm>
                <a:custGeom>
                  <a:avLst/>
                  <a:gdLst>
                    <a:gd name="T0" fmla="*/ 27 w 38"/>
                    <a:gd name="T1" fmla="*/ 2 h 17"/>
                    <a:gd name="T2" fmla="*/ 18 w 38"/>
                    <a:gd name="T3" fmla="*/ 2 h 17"/>
                    <a:gd name="T4" fmla="*/ 12 w 38"/>
                    <a:gd name="T5" fmla="*/ 9 h 17"/>
                    <a:gd name="T6" fmla="*/ 2 w 38"/>
                    <a:gd name="T7" fmla="*/ 9 h 17"/>
                    <a:gd name="T8" fmla="*/ 2 w 38"/>
                    <a:gd name="T9" fmla="*/ 13 h 17"/>
                    <a:gd name="T10" fmla="*/ 0 w 38"/>
                    <a:gd name="T11" fmla="*/ 18 h 17"/>
                    <a:gd name="T12" fmla="*/ 0 w 38"/>
                    <a:gd name="T13" fmla="*/ 29 h 17"/>
                    <a:gd name="T14" fmla="*/ 2 w 38"/>
                    <a:gd name="T15" fmla="*/ 34 h 17"/>
                    <a:gd name="T16" fmla="*/ 2 w 38"/>
                    <a:gd name="T17" fmla="*/ 40 h 17"/>
                    <a:gd name="T18" fmla="*/ 12 w 38"/>
                    <a:gd name="T19" fmla="*/ 40 h 17"/>
                    <a:gd name="T20" fmla="*/ 18 w 38"/>
                    <a:gd name="T21" fmla="*/ 46 h 17"/>
                    <a:gd name="T22" fmla="*/ 41 w 38"/>
                    <a:gd name="T23" fmla="*/ 46 h 17"/>
                    <a:gd name="T24" fmla="*/ 77 w 38"/>
                    <a:gd name="T25" fmla="*/ 40 h 17"/>
                    <a:gd name="T26" fmla="*/ 74 w 38"/>
                    <a:gd name="T27" fmla="*/ 40 h 17"/>
                    <a:gd name="T28" fmla="*/ 103 w 38"/>
                    <a:gd name="T29" fmla="*/ 40 h 17"/>
                    <a:gd name="T30" fmla="*/ 110 w 38"/>
                    <a:gd name="T31" fmla="*/ 34 h 17"/>
                    <a:gd name="T32" fmla="*/ 116 w 38"/>
                    <a:gd name="T33" fmla="*/ 34 h 17"/>
                    <a:gd name="T34" fmla="*/ 116 w 38"/>
                    <a:gd name="T35" fmla="*/ 29 h 17"/>
                    <a:gd name="T36" fmla="*/ 120 w 38"/>
                    <a:gd name="T37" fmla="*/ 25 h 17"/>
                    <a:gd name="T38" fmla="*/ 120 w 38"/>
                    <a:gd name="T39" fmla="*/ 13 h 17"/>
                    <a:gd name="T40" fmla="*/ 116 w 38"/>
                    <a:gd name="T41" fmla="*/ 9 h 17"/>
                    <a:gd name="T42" fmla="*/ 116 w 38"/>
                    <a:gd name="T43" fmla="*/ 2 h 17"/>
                    <a:gd name="T44" fmla="*/ 110 w 38"/>
                    <a:gd name="T45" fmla="*/ 2 h 17"/>
                    <a:gd name="T46" fmla="*/ 103 w 38"/>
                    <a:gd name="T47" fmla="*/ 0 h 17"/>
                    <a:gd name="T48" fmla="*/ 99 w 38"/>
                    <a:gd name="T49" fmla="*/ 0 h 17"/>
                    <a:gd name="T50" fmla="*/ 74 w 38"/>
                    <a:gd name="T51" fmla="*/ 0 h 17"/>
                    <a:gd name="T52" fmla="*/ 64 w 38"/>
                    <a:gd name="T53" fmla="*/ 0 h 17"/>
                    <a:gd name="T54" fmla="*/ 33 w 38"/>
                    <a:gd name="T55" fmla="*/ 2 h 17"/>
                    <a:gd name="T56" fmla="*/ 40 w 38"/>
                    <a:gd name="T57" fmla="*/ 2 h 17"/>
                    <a:gd name="T58" fmla="*/ 27 w 38"/>
                    <a:gd name="T59" fmla="*/ 2 h 1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8" h="17">
                      <a:moveTo>
                        <a:pt x="8" y="2"/>
                      </a:moveTo>
                      <a:lnTo>
                        <a:pt x="6" y="2"/>
                      </a:lnTo>
                      <a:lnTo>
                        <a:pt x="4" y="3"/>
                      </a:lnTo>
                      <a:lnTo>
                        <a:pt x="2" y="3"/>
                      </a:lnTo>
                      <a:lnTo>
                        <a:pt x="2" y="5"/>
                      </a:lnTo>
                      <a:lnTo>
                        <a:pt x="0" y="7"/>
                      </a:lnTo>
                      <a:lnTo>
                        <a:pt x="0" y="11"/>
                      </a:lnTo>
                      <a:lnTo>
                        <a:pt x="2" y="13"/>
                      </a:lnTo>
                      <a:lnTo>
                        <a:pt x="2" y="15"/>
                      </a:lnTo>
                      <a:lnTo>
                        <a:pt x="4" y="15"/>
                      </a:lnTo>
                      <a:lnTo>
                        <a:pt x="6" y="17"/>
                      </a:lnTo>
                      <a:lnTo>
                        <a:pt x="13" y="17"/>
                      </a:lnTo>
                      <a:lnTo>
                        <a:pt x="25" y="15"/>
                      </a:lnTo>
                      <a:lnTo>
                        <a:pt x="23" y="15"/>
                      </a:lnTo>
                      <a:lnTo>
                        <a:pt x="33" y="15"/>
                      </a:lnTo>
                      <a:lnTo>
                        <a:pt x="35" y="13"/>
                      </a:lnTo>
                      <a:lnTo>
                        <a:pt x="37" y="13"/>
                      </a:lnTo>
                      <a:lnTo>
                        <a:pt x="37" y="11"/>
                      </a:lnTo>
                      <a:lnTo>
                        <a:pt x="38" y="9"/>
                      </a:lnTo>
                      <a:lnTo>
                        <a:pt x="38" y="5"/>
                      </a:lnTo>
                      <a:lnTo>
                        <a:pt x="37" y="3"/>
                      </a:lnTo>
                      <a:lnTo>
                        <a:pt x="37" y="2"/>
                      </a:lnTo>
                      <a:lnTo>
                        <a:pt x="35" y="2"/>
                      </a:lnTo>
                      <a:lnTo>
                        <a:pt x="33" y="0"/>
                      </a:lnTo>
                      <a:lnTo>
                        <a:pt x="31" y="0"/>
                      </a:lnTo>
                      <a:lnTo>
                        <a:pt x="23" y="0"/>
                      </a:lnTo>
                      <a:lnTo>
                        <a:pt x="21" y="0"/>
                      </a:lnTo>
                      <a:lnTo>
                        <a:pt x="10" y="2"/>
                      </a:lnTo>
                      <a:lnTo>
                        <a:pt x="12" y="2"/>
                      </a:lnTo>
                      <a:lnTo>
                        <a:pt x="8" y="2"/>
                      </a:lnTo>
                      <a:close/>
                    </a:path>
                  </a:pathLst>
                </a:custGeom>
                <a:solidFill>
                  <a:srgbClr val="CE9964"/>
                </a:solidFill>
                <a:ln w="9525">
                  <a:solidFill>
                    <a:srgbClr val="000000"/>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509" name="Freeform 183"/>
                <p:cNvSpPr>
                  <a:spLocks/>
                </p:cNvSpPr>
                <p:nvPr/>
              </p:nvSpPr>
              <p:spPr bwMode="auto">
                <a:xfrm>
                  <a:off x="3407" y="2627"/>
                  <a:ext cx="18" cy="18"/>
                </a:xfrm>
                <a:custGeom>
                  <a:avLst/>
                  <a:gdLst>
                    <a:gd name="T0" fmla="*/ 20 w 15"/>
                    <a:gd name="T1" fmla="*/ 0 h 15"/>
                    <a:gd name="T2" fmla="*/ 17 w 15"/>
                    <a:gd name="T3" fmla="*/ 0 h 15"/>
                    <a:gd name="T4" fmla="*/ 12 w 15"/>
                    <a:gd name="T5" fmla="*/ 2 h 15"/>
                    <a:gd name="T6" fmla="*/ 2 w 15"/>
                    <a:gd name="T7" fmla="*/ 2 h 15"/>
                    <a:gd name="T8" fmla="*/ 2 w 15"/>
                    <a:gd name="T9" fmla="*/ 12 h 15"/>
                    <a:gd name="T10" fmla="*/ 0 w 15"/>
                    <a:gd name="T11" fmla="*/ 17 h 15"/>
                    <a:gd name="T12" fmla="*/ 0 w 15"/>
                    <a:gd name="T13" fmla="*/ 28 h 15"/>
                    <a:gd name="T14" fmla="*/ 2 w 15"/>
                    <a:gd name="T15" fmla="*/ 34 h 15"/>
                    <a:gd name="T16" fmla="*/ 2 w 15"/>
                    <a:gd name="T17" fmla="*/ 41 h 15"/>
                    <a:gd name="T18" fmla="*/ 12 w 15"/>
                    <a:gd name="T19" fmla="*/ 41 h 15"/>
                    <a:gd name="T20" fmla="*/ 17 w 15"/>
                    <a:gd name="T21" fmla="*/ 44 h 15"/>
                    <a:gd name="T22" fmla="*/ 28 w 15"/>
                    <a:gd name="T23" fmla="*/ 44 h 15"/>
                    <a:gd name="T24" fmla="*/ 34 w 15"/>
                    <a:gd name="T25" fmla="*/ 41 h 15"/>
                    <a:gd name="T26" fmla="*/ 41 w 15"/>
                    <a:gd name="T27" fmla="*/ 41 h 15"/>
                    <a:gd name="T28" fmla="*/ 41 w 15"/>
                    <a:gd name="T29" fmla="*/ 34 h 15"/>
                    <a:gd name="T30" fmla="*/ 44 w 15"/>
                    <a:gd name="T31" fmla="*/ 28 h 15"/>
                    <a:gd name="T32" fmla="*/ 44 w 15"/>
                    <a:gd name="T33" fmla="*/ 17 h 15"/>
                    <a:gd name="T34" fmla="*/ 41 w 15"/>
                    <a:gd name="T35" fmla="*/ 12 h 15"/>
                    <a:gd name="T36" fmla="*/ 41 w 15"/>
                    <a:gd name="T37" fmla="*/ 2 h 15"/>
                    <a:gd name="T38" fmla="*/ 34 w 15"/>
                    <a:gd name="T39" fmla="*/ 2 h 15"/>
                    <a:gd name="T40" fmla="*/ 28 w 15"/>
                    <a:gd name="T41" fmla="*/ 0 h 15"/>
                    <a:gd name="T42" fmla="*/ 20 w 15"/>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15">
                      <a:moveTo>
                        <a:pt x="7" y="0"/>
                      </a:moveTo>
                      <a:lnTo>
                        <a:pt x="6" y="0"/>
                      </a:lnTo>
                      <a:lnTo>
                        <a:pt x="4" y="2"/>
                      </a:lnTo>
                      <a:lnTo>
                        <a:pt x="2" y="2"/>
                      </a:lnTo>
                      <a:lnTo>
                        <a:pt x="2" y="4"/>
                      </a:lnTo>
                      <a:lnTo>
                        <a:pt x="0" y="6"/>
                      </a:lnTo>
                      <a:lnTo>
                        <a:pt x="0" y="9"/>
                      </a:lnTo>
                      <a:lnTo>
                        <a:pt x="2" y="11"/>
                      </a:lnTo>
                      <a:lnTo>
                        <a:pt x="2" y="13"/>
                      </a:lnTo>
                      <a:lnTo>
                        <a:pt x="4" y="13"/>
                      </a:lnTo>
                      <a:lnTo>
                        <a:pt x="6" y="15"/>
                      </a:lnTo>
                      <a:lnTo>
                        <a:pt x="9" y="15"/>
                      </a:lnTo>
                      <a:lnTo>
                        <a:pt x="11" y="13"/>
                      </a:lnTo>
                      <a:lnTo>
                        <a:pt x="13" y="13"/>
                      </a:lnTo>
                      <a:lnTo>
                        <a:pt x="13" y="11"/>
                      </a:lnTo>
                      <a:lnTo>
                        <a:pt x="15" y="9"/>
                      </a:lnTo>
                      <a:lnTo>
                        <a:pt x="15" y="6"/>
                      </a:lnTo>
                      <a:lnTo>
                        <a:pt x="13" y="4"/>
                      </a:lnTo>
                      <a:lnTo>
                        <a:pt x="13" y="2"/>
                      </a:lnTo>
                      <a:lnTo>
                        <a:pt x="11" y="2"/>
                      </a:lnTo>
                      <a:lnTo>
                        <a:pt x="9" y="0"/>
                      </a:lnTo>
                      <a:lnTo>
                        <a:pt x="7" y="0"/>
                      </a:lnTo>
                      <a:close/>
                    </a:path>
                  </a:pathLst>
                </a:custGeom>
                <a:solidFill>
                  <a:srgbClr val="CE9964"/>
                </a:solidFill>
                <a:ln w="9525">
                  <a:solidFill>
                    <a:srgbClr val="000000"/>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510" name="Freeform 184"/>
                <p:cNvSpPr>
                  <a:spLocks/>
                </p:cNvSpPr>
                <p:nvPr/>
              </p:nvSpPr>
              <p:spPr bwMode="auto">
                <a:xfrm>
                  <a:off x="3444" y="2625"/>
                  <a:ext cx="18" cy="18"/>
                </a:xfrm>
                <a:custGeom>
                  <a:avLst/>
                  <a:gdLst>
                    <a:gd name="T0" fmla="*/ 20 w 15"/>
                    <a:gd name="T1" fmla="*/ 0 h 15"/>
                    <a:gd name="T2" fmla="*/ 14 w 15"/>
                    <a:gd name="T3" fmla="*/ 0 h 15"/>
                    <a:gd name="T4" fmla="*/ 10 w 15"/>
                    <a:gd name="T5" fmla="*/ 2 h 15"/>
                    <a:gd name="T6" fmla="*/ 1 w 15"/>
                    <a:gd name="T7" fmla="*/ 2 h 15"/>
                    <a:gd name="T8" fmla="*/ 1 w 15"/>
                    <a:gd name="T9" fmla="*/ 12 h 15"/>
                    <a:gd name="T10" fmla="*/ 0 w 15"/>
                    <a:gd name="T11" fmla="*/ 17 h 15"/>
                    <a:gd name="T12" fmla="*/ 0 w 15"/>
                    <a:gd name="T13" fmla="*/ 28 h 15"/>
                    <a:gd name="T14" fmla="*/ 1 w 15"/>
                    <a:gd name="T15" fmla="*/ 34 h 15"/>
                    <a:gd name="T16" fmla="*/ 1 w 15"/>
                    <a:gd name="T17" fmla="*/ 41 h 15"/>
                    <a:gd name="T18" fmla="*/ 10 w 15"/>
                    <a:gd name="T19" fmla="*/ 41 h 15"/>
                    <a:gd name="T20" fmla="*/ 14 w 15"/>
                    <a:gd name="T21" fmla="*/ 44 h 15"/>
                    <a:gd name="T22" fmla="*/ 28 w 15"/>
                    <a:gd name="T23" fmla="*/ 44 h 15"/>
                    <a:gd name="T24" fmla="*/ 34 w 15"/>
                    <a:gd name="T25" fmla="*/ 41 h 15"/>
                    <a:gd name="T26" fmla="*/ 41 w 15"/>
                    <a:gd name="T27" fmla="*/ 41 h 15"/>
                    <a:gd name="T28" fmla="*/ 41 w 15"/>
                    <a:gd name="T29" fmla="*/ 34 h 15"/>
                    <a:gd name="T30" fmla="*/ 44 w 15"/>
                    <a:gd name="T31" fmla="*/ 28 h 15"/>
                    <a:gd name="T32" fmla="*/ 44 w 15"/>
                    <a:gd name="T33" fmla="*/ 17 h 15"/>
                    <a:gd name="T34" fmla="*/ 41 w 15"/>
                    <a:gd name="T35" fmla="*/ 12 h 15"/>
                    <a:gd name="T36" fmla="*/ 41 w 15"/>
                    <a:gd name="T37" fmla="*/ 2 h 15"/>
                    <a:gd name="T38" fmla="*/ 34 w 15"/>
                    <a:gd name="T39" fmla="*/ 2 h 15"/>
                    <a:gd name="T40" fmla="*/ 28 w 15"/>
                    <a:gd name="T41" fmla="*/ 0 h 15"/>
                    <a:gd name="T42" fmla="*/ 20 w 15"/>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15">
                      <a:moveTo>
                        <a:pt x="7" y="0"/>
                      </a:moveTo>
                      <a:lnTo>
                        <a:pt x="5" y="0"/>
                      </a:lnTo>
                      <a:lnTo>
                        <a:pt x="3" y="2"/>
                      </a:lnTo>
                      <a:lnTo>
                        <a:pt x="1" y="2"/>
                      </a:lnTo>
                      <a:lnTo>
                        <a:pt x="1" y="4"/>
                      </a:lnTo>
                      <a:lnTo>
                        <a:pt x="0" y="6"/>
                      </a:lnTo>
                      <a:lnTo>
                        <a:pt x="0" y="9"/>
                      </a:lnTo>
                      <a:lnTo>
                        <a:pt x="1" y="11"/>
                      </a:lnTo>
                      <a:lnTo>
                        <a:pt x="1" y="13"/>
                      </a:lnTo>
                      <a:lnTo>
                        <a:pt x="3" y="13"/>
                      </a:lnTo>
                      <a:lnTo>
                        <a:pt x="5" y="15"/>
                      </a:lnTo>
                      <a:lnTo>
                        <a:pt x="9" y="15"/>
                      </a:lnTo>
                      <a:lnTo>
                        <a:pt x="11" y="13"/>
                      </a:lnTo>
                      <a:lnTo>
                        <a:pt x="13" y="13"/>
                      </a:lnTo>
                      <a:lnTo>
                        <a:pt x="13" y="11"/>
                      </a:lnTo>
                      <a:lnTo>
                        <a:pt x="15" y="9"/>
                      </a:lnTo>
                      <a:lnTo>
                        <a:pt x="15" y="6"/>
                      </a:lnTo>
                      <a:lnTo>
                        <a:pt x="13" y="4"/>
                      </a:lnTo>
                      <a:lnTo>
                        <a:pt x="13" y="2"/>
                      </a:lnTo>
                      <a:lnTo>
                        <a:pt x="11" y="2"/>
                      </a:lnTo>
                      <a:lnTo>
                        <a:pt x="9" y="0"/>
                      </a:lnTo>
                      <a:lnTo>
                        <a:pt x="7" y="0"/>
                      </a:lnTo>
                      <a:close/>
                    </a:path>
                  </a:pathLst>
                </a:custGeom>
                <a:solidFill>
                  <a:srgbClr val="CE9964"/>
                </a:solidFill>
                <a:ln w="9525">
                  <a:solidFill>
                    <a:srgbClr val="000000"/>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511" name="Freeform 185"/>
                <p:cNvSpPr>
                  <a:spLocks/>
                </p:cNvSpPr>
                <p:nvPr/>
              </p:nvSpPr>
              <p:spPr bwMode="auto">
                <a:xfrm>
                  <a:off x="3480" y="2620"/>
                  <a:ext cx="46" cy="20"/>
                </a:xfrm>
                <a:custGeom>
                  <a:avLst/>
                  <a:gdLst>
                    <a:gd name="T0" fmla="*/ 21 w 39"/>
                    <a:gd name="T1" fmla="*/ 2 h 17"/>
                    <a:gd name="T2" fmla="*/ 15 w 39"/>
                    <a:gd name="T3" fmla="*/ 2 h 17"/>
                    <a:gd name="T4" fmla="*/ 11 w 39"/>
                    <a:gd name="T5" fmla="*/ 11 h 17"/>
                    <a:gd name="T6" fmla="*/ 2 w 39"/>
                    <a:gd name="T7" fmla="*/ 11 h 17"/>
                    <a:gd name="T8" fmla="*/ 2 w 39"/>
                    <a:gd name="T9" fmla="*/ 15 h 17"/>
                    <a:gd name="T10" fmla="*/ 0 w 39"/>
                    <a:gd name="T11" fmla="*/ 21 h 17"/>
                    <a:gd name="T12" fmla="*/ 0 w 39"/>
                    <a:gd name="T13" fmla="*/ 31 h 17"/>
                    <a:gd name="T14" fmla="*/ 2 w 39"/>
                    <a:gd name="T15" fmla="*/ 34 h 17"/>
                    <a:gd name="T16" fmla="*/ 2 w 39"/>
                    <a:gd name="T17" fmla="*/ 40 h 17"/>
                    <a:gd name="T18" fmla="*/ 11 w 39"/>
                    <a:gd name="T19" fmla="*/ 40 h 17"/>
                    <a:gd name="T20" fmla="*/ 15 w 39"/>
                    <a:gd name="T21" fmla="*/ 46 h 17"/>
                    <a:gd name="T22" fmla="*/ 74 w 39"/>
                    <a:gd name="T23" fmla="*/ 46 h 17"/>
                    <a:gd name="T24" fmla="*/ 88 w 39"/>
                    <a:gd name="T25" fmla="*/ 40 h 17"/>
                    <a:gd name="T26" fmla="*/ 93 w 39"/>
                    <a:gd name="T27" fmla="*/ 34 h 17"/>
                    <a:gd name="T28" fmla="*/ 100 w 39"/>
                    <a:gd name="T29" fmla="*/ 34 h 17"/>
                    <a:gd name="T30" fmla="*/ 104 w 39"/>
                    <a:gd name="T31" fmla="*/ 31 h 17"/>
                    <a:gd name="T32" fmla="*/ 104 w 39"/>
                    <a:gd name="T33" fmla="*/ 15 h 17"/>
                    <a:gd name="T34" fmla="*/ 100 w 39"/>
                    <a:gd name="T35" fmla="*/ 11 h 17"/>
                    <a:gd name="T36" fmla="*/ 100 w 39"/>
                    <a:gd name="T37" fmla="*/ 2 h 17"/>
                    <a:gd name="T38" fmla="*/ 93 w 39"/>
                    <a:gd name="T39" fmla="*/ 0 h 17"/>
                    <a:gd name="T40" fmla="*/ 77 w 39"/>
                    <a:gd name="T41" fmla="*/ 0 h 17"/>
                    <a:gd name="T42" fmla="*/ 63 w 39"/>
                    <a:gd name="T43" fmla="*/ 2 h 17"/>
                    <a:gd name="T44" fmla="*/ 65 w 39"/>
                    <a:gd name="T45" fmla="*/ 2 h 17"/>
                    <a:gd name="T46" fmla="*/ 21 w 39"/>
                    <a:gd name="T47" fmla="*/ 2 h 1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9" h="17">
                      <a:moveTo>
                        <a:pt x="8" y="2"/>
                      </a:moveTo>
                      <a:lnTo>
                        <a:pt x="6" y="2"/>
                      </a:lnTo>
                      <a:lnTo>
                        <a:pt x="4" y="4"/>
                      </a:lnTo>
                      <a:lnTo>
                        <a:pt x="2" y="4"/>
                      </a:lnTo>
                      <a:lnTo>
                        <a:pt x="2" y="6"/>
                      </a:lnTo>
                      <a:lnTo>
                        <a:pt x="0" y="8"/>
                      </a:lnTo>
                      <a:lnTo>
                        <a:pt x="0" y="12"/>
                      </a:lnTo>
                      <a:lnTo>
                        <a:pt x="2" y="13"/>
                      </a:lnTo>
                      <a:lnTo>
                        <a:pt x="2" y="15"/>
                      </a:lnTo>
                      <a:lnTo>
                        <a:pt x="4" y="15"/>
                      </a:lnTo>
                      <a:lnTo>
                        <a:pt x="6" y="17"/>
                      </a:lnTo>
                      <a:lnTo>
                        <a:pt x="27" y="17"/>
                      </a:lnTo>
                      <a:lnTo>
                        <a:pt x="33" y="15"/>
                      </a:lnTo>
                      <a:lnTo>
                        <a:pt x="35" y="13"/>
                      </a:lnTo>
                      <a:lnTo>
                        <a:pt x="37" y="13"/>
                      </a:lnTo>
                      <a:lnTo>
                        <a:pt x="39" y="12"/>
                      </a:lnTo>
                      <a:lnTo>
                        <a:pt x="39" y="6"/>
                      </a:lnTo>
                      <a:lnTo>
                        <a:pt x="37" y="4"/>
                      </a:lnTo>
                      <a:lnTo>
                        <a:pt x="37" y="2"/>
                      </a:lnTo>
                      <a:lnTo>
                        <a:pt x="35" y="0"/>
                      </a:lnTo>
                      <a:lnTo>
                        <a:pt x="29" y="0"/>
                      </a:lnTo>
                      <a:lnTo>
                        <a:pt x="23" y="2"/>
                      </a:lnTo>
                      <a:lnTo>
                        <a:pt x="25" y="2"/>
                      </a:lnTo>
                      <a:lnTo>
                        <a:pt x="8" y="2"/>
                      </a:lnTo>
                      <a:close/>
                    </a:path>
                  </a:pathLst>
                </a:custGeom>
                <a:solidFill>
                  <a:srgbClr val="CE9964"/>
                </a:solidFill>
                <a:ln w="9525">
                  <a:solidFill>
                    <a:srgbClr val="000000"/>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512" name="Freeform 186"/>
                <p:cNvSpPr>
                  <a:spLocks/>
                </p:cNvSpPr>
                <p:nvPr/>
              </p:nvSpPr>
              <p:spPr bwMode="auto">
                <a:xfrm>
                  <a:off x="3544" y="2620"/>
                  <a:ext cx="18" cy="18"/>
                </a:xfrm>
                <a:custGeom>
                  <a:avLst/>
                  <a:gdLst>
                    <a:gd name="T0" fmla="*/ 24 w 15"/>
                    <a:gd name="T1" fmla="*/ 0 h 15"/>
                    <a:gd name="T2" fmla="*/ 17 w 15"/>
                    <a:gd name="T3" fmla="*/ 0 h 15"/>
                    <a:gd name="T4" fmla="*/ 12 w 15"/>
                    <a:gd name="T5" fmla="*/ 2 h 15"/>
                    <a:gd name="T6" fmla="*/ 2 w 15"/>
                    <a:gd name="T7" fmla="*/ 2 h 15"/>
                    <a:gd name="T8" fmla="*/ 2 w 15"/>
                    <a:gd name="T9" fmla="*/ 12 h 15"/>
                    <a:gd name="T10" fmla="*/ 0 w 15"/>
                    <a:gd name="T11" fmla="*/ 17 h 15"/>
                    <a:gd name="T12" fmla="*/ 0 w 15"/>
                    <a:gd name="T13" fmla="*/ 29 h 15"/>
                    <a:gd name="T14" fmla="*/ 2 w 15"/>
                    <a:gd name="T15" fmla="*/ 35 h 15"/>
                    <a:gd name="T16" fmla="*/ 2 w 15"/>
                    <a:gd name="T17" fmla="*/ 41 h 15"/>
                    <a:gd name="T18" fmla="*/ 12 w 15"/>
                    <a:gd name="T19" fmla="*/ 41 h 15"/>
                    <a:gd name="T20" fmla="*/ 17 w 15"/>
                    <a:gd name="T21" fmla="*/ 44 h 15"/>
                    <a:gd name="T22" fmla="*/ 29 w 15"/>
                    <a:gd name="T23" fmla="*/ 44 h 15"/>
                    <a:gd name="T24" fmla="*/ 35 w 15"/>
                    <a:gd name="T25" fmla="*/ 41 h 15"/>
                    <a:gd name="T26" fmla="*/ 41 w 15"/>
                    <a:gd name="T27" fmla="*/ 41 h 15"/>
                    <a:gd name="T28" fmla="*/ 41 w 15"/>
                    <a:gd name="T29" fmla="*/ 35 h 15"/>
                    <a:gd name="T30" fmla="*/ 44 w 15"/>
                    <a:gd name="T31" fmla="*/ 29 h 15"/>
                    <a:gd name="T32" fmla="*/ 44 w 15"/>
                    <a:gd name="T33" fmla="*/ 17 h 15"/>
                    <a:gd name="T34" fmla="*/ 41 w 15"/>
                    <a:gd name="T35" fmla="*/ 12 h 15"/>
                    <a:gd name="T36" fmla="*/ 41 w 15"/>
                    <a:gd name="T37" fmla="*/ 2 h 15"/>
                    <a:gd name="T38" fmla="*/ 35 w 15"/>
                    <a:gd name="T39" fmla="*/ 2 h 15"/>
                    <a:gd name="T40" fmla="*/ 29 w 15"/>
                    <a:gd name="T41" fmla="*/ 0 h 15"/>
                    <a:gd name="T42" fmla="*/ 24 w 15"/>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15">
                      <a:moveTo>
                        <a:pt x="8" y="0"/>
                      </a:moveTo>
                      <a:lnTo>
                        <a:pt x="6" y="0"/>
                      </a:lnTo>
                      <a:lnTo>
                        <a:pt x="4" y="2"/>
                      </a:lnTo>
                      <a:lnTo>
                        <a:pt x="2" y="2"/>
                      </a:lnTo>
                      <a:lnTo>
                        <a:pt x="2" y="4"/>
                      </a:lnTo>
                      <a:lnTo>
                        <a:pt x="0" y="6"/>
                      </a:lnTo>
                      <a:lnTo>
                        <a:pt x="0" y="10"/>
                      </a:lnTo>
                      <a:lnTo>
                        <a:pt x="2" y="12"/>
                      </a:lnTo>
                      <a:lnTo>
                        <a:pt x="2" y="13"/>
                      </a:lnTo>
                      <a:lnTo>
                        <a:pt x="4" y="13"/>
                      </a:lnTo>
                      <a:lnTo>
                        <a:pt x="6" y="15"/>
                      </a:lnTo>
                      <a:lnTo>
                        <a:pt x="10" y="15"/>
                      </a:lnTo>
                      <a:lnTo>
                        <a:pt x="12" y="13"/>
                      </a:lnTo>
                      <a:lnTo>
                        <a:pt x="13" y="13"/>
                      </a:lnTo>
                      <a:lnTo>
                        <a:pt x="13" y="12"/>
                      </a:lnTo>
                      <a:lnTo>
                        <a:pt x="15" y="10"/>
                      </a:lnTo>
                      <a:lnTo>
                        <a:pt x="15" y="6"/>
                      </a:lnTo>
                      <a:lnTo>
                        <a:pt x="13" y="4"/>
                      </a:lnTo>
                      <a:lnTo>
                        <a:pt x="13" y="2"/>
                      </a:lnTo>
                      <a:lnTo>
                        <a:pt x="12" y="2"/>
                      </a:lnTo>
                      <a:lnTo>
                        <a:pt x="10" y="0"/>
                      </a:lnTo>
                      <a:lnTo>
                        <a:pt x="8" y="0"/>
                      </a:lnTo>
                      <a:close/>
                    </a:path>
                  </a:pathLst>
                </a:custGeom>
                <a:solidFill>
                  <a:srgbClr val="CE9964"/>
                </a:solidFill>
                <a:ln w="9525">
                  <a:solidFill>
                    <a:srgbClr val="000000"/>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513" name="Freeform 187"/>
                <p:cNvSpPr>
                  <a:spLocks/>
                </p:cNvSpPr>
                <p:nvPr/>
              </p:nvSpPr>
              <p:spPr bwMode="auto">
                <a:xfrm>
                  <a:off x="3581" y="2618"/>
                  <a:ext cx="18" cy="18"/>
                </a:xfrm>
                <a:custGeom>
                  <a:avLst/>
                  <a:gdLst>
                    <a:gd name="T0" fmla="*/ 20 w 15"/>
                    <a:gd name="T1" fmla="*/ 0 h 15"/>
                    <a:gd name="T2" fmla="*/ 17 w 15"/>
                    <a:gd name="T3" fmla="*/ 0 h 15"/>
                    <a:gd name="T4" fmla="*/ 12 w 15"/>
                    <a:gd name="T5" fmla="*/ 2 h 15"/>
                    <a:gd name="T6" fmla="*/ 2 w 15"/>
                    <a:gd name="T7" fmla="*/ 2 h 15"/>
                    <a:gd name="T8" fmla="*/ 2 w 15"/>
                    <a:gd name="T9" fmla="*/ 12 h 15"/>
                    <a:gd name="T10" fmla="*/ 0 w 15"/>
                    <a:gd name="T11" fmla="*/ 17 h 15"/>
                    <a:gd name="T12" fmla="*/ 0 w 15"/>
                    <a:gd name="T13" fmla="*/ 29 h 15"/>
                    <a:gd name="T14" fmla="*/ 2 w 15"/>
                    <a:gd name="T15" fmla="*/ 35 h 15"/>
                    <a:gd name="T16" fmla="*/ 2 w 15"/>
                    <a:gd name="T17" fmla="*/ 42 h 15"/>
                    <a:gd name="T18" fmla="*/ 12 w 15"/>
                    <a:gd name="T19" fmla="*/ 42 h 15"/>
                    <a:gd name="T20" fmla="*/ 17 w 15"/>
                    <a:gd name="T21" fmla="*/ 44 h 15"/>
                    <a:gd name="T22" fmla="*/ 28 w 15"/>
                    <a:gd name="T23" fmla="*/ 44 h 15"/>
                    <a:gd name="T24" fmla="*/ 34 w 15"/>
                    <a:gd name="T25" fmla="*/ 42 h 15"/>
                    <a:gd name="T26" fmla="*/ 41 w 15"/>
                    <a:gd name="T27" fmla="*/ 42 h 15"/>
                    <a:gd name="T28" fmla="*/ 41 w 15"/>
                    <a:gd name="T29" fmla="*/ 35 h 15"/>
                    <a:gd name="T30" fmla="*/ 44 w 15"/>
                    <a:gd name="T31" fmla="*/ 29 h 15"/>
                    <a:gd name="T32" fmla="*/ 44 w 15"/>
                    <a:gd name="T33" fmla="*/ 17 h 15"/>
                    <a:gd name="T34" fmla="*/ 41 w 15"/>
                    <a:gd name="T35" fmla="*/ 12 h 15"/>
                    <a:gd name="T36" fmla="*/ 41 w 15"/>
                    <a:gd name="T37" fmla="*/ 2 h 15"/>
                    <a:gd name="T38" fmla="*/ 34 w 15"/>
                    <a:gd name="T39" fmla="*/ 2 h 15"/>
                    <a:gd name="T40" fmla="*/ 28 w 15"/>
                    <a:gd name="T41" fmla="*/ 0 h 15"/>
                    <a:gd name="T42" fmla="*/ 20 w 15"/>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15">
                      <a:moveTo>
                        <a:pt x="7" y="0"/>
                      </a:moveTo>
                      <a:lnTo>
                        <a:pt x="6" y="0"/>
                      </a:lnTo>
                      <a:lnTo>
                        <a:pt x="4" y="2"/>
                      </a:lnTo>
                      <a:lnTo>
                        <a:pt x="2" y="2"/>
                      </a:lnTo>
                      <a:lnTo>
                        <a:pt x="2" y="4"/>
                      </a:lnTo>
                      <a:lnTo>
                        <a:pt x="0" y="6"/>
                      </a:lnTo>
                      <a:lnTo>
                        <a:pt x="0" y="10"/>
                      </a:lnTo>
                      <a:lnTo>
                        <a:pt x="2" y="12"/>
                      </a:lnTo>
                      <a:lnTo>
                        <a:pt x="2" y="14"/>
                      </a:lnTo>
                      <a:lnTo>
                        <a:pt x="4" y="14"/>
                      </a:lnTo>
                      <a:lnTo>
                        <a:pt x="6" y="15"/>
                      </a:lnTo>
                      <a:lnTo>
                        <a:pt x="9" y="15"/>
                      </a:lnTo>
                      <a:lnTo>
                        <a:pt x="11" y="14"/>
                      </a:lnTo>
                      <a:lnTo>
                        <a:pt x="13" y="14"/>
                      </a:lnTo>
                      <a:lnTo>
                        <a:pt x="13" y="12"/>
                      </a:lnTo>
                      <a:lnTo>
                        <a:pt x="15" y="10"/>
                      </a:lnTo>
                      <a:lnTo>
                        <a:pt x="15" y="6"/>
                      </a:lnTo>
                      <a:lnTo>
                        <a:pt x="13" y="4"/>
                      </a:lnTo>
                      <a:lnTo>
                        <a:pt x="13" y="2"/>
                      </a:lnTo>
                      <a:lnTo>
                        <a:pt x="11" y="2"/>
                      </a:lnTo>
                      <a:lnTo>
                        <a:pt x="9" y="0"/>
                      </a:lnTo>
                      <a:lnTo>
                        <a:pt x="7" y="0"/>
                      </a:lnTo>
                      <a:close/>
                    </a:path>
                  </a:pathLst>
                </a:custGeom>
                <a:solidFill>
                  <a:srgbClr val="CE9964"/>
                </a:solidFill>
                <a:ln w="9525">
                  <a:solidFill>
                    <a:srgbClr val="000000"/>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514" name="Freeform 188"/>
                <p:cNvSpPr>
                  <a:spLocks/>
                </p:cNvSpPr>
                <p:nvPr/>
              </p:nvSpPr>
              <p:spPr bwMode="auto">
                <a:xfrm>
                  <a:off x="3617" y="2611"/>
                  <a:ext cx="47" cy="21"/>
                </a:xfrm>
                <a:custGeom>
                  <a:avLst/>
                  <a:gdLst>
                    <a:gd name="T0" fmla="*/ 17 w 39"/>
                    <a:gd name="T1" fmla="*/ 2 h 18"/>
                    <a:gd name="T2" fmla="*/ 12 w 39"/>
                    <a:gd name="T3" fmla="*/ 2 h 18"/>
                    <a:gd name="T4" fmla="*/ 2 w 39"/>
                    <a:gd name="T5" fmla="*/ 11 h 18"/>
                    <a:gd name="T6" fmla="*/ 2 w 39"/>
                    <a:gd name="T7" fmla="*/ 15 h 18"/>
                    <a:gd name="T8" fmla="*/ 0 w 39"/>
                    <a:gd name="T9" fmla="*/ 21 h 18"/>
                    <a:gd name="T10" fmla="*/ 0 w 39"/>
                    <a:gd name="T11" fmla="*/ 35 h 18"/>
                    <a:gd name="T12" fmla="*/ 2 w 39"/>
                    <a:gd name="T13" fmla="*/ 41 h 18"/>
                    <a:gd name="T14" fmla="*/ 12 w 39"/>
                    <a:gd name="T15" fmla="*/ 41 h 18"/>
                    <a:gd name="T16" fmla="*/ 17 w 39"/>
                    <a:gd name="T17" fmla="*/ 47 h 18"/>
                    <a:gd name="T18" fmla="*/ 29 w 39"/>
                    <a:gd name="T19" fmla="*/ 47 h 18"/>
                    <a:gd name="T20" fmla="*/ 61 w 39"/>
                    <a:gd name="T21" fmla="*/ 41 h 18"/>
                    <a:gd name="T22" fmla="*/ 58 w 39"/>
                    <a:gd name="T23" fmla="*/ 41 h 18"/>
                    <a:gd name="T24" fmla="*/ 101 w 39"/>
                    <a:gd name="T25" fmla="*/ 41 h 18"/>
                    <a:gd name="T26" fmla="*/ 107 w 39"/>
                    <a:gd name="T27" fmla="*/ 35 h 18"/>
                    <a:gd name="T28" fmla="*/ 113 w 39"/>
                    <a:gd name="T29" fmla="*/ 35 h 18"/>
                    <a:gd name="T30" fmla="*/ 113 w 39"/>
                    <a:gd name="T31" fmla="*/ 30 h 18"/>
                    <a:gd name="T32" fmla="*/ 121 w 39"/>
                    <a:gd name="T33" fmla="*/ 26 h 18"/>
                    <a:gd name="T34" fmla="*/ 121 w 39"/>
                    <a:gd name="T35" fmla="*/ 15 h 18"/>
                    <a:gd name="T36" fmla="*/ 113 w 39"/>
                    <a:gd name="T37" fmla="*/ 11 h 18"/>
                    <a:gd name="T38" fmla="*/ 113 w 39"/>
                    <a:gd name="T39" fmla="*/ 2 h 18"/>
                    <a:gd name="T40" fmla="*/ 107 w 39"/>
                    <a:gd name="T41" fmla="*/ 2 h 18"/>
                    <a:gd name="T42" fmla="*/ 101 w 39"/>
                    <a:gd name="T43" fmla="*/ 0 h 18"/>
                    <a:gd name="T44" fmla="*/ 94 w 39"/>
                    <a:gd name="T45" fmla="*/ 0 h 18"/>
                    <a:gd name="T46" fmla="*/ 58 w 39"/>
                    <a:gd name="T47" fmla="*/ 0 h 18"/>
                    <a:gd name="T48" fmla="*/ 49 w 39"/>
                    <a:gd name="T49" fmla="*/ 0 h 18"/>
                    <a:gd name="T50" fmla="*/ 17 w 39"/>
                    <a:gd name="T51" fmla="*/ 2 h 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9" h="18">
                      <a:moveTo>
                        <a:pt x="6" y="2"/>
                      </a:moveTo>
                      <a:lnTo>
                        <a:pt x="4" y="2"/>
                      </a:lnTo>
                      <a:lnTo>
                        <a:pt x="2" y="4"/>
                      </a:lnTo>
                      <a:lnTo>
                        <a:pt x="2" y="6"/>
                      </a:lnTo>
                      <a:lnTo>
                        <a:pt x="0" y="8"/>
                      </a:lnTo>
                      <a:lnTo>
                        <a:pt x="0" y="14"/>
                      </a:lnTo>
                      <a:lnTo>
                        <a:pt x="2" y="16"/>
                      </a:lnTo>
                      <a:lnTo>
                        <a:pt x="4" y="16"/>
                      </a:lnTo>
                      <a:lnTo>
                        <a:pt x="6" y="18"/>
                      </a:lnTo>
                      <a:lnTo>
                        <a:pt x="10" y="18"/>
                      </a:lnTo>
                      <a:lnTo>
                        <a:pt x="20" y="16"/>
                      </a:lnTo>
                      <a:lnTo>
                        <a:pt x="18" y="16"/>
                      </a:lnTo>
                      <a:lnTo>
                        <a:pt x="33" y="16"/>
                      </a:lnTo>
                      <a:lnTo>
                        <a:pt x="35" y="14"/>
                      </a:lnTo>
                      <a:lnTo>
                        <a:pt x="37" y="14"/>
                      </a:lnTo>
                      <a:lnTo>
                        <a:pt x="37" y="12"/>
                      </a:lnTo>
                      <a:lnTo>
                        <a:pt x="39" y="10"/>
                      </a:lnTo>
                      <a:lnTo>
                        <a:pt x="39" y="6"/>
                      </a:lnTo>
                      <a:lnTo>
                        <a:pt x="37" y="4"/>
                      </a:lnTo>
                      <a:lnTo>
                        <a:pt x="37" y="2"/>
                      </a:lnTo>
                      <a:lnTo>
                        <a:pt x="35" y="2"/>
                      </a:lnTo>
                      <a:lnTo>
                        <a:pt x="33" y="0"/>
                      </a:lnTo>
                      <a:lnTo>
                        <a:pt x="31" y="0"/>
                      </a:lnTo>
                      <a:lnTo>
                        <a:pt x="18" y="0"/>
                      </a:lnTo>
                      <a:lnTo>
                        <a:pt x="16" y="0"/>
                      </a:lnTo>
                      <a:lnTo>
                        <a:pt x="6" y="2"/>
                      </a:lnTo>
                      <a:close/>
                    </a:path>
                  </a:pathLst>
                </a:custGeom>
                <a:solidFill>
                  <a:srgbClr val="CE9964"/>
                </a:solidFill>
                <a:ln w="9525">
                  <a:solidFill>
                    <a:srgbClr val="000000"/>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515" name="Freeform 189"/>
                <p:cNvSpPr>
                  <a:spLocks/>
                </p:cNvSpPr>
                <p:nvPr/>
              </p:nvSpPr>
              <p:spPr bwMode="auto">
                <a:xfrm>
                  <a:off x="3681" y="2609"/>
                  <a:ext cx="20" cy="18"/>
                </a:xfrm>
                <a:custGeom>
                  <a:avLst/>
                  <a:gdLst>
                    <a:gd name="T0" fmla="*/ 31 w 16"/>
                    <a:gd name="T1" fmla="*/ 0 h 16"/>
                    <a:gd name="T2" fmla="*/ 25 w 16"/>
                    <a:gd name="T3" fmla="*/ 0 h 16"/>
                    <a:gd name="T4" fmla="*/ 16 w 16"/>
                    <a:gd name="T5" fmla="*/ 2 h 16"/>
                    <a:gd name="T6" fmla="*/ 10 w 16"/>
                    <a:gd name="T7" fmla="*/ 2 h 16"/>
                    <a:gd name="T8" fmla="*/ 10 w 16"/>
                    <a:gd name="T9" fmla="*/ 10 h 16"/>
                    <a:gd name="T10" fmla="*/ 0 w 16"/>
                    <a:gd name="T11" fmla="*/ 12 h 16"/>
                    <a:gd name="T12" fmla="*/ 0 w 16"/>
                    <a:gd name="T13" fmla="*/ 20 h 16"/>
                    <a:gd name="T14" fmla="*/ 10 w 16"/>
                    <a:gd name="T15" fmla="*/ 26 h 16"/>
                    <a:gd name="T16" fmla="*/ 10 w 16"/>
                    <a:gd name="T17" fmla="*/ 29 h 16"/>
                    <a:gd name="T18" fmla="*/ 16 w 16"/>
                    <a:gd name="T19" fmla="*/ 29 h 16"/>
                    <a:gd name="T20" fmla="*/ 25 w 16"/>
                    <a:gd name="T21" fmla="*/ 33 h 16"/>
                    <a:gd name="T22" fmla="*/ 39 w 16"/>
                    <a:gd name="T23" fmla="*/ 33 h 16"/>
                    <a:gd name="T24" fmla="*/ 48 w 16"/>
                    <a:gd name="T25" fmla="*/ 29 h 16"/>
                    <a:gd name="T26" fmla="*/ 56 w 16"/>
                    <a:gd name="T27" fmla="*/ 29 h 16"/>
                    <a:gd name="T28" fmla="*/ 56 w 16"/>
                    <a:gd name="T29" fmla="*/ 26 h 16"/>
                    <a:gd name="T30" fmla="*/ 61 w 16"/>
                    <a:gd name="T31" fmla="*/ 20 h 16"/>
                    <a:gd name="T32" fmla="*/ 61 w 16"/>
                    <a:gd name="T33" fmla="*/ 12 h 16"/>
                    <a:gd name="T34" fmla="*/ 56 w 16"/>
                    <a:gd name="T35" fmla="*/ 10 h 16"/>
                    <a:gd name="T36" fmla="*/ 56 w 16"/>
                    <a:gd name="T37" fmla="*/ 2 h 16"/>
                    <a:gd name="T38" fmla="*/ 48 w 16"/>
                    <a:gd name="T39" fmla="*/ 2 h 16"/>
                    <a:gd name="T40" fmla="*/ 39 w 16"/>
                    <a:gd name="T41" fmla="*/ 0 h 16"/>
                    <a:gd name="T42" fmla="*/ 31 w 16"/>
                    <a:gd name="T43" fmla="*/ 0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16">
                      <a:moveTo>
                        <a:pt x="8" y="0"/>
                      </a:moveTo>
                      <a:lnTo>
                        <a:pt x="6" y="0"/>
                      </a:lnTo>
                      <a:lnTo>
                        <a:pt x="4" y="2"/>
                      </a:lnTo>
                      <a:lnTo>
                        <a:pt x="2" y="2"/>
                      </a:lnTo>
                      <a:lnTo>
                        <a:pt x="2" y="4"/>
                      </a:lnTo>
                      <a:lnTo>
                        <a:pt x="0" y="6"/>
                      </a:lnTo>
                      <a:lnTo>
                        <a:pt x="0" y="10"/>
                      </a:lnTo>
                      <a:lnTo>
                        <a:pt x="2" y="12"/>
                      </a:lnTo>
                      <a:lnTo>
                        <a:pt x="2" y="14"/>
                      </a:lnTo>
                      <a:lnTo>
                        <a:pt x="4" y="14"/>
                      </a:lnTo>
                      <a:lnTo>
                        <a:pt x="6" y="16"/>
                      </a:lnTo>
                      <a:lnTo>
                        <a:pt x="10" y="16"/>
                      </a:lnTo>
                      <a:lnTo>
                        <a:pt x="12" y="14"/>
                      </a:lnTo>
                      <a:lnTo>
                        <a:pt x="14" y="14"/>
                      </a:lnTo>
                      <a:lnTo>
                        <a:pt x="14" y="12"/>
                      </a:lnTo>
                      <a:lnTo>
                        <a:pt x="16" y="10"/>
                      </a:lnTo>
                      <a:lnTo>
                        <a:pt x="16" y="6"/>
                      </a:lnTo>
                      <a:lnTo>
                        <a:pt x="14" y="4"/>
                      </a:lnTo>
                      <a:lnTo>
                        <a:pt x="14" y="2"/>
                      </a:lnTo>
                      <a:lnTo>
                        <a:pt x="12" y="2"/>
                      </a:lnTo>
                      <a:lnTo>
                        <a:pt x="10" y="0"/>
                      </a:lnTo>
                      <a:lnTo>
                        <a:pt x="8" y="0"/>
                      </a:lnTo>
                      <a:close/>
                    </a:path>
                  </a:pathLst>
                </a:custGeom>
                <a:solidFill>
                  <a:srgbClr val="CE9964"/>
                </a:solidFill>
                <a:ln w="9525">
                  <a:solidFill>
                    <a:srgbClr val="000000"/>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516" name="Freeform 190"/>
                <p:cNvSpPr>
                  <a:spLocks/>
                </p:cNvSpPr>
                <p:nvPr/>
              </p:nvSpPr>
              <p:spPr bwMode="auto">
                <a:xfrm>
                  <a:off x="3719" y="2609"/>
                  <a:ext cx="17" cy="18"/>
                </a:xfrm>
                <a:custGeom>
                  <a:avLst/>
                  <a:gdLst>
                    <a:gd name="T0" fmla="*/ 16 w 15"/>
                    <a:gd name="T1" fmla="*/ 0 h 16"/>
                    <a:gd name="T2" fmla="*/ 12 w 15"/>
                    <a:gd name="T3" fmla="*/ 0 h 16"/>
                    <a:gd name="T4" fmla="*/ 10 w 15"/>
                    <a:gd name="T5" fmla="*/ 2 h 16"/>
                    <a:gd name="T6" fmla="*/ 2 w 15"/>
                    <a:gd name="T7" fmla="*/ 2 h 16"/>
                    <a:gd name="T8" fmla="*/ 2 w 15"/>
                    <a:gd name="T9" fmla="*/ 10 h 16"/>
                    <a:gd name="T10" fmla="*/ 0 w 15"/>
                    <a:gd name="T11" fmla="*/ 12 h 16"/>
                    <a:gd name="T12" fmla="*/ 0 w 15"/>
                    <a:gd name="T13" fmla="*/ 20 h 16"/>
                    <a:gd name="T14" fmla="*/ 2 w 15"/>
                    <a:gd name="T15" fmla="*/ 26 h 16"/>
                    <a:gd name="T16" fmla="*/ 2 w 15"/>
                    <a:gd name="T17" fmla="*/ 29 h 16"/>
                    <a:gd name="T18" fmla="*/ 10 w 15"/>
                    <a:gd name="T19" fmla="*/ 29 h 16"/>
                    <a:gd name="T20" fmla="*/ 12 w 15"/>
                    <a:gd name="T21" fmla="*/ 33 h 16"/>
                    <a:gd name="T22" fmla="*/ 20 w 15"/>
                    <a:gd name="T23" fmla="*/ 33 h 16"/>
                    <a:gd name="T24" fmla="*/ 26 w 15"/>
                    <a:gd name="T25" fmla="*/ 29 h 16"/>
                    <a:gd name="T26" fmla="*/ 28 w 15"/>
                    <a:gd name="T27" fmla="*/ 29 h 16"/>
                    <a:gd name="T28" fmla="*/ 28 w 15"/>
                    <a:gd name="T29" fmla="*/ 26 h 16"/>
                    <a:gd name="T30" fmla="*/ 32 w 15"/>
                    <a:gd name="T31" fmla="*/ 20 h 16"/>
                    <a:gd name="T32" fmla="*/ 32 w 15"/>
                    <a:gd name="T33" fmla="*/ 12 h 16"/>
                    <a:gd name="T34" fmla="*/ 28 w 15"/>
                    <a:gd name="T35" fmla="*/ 10 h 16"/>
                    <a:gd name="T36" fmla="*/ 28 w 15"/>
                    <a:gd name="T37" fmla="*/ 2 h 16"/>
                    <a:gd name="T38" fmla="*/ 26 w 15"/>
                    <a:gd name="T39" fmla="*/ 2 h 16"/>
                    <a:gd name="T40" fmla="*/ 20 w 15"/>
                    <a:gd name="T41" fmla="*/ 0 h 16"/>
                    <a:gd name="T42" fmla="*/ 16 w 15"/>
                    <a:gd name="T43" fmla="*/ 0 h 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16">
                      <a:moveTo>
                        <a:pt x="8" y="0"/>
                      </a:moveTo>
                      <a:lnTo>
                        <a:pt x="6" y="0"/>
                      </a:lnTo>
                      <a:lnTo>
                        <a:pt x="4" y="2"/>
                      </a:lnTo>
                      <a:lnTo>
                        <a:pt x="2" y="2"/>
                      </a:lnTo>
                      <a:lnTo>
                        <a:pt x="2" y="4"/>
                      </a:lnTo>
                      <a:lnTo>
                        <a:pt x="0" y="6"/>
                      </a:lnTo>
                      <a:lnTo>
                        <a:pt x="0" y="10"/>
                      </a:lnTo>
                      <a:lnTo>
                        <a:pt x="2" y="12"/>
                      </a:lnTo>
                      <a:lnTo>
                        <a:pt x="2" y="14"/>
                      </a:lnTo>
                      <a:lnTo>
                        <a:pt x="4" y="14"/>
                      </a:lnTo>
                      <a:lnTo>
                        <a:pt x="6" y="16"/>
                      </a:lnTo>
                      <a:lnTo>
                        <a:pt x="10" y="16"/>
                      </a:lnTo>
                      <a:lnTo>
                        <a:pt x="12" y="14"/>
                      </a:lnTo>
                      <a:lnTo>
                        <a:pt x="13" y="14"/>
                      </a:lnTo>
                      <a:lnTo>
                        <a:pt x="13" y="12"/>
                      </a:lnTo>
                      <a:lnTo>
                        <a:pt x="15" y="10"/>
                      </a:lnTo>
                      <a:lnTo>
                        <a:pt x="15" y="6"/>
                      </a:lnTo>
                      <a:lnTo>
                        <a:pt x="13" y="4"/>
                      </a:lnTo>
                      <a:lnTo>
                        <a:pt x="13" y="2"/>
                      </a:lnTo>
                      <a:lnTo>
                        <a:pt x="12" y="2"/>
                      </a:lnTo>
                      <a:lnTo>
                        <a:pt x="10" y="0"/>
                      </a:lnTo>
                      <a:lnTo>
                        <a:pt x="8" y="0"/>
                      </a:lnTo>
                      <a:close/>
                    </a:path>
                  </a:pathLst>
                </a:custGeom>
                <a:solidFill>
                  <a:srgbClr val="CE9964"/>
                </a:solidFill>
                <a:ln w="9525">
                  <a:solidFill>
                    <a:srgbClr val="000000"/>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517" name="Freeform 191"/>
                <p:cNvSpPr>
                  <a:spLocks/>
                </p:cNvSpPr>
                <p:nvPr/>
              </p:nvSpPr>
              <p:spPr bwMode="auto">
                <a:xfrm>
                  <a:off x="3756" y="2603"/>
                  <a:ext cx="45" cy="22"/>
                </a:xfrm>
                <a:custGeom>
                  <a:avLst/>
                  <a:gdLst>
                    <a:gd name="T0" fmla="*/ 13 w 38"/>
                    <a:gd name="T1" fmla="*/ 3 h 19"/>
                    <a:gd name="T2" fmla="*/ 11 w 38"/>
                    <a:gd name="T3" fmla="*/ 12 h 19"/>
                    <a:gd name="T4" fmla="*/ 2 w 38"/>
                    <a:gd name="T5" fmla="*/ 12 h 19"/>
                    <a:gd name="T6" fmla="*/ 0 w 38"/>
                    <a:gd name="T7" fmla="*/ 16 h 19"/>
                    <a:gd name="T8" fmla="*/ 0 w 38"/>
                    <a:gd name="T9" fmla="*/ 31 h 19"/>
                    <a:gd name="T10" fmla="*/ 2 w 38"/>
                    <a:gd name="T11" fmla="*/ 36 h 19"/>
                    <a:gd name="T12" fmla="*/ 2 w 38"/>
                    <a:gd name="T13" fmla="*/ 42 h 19"/>
                    <a:gd name="T14" fmla="*/ 11 w 38"/>
                    <a:gd name="T15" fmla="*/ 45 h 19"/>
                    <a:gd name="T16" fmla="*/ 25 w 38"/>
                    <a:gd name="T17" fmla="*/ 45 h 19"/>
                    <a:gd name="T18" fmla="*/ 60 w 38"/>
                    <a:gd name="T19" fmla="*/ 36 h 19"/>
                    <a:gd name="T20" fmla="*/ 53 w 38"/>
                    <a:gd name="T21" fmla="*/ 36 h 19"/>
                    <a:gd name="T22" fmla="*/ 89 w 38"/>
                    <a:gd name="T23" fmla="*/ 36 h 19"/>
                    <a:gd name="T24" fmla="*/ 92 w 38"/>
                    <a:gd name="T25" fmla="*/ 31 h 19"/>
                    <a:gd name="T26" fmla="*/ 99 w 38"/>
                    <a:gd name="T27" fmla="*/ 31 h 19"/>
                    <a:gd name="T28" fmla="*/ 99 w 38"/>
                    <a:gd name="T29" fmla="*/ 27 h 19"/>
                    <a:gd name="T30" fmla="*/ 105 w 38"/>
                    <a:gd name="T31" fmla="*/ 22 h 19"/>
                    <a:gd name="T32" fmla="*/ 105 w 38"/>
                    <a:gd name="T33" fmla="*/ 12 h 19"/>
                    <a:gd name="T34" fmla="*/ 99 w 38"/>
                    <a:gd name="T35" fmla="*/ 3 h 19"/>
                    <a:gd name="T36" fmla="*/ 99 w 38"/>
                    <a:gd name="T37" fmla="*/ 2 h 19"/>
                    <a:gd name="T38" fmla="*/ 92 w 38"/>
                    <a:gd name="T39" fmla="*/ 2 h 19"/>
                    <a:gd name="T40" fmla="*/ 89 w 38"/>
                    <a:gd name="T41" fmla="*/ 0 h 19"/>
                    <a:gd name="T42" fmla="*/ 84 w 38"/>
                    <a:gd name="T43" fmla="*/ 0 h 19"/>
                    <a:gd name="T44" fmla="*/ 53 w 38"/>
                    <a:gd name="T45" fmla="*/ 0 h 19"/>
                    <a:gd name="T46" fmla="*/ 46 w 38"/>
                    <a:gd name="T47" fmla="*/ 0 h 19"/>
                    <a:gd name="T48" fmla="*/ 13 w 38"/>
                    <a:gd name="T49" fmla="*/ 3 h 1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8" h="19">
                      <a:moveTo>
                        <a:pt x="5" y="3"/>
                      </a:moveTo>
                      <a:lnTo>
                        <a:pt x="4" y="5"/>
                      </a:lnTo>
                      <a:lnTo>
                        <a:pt x="2" y="5"/>
                      </a:lnTo>
                      <a:lnTo>
                        <a:pt x="0" y="7"/>
                      </a:lnTo>
                      <a:lnTo>
                        <a:pt x="0" y="13"/>
                      </a:lnTo>
                      <a:lnTo>
                        <a:pt x="2" y="15"/>
                      </a:lnTo>
                      <a:lnTo>
                        <a:pt x="2" y="17"/>
                      </a:lnTo>
                      <a:lnTo>
                        <a:pt x="4" y="19"/>
                      </a:lnTo>
                      <a:lnTo>
                        <a:pt x="9" y="19"/>
                      </a:lnTo>
                      <a:lnTo>
                        <a:pt x="21" y="15"/>
                      </a:lnTo>
                      <a:lnTo>
                        <a:pt x="19" y="15"/>
                      </a:lnTo>
                      <a:lnTo>
                        <a:pt x="32" y="15"/>
                      </a:lnTo>
                      <a:lnTo>
                        <a:pt x="34" y="13"/>
                      </a:lnTo>
                      <a:lnTo>
                        <a:pt x="36" y="13"/>
                      </a:lnTo>
                      <a:lnTo>
                        <a:pt x="36" y="11"/>
                      </a:lnTo>
                      <a:lnTo>
                        <a:pt x="38" y="9"/>
                      </a:lnTo>
                      <a:lnTo>
                        <a:pt x="38" y="5"/>
                      </a:lnTo>
                      <a:lnTo>
                        <a:pt x="36" y="3"/>
                      </a:lnTo>
                      <a:lnTo>
                        <a:pt x="36" y="2"/>
                      </a:lnTo>
                      <a:lnTo>
                        <a:pt x="34" y="2"/>
                      </a:lnTo>
                      <a:lnTo>
                        <a:pt x="32" y="0"/>
                      </a:lnTo>
                      <a:lnTo>
                        <a:pt x="30" y="0"/>
                      </a:lnTo>
                      <a:lnTo>
                        <a:pt x="19" y="0"/>
                      </a:lnTo>
                      <a:lnTo>
                        <a:pt x="17" y="0"/>
                      </a:lnTo>
                      <a:lnTo>
                        <a:pt x="5" y="3"/>
                      </a:lnTo>
                      <a:close/>
                    </a:path>
                  </a:pathLst>
                </a:custGeom>
                <a:solidFill>
                  <a:srgbClr val="CE9964"/>
                </a:solidFill>
                <a:ln w="9525">
                  <a:solidFill>
                    <a:srgbClr val="000000"/>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518" name="Freeform 192"/>
                <p:cNvSpPr>
                  <a:spLocks/>
                </p:cNvSpPr>
                <p:nvPr/>
              </p:nvSpPr>
              <p:spPr bwMode="auto">
                <a:xfrm>
                  <a:off x="3820" y="2601"/>
                  <a:ext cx="18" cy="17"/>
                </a:xfrm>
                <a:custGeom>
                  <a:avLst/>
                  <a:gdLst>
                    <a:gd name="T0" fmla="*/ 20 w 15"/>
                    <a:gd name="T1" fmla="*/ 0 h 15"/>
                    <a:gd name="T2" fmla="*/ 14 w 15"/>
                    <a:gd name="T3" fmla="*/ 0 h 15"/>
                    <a:gd name="T4" fmla="*/ 10 w 15"/>
                    <a:gd name="T5" fmla="*/ 2 h 15"/>
                    <a:gd name="T6" fmla="*/ 1 w 15"/>
                    <a:gd name="T7" fmla="*/ 2 h 15"/>
                    <a:gd name="T8" fmla="*/ 1 w 15"/>
                    <a:gd name="T9" fmla="*/ 10 h 15"/>
                    <a:gd name="T10" fmla="*/ 0 w 15"/>
                    <a:gd name="T11" fmla="*/ 11 h 15"/>
                    <a:gd name="T12" fmla="*/ 0 w 15"/>
                    <a:gd name="T13" fmla="*/ 18 h 15"/>
                    <a:gd name="T14" fmla="*/ 1 w 15"/>
                    <a:gd name="T15" fmla="*/ 23 h 15"/>
                    <a:gd name="T16" fmla="*/ 1 w 15"/>
                    <a:gd name="T17" fmla="*/ 28 h 15"/>
                    <a:gd name="T18" fmla="*/ 10 w 15"/>
                    <a:gd name="T19" fmla="*/ 28 h 15"/>
                    <a:gd name="T20" fmla="*/ 14 w 15"/>
                    <a:gd name="T21" fmla="*/ 32 h 15"/>
                    <a:gd name="T22" fmla="*/ 28 w 15"/>
                    <a:gd name="T23" fmla="*/ 32 h 15"/>
                    <a:gd name="T24" fmla="*/ 34 w 15"/>
                    <a:gd name="T25" fmla="*/ 28 h 15"/>
                    <a:gd name="T26" fmla="*/ 41 w 15"/>
                    <a:gd name="T27" fmla="*/ 28 h 15"/>
                    <a:gd name="T28" fmla="*/ 41 w 15"/>
                    <a:gd name="T29" fmla="*/ 23 h 15"/>
                    <a:gd name="T30" fmla="*/ 44 w 15"/>
                    <a:gd name="T31" fmla="*/ 18 h 15"/>
                    <a:gd name="T32" fmla="*/ 44 w 15"/>
                    <a:gd name="T33" fmla="*/ 11 h 15"/>
                    <a:gd name="T34" fmla="*/ 41 w 15"/>
                    <a:gd name="T35" fmla="*/ 10 h 15"/>
                    <a:gd name="T36" fmla="*/ 41 w 15"/>
                    <a:gd name="T37" fmla="*/ 2 h 15"/>
                    <a:gd name="T38" fmla="*/ 34 w 15"/>
                    <a:gd name="T39" fmla="*/ 2 h 15"/>
                    <a:gd name="T40" fmla="*/ 28 w 15"/>
                    <a:gd name="T41" fmla="*/ 0 h 15"/>
                    <a:gd name="T42" fmla="*/ 20 w 15"/>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 h="15">
                      <a:moveTo>
                        <a:pt x="7" y="0"/>
                      </a:moveTo>
                      <a:lnTo>
                        <a:pt x="5" y="0"/>
                      </a:lnTo>
                      <a:lnTo>
                        <a:pt x="3" y="2"/>
                      </a:lnTo>
                      <a:lnTo>
                        <a:pt x="1" y="2"/>
                      </a:lnTo>
                      <a:lnTo>
                        <a:pt x="1" y="4"/>
                      </a:lnTo>
                      <a:lnTo>
                        <a:pt x="0" y="5"/>
                      </a:lnTo>
                      <a:lnTo>
                        <a:pt x="0" y="9"/>
                      </a:lnTo>
                      <a:lnTo>
                        <a:pt x="1" y="11"/>
                      </a:lnTo>
                      <a:lnTo>
                        <a:pt x="1" y="13"/>
                      </a:lnTo>
                      <a:lnTo>
                        <a:pt x="3" y="13"/>
                      </a:lnTo>
                      <a:lnTo>
                        <a:pt x="5" y="15"/>
                      </a:lnTo>
                      <a:lnTo>
                        <a:pt x="9" y="15"/>
                      </a:lnTo>
                      <a:lnTo>
                        <a:pt x="11" y="13"/>
                      </a:lnTo>
                      <a:lnTo>
                        <a:pt x="13" y="13"/>
                      </a:lnTo>
                      <a:lnTo>
                        <a:pt x="13" y="11"/>
                      </a:lnTo>
                      <a:lnTo>
                        <a:pt x="15" y="9"/>
                      </a:lnTo>
                      <a:lnTo>
                        <a:pt x="15" y="5"/>
                      </a:lnTo>
                      <a:lnTo>
                        <a:pt x="13" y="4"/>
                      </a:lnTo>
                      <a:lnTo>
                        <a:pt x="13" y="2"/>
                      </a:lnTo>
                      <a:lnTo>
                        <a:pt x="11" y="2"/>
                      </a:lnTo>
                      <a:lnTo>
                        <a:pt x="9" y="0"/>
                      </a:lnTo>
                      <a:lnTo>
                        <a:pt x="7" y="0"/>
                      </a:lnTo>
                      <a:close/>
                    </a:path>
                  </a:pathLst>
                </a:custGeom>
                <a:solidFill>
                  <a:srgbClr val="CE9964"/>
                </a:solidFill>
                <a:ln w="9525">
                  <a:solidFill>
                    <a:srgbClr val="000000"/>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519" name="Freeform 193"/>
                <p:cNvSpPr>
                  <a:spLocks/>
                </p:cNvSpPr>
                <p:nvPr/>
              </p:nvSpPr>
              <p:spPr bwMode="auto">
                <a:xfrm>
                  <a:off x="3856" y="2598"/>
                  <a:ext cx="19" cy="18"/>
                </a:xfrm>
                <a:custGeom>
                  <a:avLst/>
                  <a:gdLst>
                    <a:gd name="T0" fmla="*/ 24 w 16"/>
                    <a:gd name="T1" fmla="*/ 0 h 15"/>
                    <a:gd name="T2" fmla="*/ 17 w 16"/>
                    <a:gd name="T3" fmla="*/ 0 h 15"/>
                    <a:gd name="T4" fmla="*/ 12 w 16"/>
                    <a:gd name="T5" fmla="*/ 2 h 15"/>
                    <a:gd name="T6" fmla="*/ 2 w 16"/>
                    <a:gd name="T7" fmla="*/ 2 h 15"/>
                    <a:gd name="T8" fmla="*/ 2 w 16"/>
                    <a:gd name="T9" fmla="*/ 12 h 15"/>
                    <a:gd name="T10" fmla="*/ 0 w 16"/>
                    <a:gd name="T11" fmla="*/ 17 h 15"/>
                    <a:gd name="T12" fmla="*/ 0 w 16"/>
                    <a:gd name="T13" fmla="*/ 28 h 15"/>
                    <a:gd name="T14" fmla="*/ 2 w 16"/>
                    <a:gd name="T15" fmla="*/ 34 h 15"/>
                    <a:gd name="T16" fmla="*/ 2 w 16"/>
                    <a:gd name="T17" fmla="*/ 41 h 15"/>
                    <a:gd name="T18" fmla="*/ 12 w 16"/>
                    <a:gd name="T19" fmla="*/ 41 h 15"/>
                    <a:gd name="T20" fmla="*/ 17 w 16"/>
                    <a:gd name="T21" fmla="*/ 44 h 15"/>
                    <a:gd name="T22" fmla="*/ 29 w 16"/>
                    <a:gd name="T23" fmla="*/ 44 h 15"/>
                    <a:gd name="T24" fmla="*/ 34 w 16"/>
                    <a:gd name="T25" fmla="*/ 41 h 15"/>
                    <a:gd name="T26" fmla="*/ 40 w 16"/>
                    <a:gd name="T27" fmla="*/ 41 h 15"/>
                    <a:gd name="T28" fmla="*/ 40 w 16"/>
                    <a:gd name="T29" fmla="*/ 34 h 15"/>
                    <a:gd name="T30" fmla="*/ 45 w 16"/>
                    <a:gd name="T31" fmla="*/ 28 h 15"/>
                    <a:gd name="T32" fmla="*/ 45 w 16"/>
                    <a:gd name="T33" fmla="*/ 17 h 15"/>
                    <a:gd name="T34" fmla="*/ 40 w 16"/>
                    <a:gd name="T35" fmla="*/ 12 h 15"/>
                    <a:gd name="T36" fmla="*/ 40 w 16"/>
                    <a:gd name="T37" fmla="*/ 2 h 15"/>
                    <a:gd name="T38" fmla="*/ 34 w 16"/>
                    <a:gd name="T39" fmla="*/ 2 h 15"/>
                    <a:gd name="T40" fmla="*/ 29 w 16"/>
                    <a:gd name="T41" fmla="*/ 0 h 15"/>
                    <a:gd name="T42" fmla="*/ 24 w 16"/>
                    <a:gd name="T43" fmla="*/ 0 h 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15">
                      <a:moveTo>
                        <a:pt x="8" y="0"/>
                      </a:moveTo>
                      <a:lnTo>
                        <a:pt x="6" y="0"/>
                      </a:lnTo>
                      <a:lnTo>
                        <a:pt x="4" y="2"/>
                      </a:lnTo>
                      <a:lnTo>
                        <a:pt x="2" y="2"/>
                      </a:lnTo>
                      <a:lnTo>
                        <a:pt x="2" y="4"/>
                      </a:lnTo>
                      <a:lnTo>
                        <a:pt x="0" y="6"/>
                      </a:lnTo>
                      <a:lnTo>
                        <a:pt x="0" y="9"/>
                      </a:lnTo>
                      <a:lnTo>
                        <a:pt x="2" y="11"/>
                      </a:lnTo>
                      <a:lnTo>
                        <a:pt x="2" y="13"/>
                      </a:lnTo>
                      <a:lnTo>
                        <a:pt x="4" y="13"/>
                      </a:lnTo>
                      <a:lnTo>
                        <a:pt x="6" y="15"/>
                      </a:lnTo>
                      <a:lnTo>
                        <a:pt x="10" y="15"/>
                      </a:lnTo>
                      <a:lnTo>
                        <a:pt x="12" y="13"/>
                      </a:lnTo>
                      <a:lnTo>
                        <a:pt x="14" y="13"/>
                      </a:lnTo>
                      <a:lnTo>
                        <a:pt x="14" y="11"/>
                      </a:lnTo>
                      <a:lnTo>
                        <a:pt x="16" y="9"/>
                      </a:lnTo>
                      <a:lnTo>
                        <a:pt x="16" y="6"/>
                      </a:lnTo>
                      <a:lnTo>
                        <a:pt x="14" y="4"/>
                      </a:lnTo>
                      <a:lnTo>
                        <a:pt x="14" y="2"/>
                      </a:lnTo>
                      <a:lnTo>
                        <a:pt x="12" y="2"/>
                      </a:lnTo>
                      <a:lnTo>
                        <a:pt x="10" y="0"/>
                      </a:lnTo>
                      <a:lnTo>
                        <a:pt x="8" y="0"/>
                      </a:lnTo>
                      <a:close/>
                    </a:path>
                  </a:pathLst>
                </a:custGeom>
                <a:solidFill>
                  <a:srgbClr val="CE9964"/>
                </a:solidFill>
                <a:ln w="9525">
                  <a:solidFill>
                    <a:srgbClr val="000000"/>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520" name="Freeform 194"/>
                <p:cNvSpPr>
                  <a:spLocks/>
                </p:cNvSpPr>
                <p:nvPr/>
              </p:nvSpPr>
              <p:spPr bwMode="auto">
                <a:xfrm>
                  <a:off x="3893" y="2594"/>
                  <a:ext cx="34" cy="17"/>
                </a:xfrm>
                <a:custGeom>
                  <a:avLst/>
                  <a:gdLst>
                    <a:gd name="T0" fmla="*/ 21 w 29"/>
                    <a:gd name="T1" fmla="*/ 0 h 15"/>
                    <a:gd name="T2" fmla="*/ 15 w 29"/>
                    <a:gd name="T3" fmla="*/ 0 h 15"/>
                    <a:gd name="T4" fmla="*/ 11 w 29"/>
                    <a:gd name="T5" fmla="*/ 2 h 15"/>
                    <a:gd name="T6" fmla="*/ 2 w 29"/>
                    <a:gd name="T7" fmla="*/ 2 h 15"/>
                    <a:gd name="T8" fmla="*/ 2 w 29"/>
                    <a:gd name="T9" fmla="*/ 10 h 15"/>
                    <a:gd name="T10" fmla="*/ 0 w 29"/>
                    <a:gd name="T11" fmla="*/ 12 h 15"/>
                    <a:gd name="T12" fmla="*/ 0 w 29"/>
                    <a:gd name="T13" fmla="*/ 20 h 15"/>
                    <a:gd name="T14" fmla="*/ 2 w 29"/>
                    <a:gd name="T15" fmla="*/ 23 h 15"/>
                    <a:gd name="T16" fmla="*/ 2 w 29"/>
                    <a:gd name="T17" fmla="*/ 28 h 15"/>
                    <a:gd name="T18" fmla="*/ 11 w 29"/>
                    <a:gd name="T19" fmla="*/ 28 h 15"/>
                    <a:gd name="T20" fmla="*/ 15 w 29"/>
                    <a:gd name="T21" fmla="*/ 32 h 15"/>
                    <a:gd name="T22" fmla="*/ 62 w 29"/>
                    <a:gd name="T23" fmla="*/ 32 h 15"/>
                    <a:gd name="T24" fmla="*/ 64 w 29"/>
                    <a:gd name="T25" fmla="*/ 28 h 15"/>
                    <a:gd name="T26" fmla="*/ 73 w 29"/>
                    <a:gd name="T27" fmla="*/ 28 h 15"/>
                    <a:gd name="T28" fmla="*/ 73 w 29"/>
                    <a:gd name="T29" fmla="*/ 23 h 15"/>
                    <a:gd name="T30" fmla="*/ 75 w 29"/>
                    <a:gd name="T31" fmla="*/ 20 h 15"/>
                    <a:gd name="T32" fmla="*/ 75 w 29"/>
                    <a:gd name="T33" fmla="*/ 12 h 15"/>
                    <a:gd name="T34" fmla="*/ 73 w 29"/>
                    <a:gd name="T35" fmla="*/ 10 h 15"/>
                    <a:gd name="T36" fmla="*/ 73 w 29"/>
                    <a:gd name="T37" fmla="*/ 2 h 15"/>
                    <a:gd name="T38" fmla="*/ 64 w 29"/>
                    <a:gd name="T39" fmla="*/ 2 h 15"/>
                    <a:gd name="T40" fmla="*/ 62 w 29"/>
                    <a:gd name="T41" fmla="*/ 0 h 15"/>
                    <a:gd name="T42" fmla="*/ 55 w 29"/>
                    <a:gd name="T43" fmla="*/ 0 h 15"/>
                    <a:gd name="T44" fmla="*/ 21 w 29"/>
                    <a:gd name="T45" fmla="*/ 0 h 1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9" h="15">
                      <a:moveTo>
                        <a:pt x="8" y="0"/>
                      </a:moveTo>
                      <a:lnTo>
                        <a:pt x="6" y="0"/>
                      </a:lnTo>
                      <a:lnTo>
                        <a:pt x="4" y="2"/>
                      </a:lnTo>
                      <a:lnTo>
                        <a:pt x="2" y="2"/>
                      </a:lnTo>
                      <a:lnTo>
                        <a:pt x="2" y="4"/>
                      </a:lnTo>
                      <a:lnTo>
                        <a:pt x="0" y="6"/>
                      </a:lnTo>
                      <a:lnTo>
                        <a:pt x="0" y="10"/>
                      </a:lnTo>
                      <a:lnTo>
                        <a:pt x="2" y="11"/>
                      </a:lnTo>
                      <a:lnTo>
                        <a:pt x="2" y="13"/>
                      </a:lnTo>
                      <a:lnTo>
                        <a:pt x="4" y="13"/>
                      </a:lnTo>
                      <a:lnTo>
                        <a:pt x="6" y="15"/>
                      </a:lnTo>
                      <a:lnTo>
                        <a:pt x="23" y="15"/>
                      </a:lnTo>
                      <a:lnTo>
                        <a:pt x="25" y="13"/>
                      </a:lnTo>
                      <a:lnTo>
                        <a:pt x="27" y="13"/>
                      </a:lnTo>
                      <a:lnTo>
                        <a:pt x="27" y="11"/>
                      </a:lnTo>
                      <a:lnTo>
                        <a:pt x="29" y="10"/>
                      </a:lnTo>
                      <a:lnTo>
                        <a:pt x="29" y="6"/>
                      </a:lnTo>
                      <a:lnTo>
                        <a:pt x="27" y="4"/>
                      </a:lnTo>
                      <a:lnTo>
                        <a:pt x="27" y="2"/>
                      </a:lnTo>
                      <a:lnTo>
                        <a:pt x="25" y="2"/>
                      </a:lnTo>
                      <a:lnTo>
                        <a:pt x="23" y="0"/>
                      </a:lnTo>
                      <a:lnTo>
                        <a:pt x="21" y="0"/>
                      </a:lnTo>
                      <a:lnTo>
                        <a:pt x="8" y="0"/>
                      </a:lnTo>
                      <a:close/>
                    </a:path>
                  </a:pathLst>
                </a:custGeom>
                <a:solidFill>
                  <a:srgbClr val="CE9964"/>
                </a:solidFill>
                <a:ln w="9525">
                  <a:solidFill>
                    <a:srgbClr val="000000"/>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grpSp>
        </p:grpSp>
      </p:grpSp>
      <p:sp>
        <p:nvSpPr>
          <p:cNvPr id="17432" name="Freeform 195"/>
          <p:cNvSpPr>
            <a:spLocks/>
          </p:cNvSpPr>
          <p:nvPr/>
        </p:nvSpPr>
        <p:spPr bwMode="auto">
          <a:xfrm>
            <a:off x="1987550" y="4410075"/>
            <a:ext cx="4849813" cy="28575"/>
          </a:xfrm>
          <a:custGeom>
            <a:avLst/>
            <a:gdLst>
              <a:gd name="T0" fmla="*/ 2147483647 w 2558"/>
              <a:gd name="T1" fmla="*/ 0 h 16"/>
              <a:gd name="T2" fmla="*/ 2147483647 w 2558"/>
              <a:gd name="T3" fmla="*/ 0 h 16"/>
              <a:gd name="T4" fmla="*/ 2147483647 w 2558"/>
              <a:gd name="T5" fmla="*/ 2147483647 h 16"/>
              <a:gd name="T6" fmla="*/ 2147483647 w 2558"/>
              <a:gd name="T7" fmla="*/ 2147483647 h 16"/>
              <a:gd name="T8" fmla="*/ 2147483647 w 2558"/>
              <a:gd name="T9" fmla="*/ 2147483647 h 16"/>
              <a:gd name="T10" fmla="*/ 0 w 2558"/>
              <a:gd name="T11" fmla="*/ 2147483647 h 16"/>
              <a:gd name="T12" fmla="*/ 0 w 2558"/>
              <a:gd name="T13" fmla="*/ 2147483647 h 16"/>
              <a:gd name="T14" fmla="*/ 2147483647 w 2558"/>
              <a:gd name="T15" fmla="*/ 2147483647 h 16"/>
              <a:gd name="T16" fmla="*/ 2147483647 w 2558"/>
              <a:gd name="T17" fmla="*/ 2147483647 h 16"/>
              <a:gd name="T18" fmla="*/ 2147483647 w 2558"/>
              <a:gd name="T19" fmla="*/ 2147483647 h 16"/>
              <a:gd name="T20" fmla="*/ 2147483647 w 2558"/>
              <a:gd name="T21" fmla="*/ 2147483647 h 16"/>
              <a:gd name="T22" fmla="*/ 2147483647 w 2558"/>
              <a:gd name="T23" fmla="*/ 2147483647 h 16"/>
              <a:gd name="T24" fmla="*/ 2147483647 w 2558"/>
              <a:gd name="T25" fmla="*/ 2147483647 h 16"/>
              <a:gd name="T26" fmla="*/ 2147483647 w 2558"/>
              <a:gd name="T27" fmla="*/ 2147483647 h 16"/>
              <a:gd name="T28" fmla="*/ 2147483647 w 2558"/>
              <a:gd name="T29" fmla="*/ 2147483647 h 16"/>
              <a:gd name="T30" fmla="*/ 2147483647 w 2558"/>
              <a:gd name="T31" fmla="*/ 2147483647 h 16"/>
              <a:gd name="T32" fmla="*/ 2147483647 w 2558"/>
              <a:gd name="T33" fmla="*/ 2147483647 h 16"/>
              <a:gd name="T34" fmla="*/ 2147483647 w 2558"/>
              <a:gd name="T35" fmla="*/ 2147483647 h 16"/>
              <a:gd name="T36" fmla="*/ 2147483647 w 2558"/>
              <a:gd name="T37" fmla="*/ 2147483647 h 16"/>
              <a:gd name="T38" fmla="*/ 2147483647 w 2558"/>
              <a:gd name="T39" fmla="*/ 2147483647 h 16"/>
              <a:gd name="T40" fmla="*/ 2147483647 w 2558"/>
              <a:gd name="T41" fmla="*/ 0 h 16"/>
              <a:gd name="T42" fmla="*/ 2147483647 w 2558"/>
              <a:gd name="T43" fmla="*/ 0 h 16"/>
              <a:gd name="T44" fmla="*/ 2147483647 w 2558"/>
              <a:gd name="T45" fmla="*/ 0 h 1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558" h="16">
                <a:moveTo>
                  <a:pt x="8" y="0"/>
                </a:moveTo>
                <a:lnTo>
                  <a:pt x="6" y="0"/>
                </a:lnTo>
                <a:lnTo>
                  <a:pt x="4" y="2"/>
                </a:lnTo>
                <a:lnTo>
                  <a:pt x="2" y="2"/>
                </a:lnTo>
                <a:lnTo>
                  <a:pt x="2" y="4"/>
                </a:lnTo>
                <a:lnTo>
                  <a:pt x="0" y="6"/>
                </a:lnTo>
                <a:lnTo>
                  <a:pt x="0" y="10"/>
                </a:lnTo>
                <a:lnTo>
                  <a:pt x="2" y="12"/>
                </a:lnTo>
                <a:lnTo>
                  <a:pt x="2" y="14"/>
                </a:lnTo>
                <a:lnTo>
                  <a:pt x="4" y="14"/>
                </a:lnTo>
                <a:lnTo>
                  <a:pt x="6" y="16"/>
                </a:lnTo>
                <a:lnTo>
                  <a:pt x="2552" y="16"/>
                </a:lnTo>
                <a:lnTo>
                  <a:pt x="2554" y="14"/>
                </a:lnTo>
                <a:lnTo>
                  <a:pt x="2556" y="14"/>
                </a:lnTo>
                <a:lnTo>
                  <a:pt x="2556" y="12"/>
                </a:lnTo>
                <a:lnTo>
                  <a:pt x="2558" y="10"/>
                </a:lnTo>
                <a:lnTo>
                  <a:pt x="2558" y="6"/>
                </a:lnTo>
                <a:lnTo>
                  <a:pt x="2556" y="4"/>
                </a:lnTo>
                <a:lnTo>
                  <a:pt x="2556" y="2"/>
                </a:lnTo>
                <a:lnTo>
                  <a:pt x="2554" y="2"/>
                </a:lnTo>
                <a:lnTo>
                  <a:pt x="2552" y="0"/>
                </a:lnTo>
                <a:lnTo>
                  <a:pt x="2550" y="0"/>
                </a:lnTo>
                <a:lnTo>
                  <a:pt x="8" y="0"/>
                </a:lnTo>
                <a:close/>
              </a:path>
            </a:pathLst>
          </a:custGeom>
          <a:solidFill>
            <a:srgbClr val="000000"/>
          </a:solidFill>
          <a:ln w="9525">
            <a:solidFill>
              <a:srgbClr val="000000"/>
            </a:solidFill>
            <a:round/>
            <a:headEnd/>
            <a:tailEnd/>
          </a:ln>
        </p:spPr>
        <p:txBody>
          <a:bodyPr/>
          <a:lstStyle/>
          <a:p>
            <a:pPr fontAlgn="auto">
              <a:spcBef>
                <a:spcPts val="0"/>
              </a:spcBef>
              <a:spcAft>
                <a:spcPts val="0"/>
              </a:spcAft>
            </a:pPr>
            <a:endParaRPr lang="en-US" sz="1800">
              <a:solidFill>
                <a:prstClr val="black"/>
              </a:solidFill>
              <a:latin typeface="Calibri" panose="020F0502020204030204"/>
            </a:endParaRPr>
          </a:p>
        </p:txBody>
      </p:sp>
      <p:sp>
        <p:nvSpPr>
          <p:cNvPr id="17433" name="Rectangle 196"/>
          <p:cNvSpPr>
            <a:spLocks noChangeArrowheads="1"/>
          </p:cNvSpPr>
          <p:nvPr/>
        </p:nvSpPr>
        <p:spPr bwMode="auto">
          <a:xfrm>
            <a:off x="1633538" y="4321175"/>
            <a:ext cx="120650"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auto">
              <a:spcBef>
                <a:spcPts val="0"/>
              </a:spcBef>
              <a:spcAft>
                <a:spcPts val="0"/>
              </a:spcAft>
            </a:pPr>
            <a:r>
              <a:rPr lang="es-ES_tradnl" altLang="en-US" sz="1700">
                <a:solidFill>
                  <a:srgbClr val="003399"/>
                </a:solidFill>
                <a:cs typeface="Arial" charset="0"/>
              </a:rPr>
              <a:t>0</a:t>
            </a:r>
            <a:endParaRPr lang="es-ES_tradnl" altLang="en-US" sz="2400">
              <a:solidFill>
                <a:prstClr val="black"/>
              </a:solidFill>
              <a:latin typeface="Times New Roman" pitchFamily="18" charset="0"/>
            </a:endParaRPr>
          </a:p>
        </p:txBody>
      </p:sp>
      <p:sp>
        <p:nvSpPr>
          <p:cNvPr id="17434" name="Rectangle 197"/>
          <p:cNvSpPr>
            <a:spLocks noChangeArrowheads="1"/>
          </p:cNvSpPr>
          <p:nvPr/>
        </p:nvSpPr>
        <p:spPr bwMode="auto">
          <a:xfrm>
            <a:off x="2044815" y="4538662"/>
            <a:ext cx="30457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auto">
              <a:spcBef>
                <a:spcPts val="0"/>
              </a:spcBef>
              <a:spcAft>
                <a:spcPts val="0"/>
              </a:spcAft>
            </a:pPr>
            <a:r>
              <a:rPr lang="es-ES_tradnl" altLang="en-US" sz="1700" dirty="0">
                <a:solidFill>
                  <a:srgbClr val="003399"/>
                </a:solidFill>
                <a:cs typeface="Arial" charset="0"/>
              </a:rPr>
              <a:t>0.4</a:t>
            </a:r>
            <a:endParaRPr lang="es-ES_tradnl" altLang="en-US" sz="2400" dirty="0">
              <a:solidFill>
                <a:prstClr val="black"/>
              </a:solidFill>
              <a:latin typeface="Times New Roman" pitchFamily="18" charset="0"/>
            </a:endParaRPr>
          </a:p>
        </p:txBody>
      </p:sp>
      <p:sp>
        <p:nvSpPr>
          <p:cNvPr id="17435" name="Rectangle 198"/>
          <p:cNvSpPr>
            <a:spLocks noChangeArrowheads="1"/>
          </p:cNvSpPr>
          <p:nvPr/>
        </p:nvSpPr>
        <p:spPr bwMode="auto">
          <a:xfrm>
            <a:off x="2651240" y="4538662"/>
            <a:ext cx="30457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auto">
              <a:spcBef>
                <a:spcPts val="0"/>
              </a:spcBef>
              <a:spcAft>
                <a:spcPts val="0"/>
              </a:spcAft>
            </a:pPr>
            <a:r>
              <a:rPr lang="es-ES_tradnl" altLang="en-US" sz="1700" dirty="0">
                <a:solidFill>
                  <a:srgbClr val="003399"/>
                </a:solidFill>
                <a:cs typeface="Arial" charset="0"/>
              </a:rPr>
              <a:t>0.5</a:t>
            </a:r>
            <a:endParaRPr lang="es-ES_tradnl" altLang="en-US" sz="2400" dirty="0">
              <a:solidFill>
                <a:prstClr val="black"/>
              </a:solidFill>
              <a:latin typeface="Times New Roman" pitchFamily="18" charset="0"/>
            </a:endParaRPr>
          </a:p>
        </p:txBody>
      </p:sp>
      <p:sp>
        <p:nvSpPr>
          <p:cNvPr id="17436" name="Rectangle 199"/>
          <p:cNvSpPr>
            <a:spLocks noChangeArrowheads="1"/>
          </p:cNvSpPr>
          <p:nvPr/>
        </p:nvSpPr>
        <p:spPr bwMode="auto">
          <a:xfrm>
            <a:off x="3275127" y="4538662"/>
            <a:ext cx="30457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auto">
              <a:spcBef>
                <a:spcPts val="0"/>
              </a:spcBef>
              <a:spcAft>
                <a:spcPts val="0"/>
              </a:spcAft>
            </a:pPr>
            <a:r>
              <a:rPr lang="es-ES_tradnl" altLang="en-US" sz="1700" dirty="0">
                <a:solidFill>
                  <a:srgbClr val="003399"/>
                </a:solidFill>
                <a:cs typeface="Arial" charset="0"/>
              </a:rPr>
              <a:t>0.6</a:t>
            </a:r>
            <a:endParaRPr lang="es-ES_tradnl" altLang="en-US" sz="2400" dirty="0">
              <a:solidFill>
                <a:prstClr val="black"/>
              </a:solidFill>
              <a:latin typeface="Times New Roman" pitchFamily="18" charset="0"/>
            </a:endParaRPr>
          </a:p>
        </p:txBody>
      </p:sp>
      <p:sp>
        <p:nvSpPr>
          <p:cNvPr id="17437" name="Rectangle 200"/>
          <p:cNvSpPr>
            <a:spLocks noChangeArrowheads="1"/>
          </p:cNvSpPr>
          <p:nvPr/>
        </p:nvSpPr>
        <p:spPr bwMode="auto">
          <a:xfrm>
            <a:off x="3800590" y="4538662"/>
            <a:ext cx="30457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auto">
              <a:spcBef>
                <a:spcPts val="0"/>
              </a:spcBef>
              <a:spcAft>
                <a:spcPts val="0"/>
              </a:spcAft>
            </a:pPr>
            <a:r>
              <a:rPr lang="es-ES_tradnl" altLang="en-US" sz="1700" dirty="0">
                <a:solidFill>
                  <a:srgbClr val="003399"/>
                </a:solidFill>
                <a:cs typeface="Arial" charset="0"/>
              </a:rPr>
              <a:t>0.7</a:t>
            </a:r>
            <a:endParaRPr lang="es-ES_tradnl" altLang="en-US" sz="2400" dirty="0">
              <a:solidFill>
                <a:prstClr val="black"/>
              </a:solidFill>
              <a:latin typeface="Times New Roman" pitchFamily="18" charset="0"/>
            </a:endParaRPr>
          </a:p>
        </p:txBody>
      </p:sp>
      <p:sp>
        <p:nvSpPr>
          <p:cNvPr id="17438" name="Rectangle 201"/>
          <p:cNvSpPr>
            <a:spLocks noChangeArrowheads="1"/>
          </p:cNvSpPr>
          <p:nvPr/>
        </p:nvSpPr>
        <p:spPr bwMode="auto">
          <a:xfrm>
            <a:off x="4435590" y="4538662"/>
            <a:ext cx="30457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auto">
              <a:spcBef>
                <a:spcPts val="0"/>
              </a:spcBef>
              <a:spcAft>
                <a:spcPts val="0"/>
              </a:spcAft>
            </a:pPr>
            <a:r>
              <a:rPr lang="es-ES_tradnl" altLang="en-US" sz="1700" dirty="0">
                <a:solidFill>
                  <a:srgbClr val="003399"/>
                </a:solidFill>
                <a:cs typeface="Arial" charset="0"/>
              </a:rPr>
              <a:t>0.8</a:t>
            </a:r>
            <a:endParaRPr lang="es-ES_tradnl" altLang="en-US" sz="2400" dirty="0">
              <a:solidFill>
                <a:prstClr val="black"/>
              </a:solidFill>
              <a:latin typeface="Times New Roman" pitchFamily="18" charset="0"/>
            </a:endParaRPr>
          </a:p>
        </p:txBody>
      </p:sp>
      <p:sp>
        <p:nvSpPr>
          <p:cNvPr id="17439" name="Rectangle 202"/>
          <p:cNvSpPr>
            <a:spLocks noChangeArrowheads="1"/>
          </p:cNvSpPr>
          <p:nvPr/>
        </p:nvSpPr>
        <p:spPr bwMode="auto">
          <a:xfrm>
            <a:off x="5000740" y="4538662"/>
            <a:ext cx="30457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auto">
              <a:spcBef>
                <a:spcPts val="0"/>
              </a:spcBef>
              <a:spcAft>
                <a:spcPts val="0"/>
              </a:spcAft>
            </a:pPr>
            <a:r>
              <a:rPr lang="es-ES_tradnl" altLang="en-US" sz="1700" dirty="0">
                <a:solidFill>
                  <a:srgbClr val="003399"/>
                </a:solidFill>
                <a:cs typeface="Arial" charset="0"/>
              </a:rPr>
              <a:t>0.9</a:t>
            </a:r>
            <a:endParaRPr lang="es-ES_tradnl" altLang="en-US" sz="2400" dirty="0">
              <a:solidFill>
                <a:prstClr val="black"/>
              </a:solidFill>
              <a:latin typeface="Times New Roman" pitchFamily="18" charset="0"/>
            </a:endParaRPr>
          </a:p>
        </p:txBody>
      </p:sp>
      <p:sp>
        <p:nvSpPr>
          <p:cNvPr id="17440" name="Rectangle 203"/>
          <p:cNvSpPr>
            <a:spLocks noChangeArrowheads="1"/>
          </p:cNvSpPr>
          <p:nvPr/>
        </p:nvSpPr>
        <p:spPr bwMode="auto">
          <a:xfrm>
            <a:off x="5751627" y="4538662"/>
            <a:ext cx="304571"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auto">
              <a:spcBef>
                <a:spcPts val="0"/>
              </a:spcBef>
              <a:spcAft>
                <a:spcPts val="0"/>
              </a:spcAft>
            </a:pPr>
            <a:r>
              <a:rPr lang="es-ES_tradnl" altLang="en-US" sz="1700" dirty="0">
                <a:solidFill>
                  <a:srgbClr val="003399"/>
                </a:solidFill>
                <a:cs typeface="Arial" charset="0"/>
              </a:rPr>
              <a:t>1.0</a:t>
            </a:r>
            <a:endParaRPr lang="es-ES_tradnl" altLang="en-US" sz="2400" dirty="0">
              <a:solidFill>
                <a:prstClr val="black"/>
              </a:solidFill>
              <a:latin typeface="Times New Roman" pitchFamily="18" charset="0"/>
            </a:endParaRPr>
          </a:p>
        </p:txBody>
      </p:sp>
      <p:sp>
        <p:nvSpPr>
          <p:cNvPr id="17441" name="Rectangle 204"/>
          <p:cNvSpPr>
            <a:spLocks noChangeArrowheads="1"/>
          </p:cNvSpPr>
          <p:nvPr/>
        </p:nvSpPr>
        <p:spPr bwMode="auto">
          <a:xfrm>
            <a:off x="6473752" y="4538662"/>
            <a:ext cx="67165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auto">
              <a:spcBef>
                <a:spcPts val="0"/>
              </a:spcBef>
              <a:spcAft>
                <a:spcPts val="0"/>
              </a:spcAft>
            </a:pPr>
            <a:r>
              <a:rPr lang="es-ES_tradnl" altLang="en-US" sz="1700" dirty="0">
                <a:solidFill>
                  <a:srgbClr val="003399"/>
                </a:solidFill>
                <a:cs typeface="Arial" charset="0"/>
              </a:rPr>
              <a:t>1.1 µm</a:t>
            </a:r>
            <a:endParaRPr lang="es-ES_tradnl" altLang="en-US" sz="2400" dirty="0">
              <a:solidFill>
                <a:prstClr val="black"/>
              </a:solidFill>
              <a:latin typeface="Times New Roman" pitchFamily="18" charset="0"/>
            </a:endParaRPr>
          </a:p>
        </p:txBody>
      </p:sp>
      <p:grpSp>
        <p:nvGrpSpPr>
          <p:cNvPr id="17442" name="Group 205"/>
          <p:cNvGrpSpPr>
            <a:grpSpLocks/>
          </p:cNvGrpSpPr>
          <p:nvPr/>
        </p:nvGrpSpPr>
        <p:grpSpPr bwMode="auto">
          <a:xfrm>
            <a:off x="2759075" y="4319587"/>
            <a:ext cx="3886200" cy="101600"/>
            <a:chOff x="1344" y="3192"/>
            <a:chExt cx="2448" cy="96"/>
          </a:xfrm>
        </p:grpSpPr>
        <p:sp>
          <p:nvSpPr>
            <p:cNvPr id="17448" name="Line 206"/>
            <p:cNvSpPr>
              <a:spLocks noChangeShapeType="1"/>
            </p:cNvSpPr>
            <p:nvPr/>
          </p:nvSpPr>
          <p:spPr bwMode="auto">
            <a:xfrm flipV="1">
              <a:off x="1344" y="3192"/>
              <a:ext cx="0" cy="96"/>
            </a:xfrm>
            <a:prstGeom prst="line">
              <a:avLst/>
            </a:prstGeom>
            <a:noFill/>
            <a:ln w="28575" cap="sq">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A08366"/>
                    </a:outerShdw>
                  </a:effectLst>
                </a14:hiddenEffects>
              </a:ext>
            </a:extLst>
          </p:spPr>
          <p:txBody>
            <a:bodyPr wrap="none" anchor="ctr"/>
            <a:lstStyle/>
            <a:p>
              <a:pPr fontAlgn="auto">
                <a:spcBef>
                  <a:spcPts val="0"/>
                </a:spcBef>
                <a:spcAft>
                  <a:spcPts val="0"/>
                </a:spcAft>
              </a:pPr>
              <a:endParaRPr lang="en-US" sz="1800">
                <a:solidFill>
                  <a:prstClr val="black"/>
                </a:solidFill>
                <a:latin typeface="Calibri" panose="020F0502020204030204"/>
              </a:endParaRPr>
            </a:p>
          </p:txBody>
        </p:sp>
        <p:sp>
          <p:nvSpPr>
            <p:cNvPr id="17449" name="Line 207"/>
            <p:cNvSpPr>
              <a:spLocks noChangeShapeType="1"/>
            </p:cNvSpPr>
            <p:nvPr/>
          </p:nvSpPr>
          <p:spPr bwMode="auto">
            <a:xfrm flipV="1">
              <a:off x="1776" y="3192"/>
              <a:ext cx="0" cy="96"/>
            </a:xfrm>
            <a:prstGeom prst="line">
              <a:avLst/>
            </a:prstGeom>
            <a:noFill/>
            <a:ln w="28575" cap="sq">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A08366"/>
                    </a:outerShdw>
                  </a:effectLst>
                </a14:hiddenEffects>
              </a:ext>
            </a:extLst>
          </p:spPr>
          <p:txBody>
            <a:bodyPr wrap="none" anchor="ctr"/>
            <a:lstStyle/>
            <a:p>
              <a:pPr fontAlgn="auto">
                <a:spcBef>
                  <a:spcPts val="0"/>
                </a:spcBef>
                <a:spcAft>
                  <a:spcPts val="0"/>
                </a:spcAft>
              </a:pPr>
              <a:endParaRPr lang="en-US" sz="1800">
                <a:solidFill>
                  <a:prstClr val="black"/>
                </a:solidFill>
                <a:latin typeface="Calibri" panose="020F0502020204030204"/>
              </a:endParaRPr>
            </a:p>
          </p:txBody>
        </p:sp>
        <p:sp>
          <p:nvSpPr>
            <p:cNvPr id="17450" name="Line 208"/>
            <p:cNvSpPr>
              <a:spLocks noChangeShapeType="1"/>
            </p:cNvSpPr>
            <p:nvPr/>
          </p:nvSpPr>
          <p:spPr bwMode="auto">
            <a:xfrm flipV="1">
              <a:off x="3312" y="3192"/>
              <a:ext cx="0" cy="96"/>
            </a:xfrm>
            <a:prstGeom prst="line">
              <a:avLst/>
            </a:prstGeom>
            <a:noFill/>
            <a:ln w="28575" cap="sq">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A08366"/>
                    </a:outerShdw>
                  </a:effectLst>
                </a14:hiddenEffects>
              </a:ext>
            </a:extLst>
          </p:spPr>
          <p:txBody>
            <a:bodyPr wrap="none" anchor="ctr"/>
            <a:lstStyle/>
            <a:p>
              <a:pPr fontAlgn="auto">
                <a:spcBef>
                  <a:spcPts val="0"/>
                </a:spcBef>
                <a:spcAft>
                  <a:spcPts val="0"/>
                </a:spcAft>
              </a:pPr>
              <a:endParaRPr lang="en-US" sz="1800">
                <a:solidFill>
                  <a:prstClr val="black"/>
                </a:solidFill>
                <a:latin typeface="Calibri" panose="020F0502020204030204"/>
              </a:endParaRPr>
            </a:p>
          </p:txBody>
        </p:sp>
        <p:sp>
          <p:nvSpPr>
            <p:cNvPr id="17451" name="Line 209"/>
            <p:cNvSpPr>
              <a:spLocks noChangeShapeType="1"/>
            </p:cNvSpPr>
            <p:nvPr/>
          </p:nvSpPr>
          <p:spPr bwMode="auto">
            <a:xfrm flipV="1">
              <a:off x="2880" y="3192"/>
              <a:ext cx="0" cy="96"/>
            </a:xfrm>
            <a:prstGeom prst="line">
              <a:avLst/>
            </a:prstGeom>
            <a:noFill/>
            <a:ln w="28575" cap="sq">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A08366"/>
                    </a:outerShdw>
                  </a:effectLst>
                </a14:hiddenEffects>
              </a:ext>
            </a:extLst>
          </p:spPr>
          <p:txBody>
            <a:bodyPr wrap="none" anchor="ctr"/>
            <a:lstStyle/>
            <a:p>
              <a:pPr fontAlgn="auto">
                <a:spcBef>
                  <a:spcPts val="0"/>
                </a:spcBef>
                <a:spcAft>
                  <a:spcPts val="0"/>
                </a:spcAft>
              </a:pPr>
              <a:endParaRPr lang="en-US" sz="1800">
                <a:solidFill>
                  <a:prstClr val="black"/>
                </a:solidFill>
                <a:latin typeface="Calibri" panose="020F0502020204030204"/>
              </a:endParaRPr>
            </a:p>
          </p:txBody>
        </p:sp>
        <p:sp>
          <p:nvSpPr>
            <p:cNvPr id="17452" name="Line 210"/>
            <p:cNvSpPr>
              <a:spLocks noChangeShapeType="1"/>
            </p:cNvSpPr>
            <p:nvPr/>
          </p:nvSpPr>
          <p:spPr bwMode="auto">
            <a:xfrm flipV="1">
              <a:off x="2496" y="3192"/>
              <a:ext cx="0" cy="96"/>
            </a:xfrm>
            <a:prstGeom prst="line">
              <a:avLst/>
            </a:prstGeom>
            <a:noFill/>
            <a:ln w="28575" cap="sq">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A08366"/>
                    </a:outerShdw>
                  </a:effectLst>
                </a14:hiddenEffects>
              </a:ext>
            </a:extLst>
          </p:spPr>
          <p:txBody>
            <a:bodyPr wrap="none" anchor="ctr"/>
            <a:lstStyle/>
            <a:p>
              <a:pPr fontAlgn="auto">
                <a:spcBef>
                  <a:spcPts val="0"/>
                </a:spcBef>
                <a:spcAft>
                  <a:spcPts val="0"/>
                </a:spcAft>
              </a:pPr>
              <a:endParaRPr lang="en-US" sz="1800">
                <a:solidFill>
                  <a:prstClr val="black"/>
                </a:solidFill>
                <a:latin typeface="Calibri" panose="020F0502020204030204"/>
              </a:endParaRPr>
            </a:p>
          </p:txBody>
        </p:sp>
        <p:sp>
          <p:nvSpPr>
            <p:cNvPr id="17453" name="Line 211"/>
            <p:cNvSpPr>
              <a:spLocks noChangeShapeType="1"/>
            </p:cNvSpPr>
            <p:nvPr/>
          </p:nvSpPr>
          <p:spPr bwMode="auto">
            <a:xfrm flipV="1">
              <a:off x="2112" y="3192"/>
              <a:ext cx="0" cy="96"/>
            </a:xfrm>
            <a:prstGeom prst="line">
              <a:avLst/>
            </a:prstGeom>
            <a:noFill/>
            <a:ln w="28575" cap="sq">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A08366"/>
                    </a:outerShdw>
                  </a:effectLst>
                </a14:hiddenEffects>
              </a:ext>
            </a:extLst>
          </p:spPr>
          <p:txBody>
            <a:bodyPr wrap="none" anchor="ctr"/>
            <a:lstStyle/>
            <a:p>
              <a:pPr fontAlgn="auto">
                <a:spcBef>
                  <a:spcPts val="0"/>
                </a:spcBef>
                <a:spcAft>
                  <a:spcPts val="0"/>
                </a:spcAft>
              </a:pPr>
              <a:endParaRPr lang="en-US" sz="1800">
                <a:solidFill>
                  <a:prstClr val="black"/>
                </a:solidFill>
                <a:latin typeface="Calibri" panose="020F0502020204030204"/>
              </a:endParaRPr>
            </a:p>
          </p:txBody>
        </p:sp>
        <p:sp>
          <p:nvSpPr>
            <p:cNvPr id="17454" name="Line 212"/>
            <p:cNvSpPr>
              <a:spLocks noChangeShapeType="1"/>
            </p:cNvSpPr>
            <p:nvPr/>
          </p:nvSpPr>
          <p:spPr bwMode="auto">
            <a:xfrm flipV="1">
              <a:off x="3792" y="3192"/>
              <a:ext cx="0" cy="96"/>
            </a:xfrm>
            <a:prstGeom prst="line">
              <a:avLst/>
            </a:prstGeom>
            <a:noFill/>
            <a:ln w="28575" cap="sq">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A08366"/>
                    </a:outerShdw>
                  </a:effectLst>
                </a14:hiddenEffects>
              </a:ext>
            </a:extLst>
          </p:spPr>
          <p:txBody>
            <a:bodyPr wrap="none" anchor="ctr"/>
            <a:lstStyle/>
            <a:p>
              <a:pPr fontAlgn="auto">
                <a:spcBef>
                  <a:spcPts val="0"/>
                </a:spcBef>
                <a:spcAft>
                  <a:spcPts val="0"/>
                </a:spcAft>
              </a:pPr>
              <a:endParaRPr lang="en-US" sz="1800">
                <a:solidFill>
                  <a:prstClr val="black"/>
                </a:solidFill>
                <a:latin typeface="Calibri" panose="020F0502020204030204"/>
              </a:endParaRPr>
            </a:p>
          </p:txBody>
        </p:sp>
      </p:grpSp>
      <p:graphicFrame>
        <p:nvGraphicFramePr>
          <p:cNvPr id="17443" name="Object 214"/>
          <p:cNvGraphicFramePr>
            <a:graphicFrameLocks noChangeAspect="1"/>
          </p:cNvGraphicFramePr>
          <p:nvPr>
            <p:extLst>
              <p:ext uri="{D42A27DB-BD31-4B8C-83A1-F6EECF244321}">
                <p14:modId xmlns:p14="http://schemas.microsoft.com/office/powerpoint/2010/main" val="2428680058"/>
              </p:ext>
            </p:extLst>
          </p:nvPr>
        </p:nvGraphicFramePr>
        <p:xfrm>
          <a:off x="4840288" y="5516562"/>
          <a:ext cx="2422525" cy="731838"/>
        </p:xfrm>
        <a:graphic>
          <a:graphicData uri="http://schemas.openxmlformats.org/presentationml/2006/ole">
            <mc:AlternateContent xmlns:mc="http://schemas.openxmlformats.org/markup-compatibility/2006">
              <mc:Choice xmlns:v="urn:schemas-microsoft-com:vml" Requires="v">
                <p:oleObj spid="_x0000_s5142" name="Microsoft Editor de ecuaciones 3.0" r:id="rId4" imgW="799753" imgH="241195" progId="Equation.3">
                  <p:embed/>
                </p:oleObj>
              </mc:Choice>
              <mc:Fallback>
                <p:oleObj name="Microsoft Editor de ecuaciones 3.0" r:id="rId4" imgW="799753" imgH="241195"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40288" y="5516562"/>
                        <a:ext cx="2422525" cy="731838"/>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7444" name="Rectangle 215"/>
          <p:cNvSpPr>
            <a:spLocks noChangeArrowheads="1"/>
          </p:cNvSpPr>
          <p:nvPr/>
        </p:nvSpPr>
        <p:spPr bwMode="auto">
          <a:xfrm>
            <a:off x="406400" y="5715000"/>
            <a:ext cx="4437063" cy="336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auto" hangingPunct="1">
              <a:spcBef>
                <a:spcPts val="0"/>
              </a:spcBef>
              <a:spcAft>
                <a:spcPts val="0"/>
              </a:spcAft>
            </a:pPr>
            <a:r>
              <a:rPr lang="en-US" altLang="en-US" sz="1600">
                <a:solidFill>
                  <a:srgbClr val="1C1C1C"/>
                </a:solidFill>
              </a:rPr>
              <a:t>Normalized Difference Vegetation Index</a:t>
            </a:r>
            <a:endParaRPr lang="es-ES" altLang="en-US" sz="1600">
              <a:solidFill>
                <a:srgbClr val="1C1C1C"/>
              </a:solidFill>
            </a:endParaRPr>
          </a:p>
        </p:txBody>
      </p:sp>
      <p:sp>
        <p:nvSpPr>
          <p:cNvPr id="17445" name="Text Box 218"/>
          <p:cNvSpPr txBox="1">
            <a:spLocks noChangeArrowheads="1"/>
          </p:cNvSpPr>
          <p:nvPr/>
        </p:nvSpPr>
        <p:spPr bwMode="auto">
          <a:xfrm>
            <a:off x="7246938" y="5888037"/>
            <a:ext cx="1512887" cy="152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auto" hangingPunct="1">
              <a:spcBef>
                <a:spcPct val="50000"/>
              </a:spcBef>
              <a:spcAft>
                <a:spcPts val="0"/>
              </a:spcAft>
            </a:pPr>
            <a:endParaRPr lang="es-ES" altLang="en-US" sz="400">
              <a:solidFill>
                <a:prstClr val="black"/>
              </a:solidFill>
            </a:endParaRPr>
          </a:p>
        </p:txBody>
      </p:sp>
      <p:sp>
        <p:nvSpPr>
          <p:cNvPr id="214" name="Rectangle 9"/>
          <p:cNvSpPr>
            <a:spLocks noChangeArrowheads="1"/>
          </p:cNvSpPr>
          <p:nvPr/>
        </p:nvSpPr>
        <p:spPr bwMode="auto">
          <a:xfrm>
            <a:off x="228600" y="188913"/>
            <a:ext cx="8686800" cy="584775"/>
          </a:xfrm>
          <a:prstGeom prst="rect">
            <a:avLst/>
          </a:prstGeom>
          <a:noFill/>
          <a:ln w="9525">
            <a:noFill/>
            <a:miter lim="800000"/>
            <a:headEnd/>
            <a:tailEnd/>
          </a:ln>
        </p:spPr>
        <p:txBody>
          <a:bodyPr wrap="square">
            <a:spAutoFit/>
          </a:bodyPr>
          <a:lstStyle/>
          <a:p>
            <a:pPr algn="ctr" fontAlgn="auto">
              <a:spcBef>
                <a:spcPts val="0"/>
              </a:spcBef>
              <a:spcAft>
                <a:spcPts val="0"/>
              </a:spcAft>
            </a:pPr>
            <a:r>
              <a:rPr lang="en-US" altLang="ja-JP" sz="3200" dirty="0">
                <a:solidFill>
                  <a:srgbClr val="1F497D"/>
                </a:solidFill>
                <a:latin typeface="Arial" pitchFamily="34" charset="0"/>
                <a:cs typeface="Arial" pitchFamily="34" charset="0"/>
              </a:rPr>
              <a:t>Vegetation Indices </a:t>
            </a:r>
          </a:p>
        </p:txBody>
      </p:sp>
      <p:sp>
        <p:nvSpPr>
          <p:cNvPr id="215" name="Rectangle 2"/>
          <p:cNvSpPr/>
          <p:nvPr/>
        </p:nvSpPr>
        <p:spPr>
          <a:xfrm>
            <a:off x="-12700" y="838200"/>
            <a:ext cx="9144000" cy="36513"/>
          </a:xfrm>
          <a:prstGeom prst="rect">
            <a:avLst/>
          </a:prstGeom>
          <a:solidFill>
            <a:srgbClr val="4F81BD"/>
          </a:solidFill>
          <a:ln w="25400" cap="flat" cmpd="sng" algn="ctr">
            <a:noFill/>
            <a:prstDash val="solid"/>
          </a:ln>
          <a:effectLst/>
        </p:spPr>
        <p:txBody>
          <a:bodyPr anchor="ctr"/>
          <a:lstStyle/>
          <a:p>
            <a:pPr algn="ctr" fontAlgn="auto">
              <a:spcBef>
                <a:spcPts val="0"/>
              </a:spcBef>
              <a:spcAft>
                <a:spcPts val="0"/>
              </a:spcAft>
              <a:defRPr/>
            </a:pPr>
            <a:endParaRPr lang="es-ES" altLang="ja-JP" sz="1800" kern="0">
              <a:solidFill>
                <a:srgbClr val="FFFFFF"/>
              </a:solidFill>
              <a:latin typeface="Calibri" panose="020F0502020204030204"/>
              <a:cs typeface="Arial" charset="0"/>
            </a:endParaRPr>
          </a:p>
        </p:txBody>
      </p:sp>
    </p:spTree>
    <p:extLst>
      <p:ext uri="{BB962C8B-B14F-4D97-AF65-F5344CB8AC3E}">
        <p14:creationId xmlns:p14="http://schemas.microsoft.com/office/powerpoint/2010/main" val="26113261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par>
                          <p:cTn id="13" fill="hold" nodeType="afterGroup">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left)">
                                      <p:cBhvr>
                                        <p:cTn id="21" dur="500"/>
                                        <p:tgtEl>
                                          <p:spTgt spid="26"/>
                                        </p:tgtEl>
                                      </p:cBhvr>
                                    </p:animEffect>
                                  </p:childTnLst>
                                </p:cTn>
                              </p:par>
                            </p:childTnLst>
                          </p:cTn>
                        </p:par>
                        <p:par>
                          <p:cTn id="22" fill="hold" nodeType="afterGroup">
                            <p:stCondLst>
                              <p:cond delay="500"/>
                            </p:stCondLst>
                            <p:childTnLst>
                              <p:par>
                                <p:cTn id="23" presetID="22" presetClass="entr" presetSubtype="4" fill="hold" grpId="0"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00"/>
                                        <p:tgtEl>
                                          <p:spTgt spid="3"/>
                                        </p:tgtEl>
                                      </p:cBhvr>
                                    </p:animEffect>
                                  </p:childTnLst>
                                </p:cTn>
                              </p:par>
                            </p:childTnLst>
                          </p:cTn>
                        </p:par>
                        <p:par>
                          <p:cTn id="26" fill="hold" nodeType="afterGroup">
                            <p:stCondLst>
                              <p:cond delay="1000"/>
                            </p:stCondLst>
                            <p:childTnLst>
                              <p:par>
                                <p:cTn id="27" presetID="22" presetClass="entr" presetSubtype="4"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down)">
                                      <p:cBhvr>
                                        <p:cTn id="29" dur="500"/>
                                        <p:tgtEl>
                                          <p:spTgt spid="5"/>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nodeType="clickEffect">
                                  <p:stCondLst>
                                    <p:cond delay="0"/>
                                  </p:stCondLst>
                                  <p:childTnLst>
                                    <p:set>
                                      <p:cBhvr>
                                        <p:cTn id="33" dur="1" fill="hold">
                                          <p:stCondLst>
                                            <p:cond delay="0"/>
                                          </p:stCondLst>
                                        </p:cTn>
                                        <p:tgtEl>
                                          <p:spTgt spid="118"/>
                                        </p:tgtEl>
                                        <p:attrNameLst>
                                          <p:attrName>style.visibility</p:attrName>
                                        </p:attrNameLst>
                                      </p:cBhvr>
                                      <p:to>
                                        <p:strVal val="visible"/>
                                      </p:to>
                                    </p:set>
                                    <p:animEffect transition="in" filter="wipe(left)">
                                      <p:cBhvr>
                                        <p:cTn id="34" dur="500"/>
                                        <p:tgtEl>
                                          <p:spTgt spid="118"/>
                                        </p:tgtEl>
                                      </p:cBhvr>
                                    </p:animEffect>
                                  </p:childTnLst>
                                </p:cTn>
                              </p:par>
                            </p:childTnLst>
                          </p:cTn>
                        </p:par>
                        <p:par>
                          <p:cTn id="35" fill="hold" nodeType="afterGroup">
                            <p:stCondLst>
                              <p:cond delay="500"/>
                            </p:stCondLst>
                            <p:childTnLst>
                              <p:par>
                                <p:cTn id="36" presetID="22" presetClass="entr" presetSubtype="4" fill="hold" grpId="0" nodeType="after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wipe(down)">
                                      <p:cBhvr>
                                        <p:cTn id="38" dur="500"/>
                                        <p:tgtEl>
                                          <p:spTgt spid="4"/>
                                        </p:tgtEl>
                                      </p:cBhvr>
                                    </p:animEffect>
                                  </p:childTnLst>
                                </p:cTn>
                              </p:par>
                            </p:childTnLst>
                          </p:cTn>
                        </p:par>
                        <p:par>
                          <p:cTn id="39" fill="hold" nodeType="afterGroup">
                            <p:stCondLst>
                              <p:cond delay="1000"/>
                            </p:stCondLst>
                            <p:childTnLst>
                              <p:par>
                                <p:cTn id="40" presetID="22" presetClass="entr" presetSubtype="4" fill="hold" grpId="0" nodeType="after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down)">
                                      <p:cBhvr>
                                        <p:cTn id="4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152400" y="1493837"/>
            <a:ext cx="4572000" cy="4525963"/>
          </a:xfrm>
          <a:prstGeom prst="rect">
            <a:avLst/>
          </a:prstGeom>
        </p:spPr>
        <p:txBody>
          <a:bodyPr vert="horz">
            <a:normAutofit fontScale="92500"/>
          </a:bodyPr>
          <a:lstStyle>
            <a:lvl1pPr marL="320040" indent="-320040" algn="l" rtl="0" eaLnBrk="1" latinLnBrk="0" hangingPunct="1">
              <a:spcBef>
                <a:spcPts val="700"/>
              </a:spcBef>
              <a:buClr>
                <a:schemeClr val="accent2"/>
              </a:buClr>
              <a:buSzPct val="70000"/>
              <a:buFont typeface="Wingdings" panose="05000000000000000000" pitchFamily="2" charset="2"/>
              <a:buChar char="q"/>
              <a:defRPr kumimoji="0" sz="2900" kern="1200">
                <a:solidFill>
                  <a:schemeClr val="tx1"/>
                </a:solidFill>
                <a:latin typeface="Arial" panose="020B0604020202020204" pitchFamily="34" charset="0"/>
                <a:ea typeface="+mn-ea"/>
                <a:cs typeface="Arial" panose="020B0604020202020204" pitchFamily="34" charset="0"/>
              </a:defRPr>
            </a:lvl1pPr>
            <a:lvl2pPr marL="640080" indent="-274320" algn="l" rtl="0" eaLnBrk="1" latinLnBrk="0" hangingPunct="1">
              <a:spcBef>
                <a:spcPts val="550"/>
              </a:spcBef>
              <a:buClr>
                <a:schemeClr val="accent1"/>
              </a:buClr>
              <a:buSzPct val="70000"/>
              <a:buFont typeface="Wingdings" panose="05000000000000000000" pitchFamily="2" charset="2"/>
              <a:buChar char="q"/>
              <a:defRPr kumimoji="0" sz="2600" kern="1200">
                <a:solidFill>
                  <a:schemeClr val="tx1"/>
                </a:solidFill>
                <a:latin typeface="Arial" panose="020B0604020202020204" pitchFamily="34" charset="0"/>
                <a:ea typeface="+mn-ea"/>
                <a:cs typeface="Arial" panose="020B0604020202020204" pitchFamily="34" charset="0"/>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Arial" panose="020B0604020202020204" pitchFamily="34" charset="0"/>
                <a:ea typeface="+mn-ea"/>
                <a:cs typeface="Arial" panose="020B0604020202020204" pitchFamily="34" charset="0"/>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Arial" panose="020B0604020202020204" pitchFamily="34" charset="0"/>
                <a:ea typeface="+mn-ea"/>
                <a:cs typeface="Arial" panose="020B0604020202020204" pitchFamily="34" charset="0"/>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Arial" panose="020B0604020202020204" pitchFamily="34" charset="0"/>
                <a:ea typeface="+mn-ea"/>
                <a:cs typeface="Arial" panose="020B0604020202020204" pitchFamily="34" charset="0"/>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fontAlgn="auto">
              <a:spcBef>
                <a:spcPts val="1200"/>
              </a:spcBef>
              <a:spcAft>
                <a:spcPts val="0"/>
              </a:spcAft>
              <a:buClr>
                <a:srgbClr val="0070C0"/>
              </a:buClr>
              <a:buSzPct val="100000"/>
              <a:buFont typeface="Wingdings" panose="05000000000000000000" pitchFamily="2" charset="2"/>
              <a:buChar char="v"/>
              <a:defRPr/>
            </a:pPr>
            <a:r>
              <a:rPr lang="en-US" dirty="0">
                <a:solidFill>
                  <a:sysClr val="windowText" lastClr="000000"/>
                </a:solidFill>
              </a:rPr>
              <a:t>NDVI Time Series</a:t>
            </a:r>
          </a:p>
          <a:p>
            <a:pPr lvl="1" fontAlgn="auto">
              <a:spcBef>
                <a:spcPts val="600"/>
              </a:spcBef>
              <a:spcAft>
                <a:spcPts val="0"/>
              </a:spcAft>
              <a:buClr>
                <a:srgbClr val="4F81BD">
                  <a:lumMod val="60000"/>
                  <a:lumOff val="40000"/>
                </a:srgbClr>
              </a:buClr>
              <a:buFont typeface="Wingdings" panose="05000000000000000000" pitchFamily="2" charset="2"/>
              <a:buChar char="v"/>
              <a:defRPr/>
            </a:pPr>
            <a:r>
              <a:rPr lang="en-US" dirty="0">
                <a:solidFill>
                  <a:sysClr val="windowText" lastClr="000000"/>
                </a:solidFill>
              </a:rPr>
              <a:t>Start of season time/NDVI</a:t>
            </a:r>
          </a:p>
          <a:p>
            <a:pPr lvl="1" fontAlgn="auto">
              <a:spcBef>
                <a:spcPts val="600"/>
              </a:spcBef>
              <a:spcAft>
                <a:spcPts val="0"/>
              </a:spcAft>
              <a:buClr>
                <a:srgbClr val="4F81BD">
                  <a:lumMod val="60000"/>
                  <a:lumOff val="40000"/>
                </a:srgbClr>
              </a:buClr>
              <a:buFont typeface="Wingdings" panose="05000000000000000000" pitchFamily="2" charset="2"/>
              <a:buChar char="v"/>
              <a:defRPr/>
            </a:pPr>
            <a:r>
              <a:rPr lang="en-US" dirty="0">
                <a:solidFill>
                  <a:sysClr val="windowText" lastClr="000000"/>
                </a:solidFill>
              </a:rPr>
              <a:t>End of season time/NDVI</a:t>
            </a:r>
          </a:p>
          <a:p>
            <a:pPr lvl="1" fontAlgn="auto">
              <a:spcBef>
                <a:spcPts val="600"/>
              </a:spcBef>
              <a:spcAft>
                <a:spcPts val="0"/>
              </a:spcAft>
              <a:buClr>
                <a:srgbClr val="4F81BD">
                  <a:lumMod val="60000"/>
                  <a:lumOff val="40000"/>
                </a:srgbClr>
              </a:buClr>
              <a:buFont typeface="Wingdings" panose="05000000000000000000" pitchFamily="2" charset="2"/>
              <a:buChar char="v"/>
              <a:defRPr/>
            </a:pPr>
            <a:r>
              <a:rPr lang="en-US" dirty="0">
                <a:solidFill>
                  <a:sysClr val="windowText" lastClr="000000"/>
                </a:solidFill>
              </a:rPr>
              <a:t>Time of Maximum NDVI</a:t>
            </a:r>
          </a:p>
          <a:p>
            <a:pPr lvl="1" fontAlgn="auto">
              <a:spcBef>
                <a:spcPts val="600"/>
              </a:spcBef>
              <a:spcAft>
                <a:spcPts val="0"/>
              </a:spcAft>
              <a:buClr>
                <a:srgbClr val="4F81BD">
                  <a:lumMod val="60000"/>
                  <a:lumOff val="40000"/>
                </a:srgbClr>
              </a:buClr>
              <a:buFont typeface="Wingdings" panose="05000000000000000000" pitchFamily="2" charset="2"/>
              <a:buChar char="v"/>
              <a:defRPr/>
            </a:pPr>
            <a:r>
              <a:rPr lang="en-US" dirty="0">
                <a:solidFill>
                  <a:sysClr val="windowText" lastClr="000000"/>
                </a:solidFill>
              </a:rPr>
              <a:t>Length of growing season</a:t>
            </a:r>
          </a:p>
          <a:p>
            <a:pPr lvl="1" fontAlgn="auto">
              <a:spcBef>
                <a:spcPts val="600"/>
              </a:spcBef>
              <a:spcAft>
                <a:spcPts val="0"/>
              </a:spcAft>
              <a:buClr>
                <a:srgbClr val="4F81BD">
                  <a:lumMod val="60000"/>
                  <a:lumOff val="40000"/>
                </a:srgbClr>
              </a:buClr>
              <a:buFont typeface="Wingdings" panose="05000000000000000000" pitchFamily="2" charset="2"/>
              <a:buChar char="v"/>
              <a:defRPr/>
            </a:pPr>
            <a:r>
              <a:rPr lang="en-US" dirty="0">
                <a:solidFill>
                  <a:sysClr val="windowText" lastClr="000000"/>
                </a:solidFill>
              </a:rPr>
              <a:t>Maximum increase in canopy</a:t>
            </a:r>
          </a:p>
          <a:p>
            <a:pPr lvl="1" fontAlgn="auto">
              <a:spcBef>
                <a:spcPts val="600"/>
              </a:spcBef>
              <a:spcAft>
                <a:spcPts val="0"/>
              </a:spcAft>
              <a:buClr>
                <a:srgbClr val="4F81BD">
                  <a:lumMod val="60000"/>
                  <a:lumOff val="40000"/>
                </a:srgbClr>
              </a:buClr>
              <a:buFont typeface="Wingdings" panose="05000000000000000000" pitchFamily="2" charset="2"/>
              <a:buChar char="v"/>
              <a:defRPr/>
            </a:pPr>
            <a:r>
              <a:rPr lang="en-US" dirty="0">
                <a:solidFill>
                  <a:sysClr val="windowText" lastClr="000000"/>
                </a:solidFill>
              </a:rPr>
              <a:t>Photosynthetic activity across entire growing season</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1865353"/>
            <a:ext cx="4038600" cy="2782847"/>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p:cNvSpPr txBox="1"/>
          <p:nvPr/>
        </p:nvSpPr>
        <p:spPr>
          <a:xfrm>
            <a:off x="4501797" y="5029200"/>
            <a:ext cx="4636206" cy="523220"/>
          </a:xfrm>
          <a:prstGeom prst="rect">
            <a:avLst/>
          </a:prstGeom>
          <a:noFill/>
        </p:spPr>
        <p:txBody>
          <a:bodyPr wrap="none" rtlCol="0">
            <a:spAutoFit/>
          </a:bodyPr>
          <a:lstStyle/>
          <a:p>
            <a:pPr fontAlgn="auto">
              <a:spcBef>
                <a:spcPts val="0"/>
              </a:spcBef>
              <a:spcAft>
                <a:spcPts val="0"/>
              </a:spcAft>
            </a:pPr>
            <a:r>
              <a:rPr lang="en-US" sz="2800" dirty="0">
                <a:solidFill>
                  <a:prstClr val="black"/>
                </a:solidFill>
                <a:latin typeface="Arial" panose="020B0604020202020204" pitchFamily="34" charset="0"/>
                <a:cs typeface="Arial" panose="020B0604020202020204" pitchFamily="34" charset="0"/>
              </a:rPr>
              <a:t>http://phenology.cr.usgs.gov</a:t>
            </a:r>
          </a:p>
        </p:txBody>
      </p:sp>
      <p:sp>
        <p:nvSpPr>
          <p:cNvPr id="6" name="Rectangle 9"/>
          <p:cNvSpPr>
            <a:spLocks noChangeArrowheads="1"/>
          </p:cNvSpPr>
          <p:nvPr/>
        </p:nvSpPr>
        <p:spPr bwMode="auto">
          <a:xfrm>
            <a:off x="228600" y="188913"/>
            <a:ext cx="8686800" cy="584775"/>
          </a:xfrm>
          <a:prstGeom prst="rect">
            <a:avLst/>
          </a:prstGeom>
          <a:noFill/>
          <a:ln w="9525">
            <a:noFill/>
            <a:miter lim="800000"/>
            <a:headEnd/>
            <a:tailEnd/>
          </a:ln>
        </p:spPr>
        <p:txBody>
          <a:bodyPr wrap="square">
            <a:spAutoFit/>
          </a:bodyPr>
          <a:lstStyle/>
          <a:p>
            <a:pPr algn="ctr" fontAlgn="auto">
              <a:spcBef>
                <a:spcPts val="0"/>
              </a:spcBef>
              <a:spcAft>
                <a:spcPts val="0"/>
              </a:spcAft>
            </a:pPr>
            <a:r>
              <a:rPr lang="en-US" altLang="ja-JP" sz="3200" dirty="0">
                <a:solidFill>
                  <a:srgbClr val="1F497D"/>
                </a:solidFill>
                <a:latin typeface="Arial" pitchFamily="34" charset="0"/>
                <a:cs typeface="Arial" pitchFamily="34" charset="0"/>
              </a:rPr>
              <a:t>NDVI Phenology</a:t>
            </a:r>
          </a:p>
        </p:txBody>
      </p:sp>
      <p:sp>
        <p:nvSpPr>
          <p:cNvPr id="7" name="Rectangle 2"/>
          <p:cNvSpPr/>
          <p:nvPr/>
        </p:nvSpPr>
        <p:spPr>
          <a:xfrm>
            <a:off x="-12700" y="838200"/>
            <a:ext cx="9144000" cy="36513"/>
          </a:xfrm>
          <a:prstGeom prst="rect">
            <a:avLst/>
          </a:prstGeom>
          <a:solidFill>
            <a:srgbClr val="4F81BD"/>
          </a:solidFill>
          <a:ln w="25400" cap="flat" cmpd="sng" algn="ctr">
            <a:noFill/>
            <a:prstDash val="solid"/>
          </a:ln>
          <a:effectLst/>
        </p:spPr>
        <p:txBody>
          <a:bodyPr anchor="ctr"/>
          <a:lstStyle/>
          <a:p>
            <a:pPr algn="ctr" fontAlgn="auto">
              <a:spcBef>
                <a:spcPts val="0"/>
              </a:spcBef>
              <a:spcAft>
                <a:spcPts val="0"/>
              </a:spcAft>
              <a:defRPr/>
            </a:pPr>
            <a:endParaRPr lang="es-ES" altLang="ja-JP" sz="1800" kern="0">
              <a:solidFill>
                <a:srgbClr val="FFFFFF"/>
              </a:solidFill>
              <a:latin typeface="Calibri"/>
              <a:cs typeface="Arial" charset="0"/>
            </a:endParaRPr>
          </a:p>
        </p:txBody>
      </p:sp>
    </p:spTree>
    <p:extLst>
      <p:ext uri="{BB962C8B-B14F-4D97-AF65-F5344CB8AC3E}">
        <p14:creationId xmlns:p14="http://schemas.microsoft.com/office/powerpoint/2010/main" val="280925556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r="3354"/>
          <a:stretch/>
        </p:blipFill>
        <p:spPr>
          <a:xfrm>
            <a:off x="291999" y="1931397"/>
            <a:ext cx="4921479" cy="2890211"/>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3285" y="1931396"/>
            <a:ext cx="3433870" cy="2613125"/>
          </a:xfrm>
          <a:prstGeom prst="rect">
            <a:avLst/>
          </a:prstGeom>
        </p:spPr>
      </p:pic>
      <p:sp>
        <p:nvSpPr>
          <p:cNvPr id="4" name="Rectangle 9"/>
          <p:cNvSpPr>
            <a:spLocks noChangeArrowheads="1"/>
          </p:cNvSpPr>
          <p:nvPr/>
        </p:nvSpPr>
        <p:spPr bwMode="auto">
          <a:xfrm>
            <a:off x="228600" y="188913"/>
            <a:ext cx="8686800" cy="523220"/>
          </a:xfrm>
          <a:prstGeom prst="rect">
            <a:avLst/>
          </a:prstGeom>
          <a:noFill/>
          <a:ln w="9525">
            <a:noFill/>
            <a:miter lim="800000"/>
            <a:headEnd/>
            <a:tailEnd/>
          </a:ln>
        </p:spPr>
        <p:txBody>
          <a:bodyPr wrap="square">
            <a:spAutoFit/>
          </a:bodyPr>
          <a:lstStyle/>
          <a:p>
            <a:pPr algn="ctr" fontAlgn="auto">
              <a:spcBef>
                <a:spcPts val="0"/>
              </a:spcBef>
              <a:spcAft>
                <a:spcPts val="0"/>
              </a:spcAft>
            </a:pPr>
            <a:r>
              <a:rPr lang="en-US" altLang="ja-JP" sz="2800" dirty="0">
                <a:solidFill>
                  <a:srgbClr val="1F497D"/>
                </a:solidFill>
                <a:latin typeface="Arial" pitchFamily="34" charset="0"/>
                <a:cs typeface="Arial" pitchFamily="34" charset="0"/>
              </a:rPr>
              <a:t>NDVI Time Series Profiles for Selected Crop Types </a:t>
            </a:r>
          </a:p>
        </p:txBody>
      </p:sp>
      <p:sp>
        <p:nvSpPr>
          <p:cNvPr id="7" name="Rectangle 6"/>
          <p:cNvSpPr/>
          <p:nvPr/>
        </p:nvSpPr>
        <p:spPr>
          <a:xfrm>
            <a:off x="0" y="6575425"/>
            <a:ext cx="9144000" cy="287338"/>
          </a:xfrm>
          <a:prstGeom prst="rect">
            <a:avLst/>
          </a:prstGeom>
          <a:solidFill>
            <a:srgbClr val="4F81BD"/>
          </a:solidFill>
          <a:ln w="25400" cap="flat" cmpd="sng" algn="ctr">
            <a:noFill/>
            <a:prstDash val="solid"/>
          </a:ln>
          <a:effectLst/>
        </p:spPr>
        <p:txBody>
          <a:bodyPr anchor="ctr"/>
          <a:lstStyle/>
          <a:p>
            <a:pPr algn="ctr" fontAlgn="auto">
              <a:spcBef>
                <a:spcPts val="0"/>
              </a:spcBef>
              <a:spcAft>
                <a:spcPts val="0"/>
              </a:spcAft>
              <a:defRPr/>
            </a:pPr>
            <a:endParaRPr lang="es-ES" altLang="ja-JP" sz="1800" kern="0">
              <a:solidFill>
                <a:srgbClr val="FFFFFF"/>
              </a:solidFill>
              <a:latin typeface="Calibri" panose="020F0502020204030204"/>
              <a:cs typeface="Arial" charset="0"/>
            </a:endParaRPr>
          </a:p>
        </p:txBody>
      </p:sp>
      <p:sp>
        <p:nvSpPr>
          <p:cNvPr id="8" name="Rectangle 7"/>
          <p:cNvSpPr/>
          <p:nvPr/>
        </p:nvSpPr>
        <p:spPr>
          <a:xfrm>
            <a:off x="0" y="6475413"/>
            <a:ext cx="9144000" cy="36512"/>
          </a:xfrm>
          <a:prstGeom prst="rect">
            <a:avLst/>
          </a:prstGeom>
          <a:solidFill>
            <a:srgbClr val="4F81BD"/>
          </a:solidFill>
          <a:ln w="25400" cap="flat" cmpd="sng" algn="ctr">
            <a:noFill/>
            <a:prstDash val="solid"/>
          </a:ln>
          <a:effectLst/>
        </p:spPr>
        <p:txBody>
          <a:bodyPr anchor="ctr"/>
          <a:lstStyle/>
          <a:p>
            <a:pPr algn="ctr" fontAlgn="auto">
              <a:spcBef>
                <a:spcPts val="0"/>
              </a:spcBef>
              <a:spcAft>
                <a:spcPts val="0"/>
              </a:spcAft>
              <a:defRPr/>
            </a:pPr>
            <a:endParaRPr lang="es-ES" altLang="ja-JP" sz="1800" kern="0">
              <a:solidFill>
                <a:srgbClr val="FFFFFF"/>
              </a:solidFill>
              <a:latin typeface="Calibri" panose="020F0502020204030204"/>
              <a:cs typeface="Arial" charset="0"/>
            </a:endParaRPr>
          </a:p>
        </p:txBody>
      </p:sp>
      <p:sp>
        <p:nvSpPr>
          <p:cNvPr id="9" name="Rectangle 2"/>
          <p:cNvSpPr/>
          <p:nvPr/>
        </p:nvSpPr>
        <p:spPr>
          <a:xfrm>
            <a:off x="-12700" y="838200"/>
            <a:ext cx="9144000" cy="36513"/>
          </a:xfrm>
          <a:prstGeom prst="rect">
            <a:avLst/>
          </a:prstGeom>
          <a:solidFill>
            <a:srgbClr val="4F81BD"/>
          </a:solidFill>
          <a:ln w="25400" cap="flat" cmpd="sng" algn="ctr">
            <a:noFill/>
            <a:prstDash val="solid"/>
          </a:ln>
          <a:effectLst/>
        </p:spPr>
        <p:txBody>
          <a:bodyPr anchor="ctr"/>
          <a:lstStyle/>
          <a:p>
            <a:pPr algn="ctr" fontAlgn="auto">
              <a:spcBef>
                <a:spcPts val="0"/>
              </a:spcBef>
              <a:spcAft>
                <a:spcPts val="0"/>
              </a:spcAft>
              <a:defRPr/>
            </a:pPr>
            <a:endParaRPr lang="es-ES" altLang="ja-JP" sz="1800" kern="0">
              <a:solidFill>
                <a:srgbClr val="FFFFFF"/>
              </a:solidFill>
              <a:latin typeface="Calibri" panose="020F0502020204030204"/>
              <a:cs typeface="Arial" charset="0"/>
            </a:endParaRPr>
          </a:p>
        </p:txBody>
      </p:sp>
      <p:sp>
        <p:nvSpPr>
          <p:cNvPr id="2" name="Rectangle 1"/>
          <p:cNvSpPr/>
          <p:nvPr/>
        </p:nvSpPr>
        <p:spPr>
          <a:xfrm>
            <a:off x="5404544" y="4876800"/>
            <a:ext cx="3434656" cy="830997"/>
          </a:xfrm>
          <a:prstGeom prst="rect">
            <a:avLst/>
          </a:prstGeom>
        </p:spPr>
        <p:txBody>
          <a:bodyPr wrap="square">
            <a:spAutoFit/>
          </a:bodyPr>
          <a:lstStyle/>
          <a:p>
            <a:pPr fontAlgn="auto">
              <a:spcBef>
                <a:spcPts val="0"/>
              </a:spcBef>
              <a:spcAft>
                <a:spcPts val="0"/>
              </a:spcAft>
            </a:pPr>
            <a:r>
              <a:rPr lang="en-US" sz="1200" dirty="0">
                <a:solidFill>
                  <a:prstClr val="black"/>
                </a:solidFill>
                <a:latin typeface="Arial" panose="020B0604020202020204" pitchFamily="34" charset="0"/>
                <a:ea typeface="MS Mincho" panose="02020609040205080304" pitchFamily="49" charset="-128"/>
                <a:cs typeface="Arial" panose="020B0604020202020204" pitchFamily="34" charset="0"/>
              </a:rPr>
              <a:t>Photos of major crop types found in </a:t>
            </a:r>
            <a:r>
              <a:rPr lang="en-US" sz="1200" dirty="0" err="1">
                <a:solidFill>
                  <a:prstClr val="black"/>
                </a:solidFill>
                <a:latin typeface="Arial" panose="020B0604020202020204" pitchFamily="34" charset="0"/>
                <a:ea typeface="MS Mincho" panose="02020609040205080304" pitchFamily="49" charset="-128"/>
                <a:cs typeface="Arial" panose="020B0604020202020204" pitchFamily="34" charset="0"/>
              </a:rPr>
              <a:t>Kom</a:t>
            </a:r>
            <a:r>
              <a:rPr lang="en-US" sz="1200" dirty="0">
                <a:solidFill>
                  <a:prstClr val="black"/>
                </a:solidFill>
                <a:latin typeface="Arial" panose="020B0604020202020204" pitchFamily="34" charset="0"/>
                <a:ea typeface="MS Mincho" panose="02020609040205080304" pitchFamily="49" charset="-128"/>
                <a:cs typeface="Arial" panose="020B0604020202020204" pitchFamily="34" charset="0"/>
              </a:rPr>
              <a:t> </a:t>
            </a:r>
            <a:r>
              <a:rPr lang="en-US" sz="1200" dirty="0" err="1">
                <a:solidFill>
                  <a:prstClr val="black"/>
                </a:solidFill>
                <a:latin typeface="Arial" panose="020B0604020202020204" pitchFamily="34" charset="0"/>
                <a:ea typeface="MS Mincho" panose="02020609040205080304" pitchFamily="49" charset="-128"/>
                <a:cs typeface="Arial" panose="020B0604020202020204" pitchFamily="34" charset="0"/>
              </a:rPr>
              <a:t>Ombo</a:t>
            </a:r>
            <a:r>
              <a:rPr lang="en-US" sz="1200" dirty="0">
                <a:solidFill>
                  <a:prstClr val="black"/>
                </a:solidFill>
                <a:latin typeface="Arial" panose="020B0604020202020204" pitchFamily="34" charset="0"/>
                <a:ea typeface="MS Mincho" panose="02020609040205080304" pitchFamily="49" charset="-128"/>
                <a:cs typeface="Arial" panose="020B0604020202020204" pitchFamily="34" charset="0"/>
              </a:rPr>
              <a:t> agricultural region: a) maize, b) sugarcane, c) mango, and d) vegetables (zucchini) in the foreground and sorghum in the background.</a:t>
            </a:r>
            <a:endParaRPr lang="en-US" sz="1200" dirty="0">
              <a:solidFill>
                <a:prstClr val="black"/>
              </a:solidFill>
              <a:latin typeface="Arial" panose="020B0604020202020204" pitchFamily="34" charset="0"/>
              <a:cs typeface="Arial" panose="020B0604020202020204" pitchFamily="34" charset="0"/>
            </a:endParaRPr>
          </a:p>
        </p:txBody>
      </p:sp>
      <p:sp>
        <p:nvSpPr>
          <p:cNvPr id="3" name="TextBox 2"/>
          <p:cNvSpPr txBox="1"/>
          <p:nvPr/>
        </p:nvSpPr>
        <p:spPr>
          <a:xfrm>
            <a:off x="533400" y="4953000"/>
            <a:ext cx="4038600" cy="523220"/>
          </a:xfrm>
          <a:prstGeom prst="rect">
            <a:avLst/>
          </a:prstGeom>
          <a:noFill/>
        </p:spPr>
        <p:txBody>
          <a:bodyPr wrap="square" rtlCol="0">
            <a:spAutoFit/>
          </a:bodyPr>
          <a:lstStyle/>
          <a:p>
            <a:pPr fontAlgn="auto">
              <a:spcBef>
                <a:spcPts val="0"/>
              </a:spcBef>
              <a:spcAft>
                <a:spcPts val="0"/>
              </a:spcAft>
            </a:pPr>
            <a:r>
              <a:rPr lang="en-US" dirty="0">
                <a:solidFill>
                  <a:prstClr val="black"/>
                </a:solidFill>
                <a:latin typeface="Arial" panose="020B0604020202020204" pitchFamily="34" charset="0"/>
                <a:cs typeface="Arial" panose="020B0604020202020204" pitchFamily="34" charset="0"/>
              </a:rPr>
              <a:t>NDVI profiles extracted from Landsat time series covering 1 year period (2015 – 2016)</a:t>
            </a:r>
          </a:p>
        </p:txBody>
      </p:sp>
    </p:spTree>
    <p:extLst>
      <p:ext uri="{BB962C8B-B14F-4D97-AF65-F5344CB8AC3E}">
        <p14:creationId xmlns:p14="http://schemas.microsoft.com/office/powerpoint/2010/main" val="363551539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604073" y="1508638"/>
            <a:ext cx="3395184" cy="2372056"/>
            <a:chOff x="805430" y="158622"/>
            <a:chExt cx="4526912" cy="3162741"/>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5430" y="158622"/>
              <a:ext cx="4526912" cy="3162741"/>
            </a:xfrm>
            <a:prstGeom prst="rect">
              <a:avLst/>
            </a:prstGeom>
          </p:spPr>
        </p:pic>
        <p:sp>
          <p:nvSpPr>
            <p:cNvPr id="5" name="TextBox 4"/>
            <p:cNvSpPr txBox="1"/>
            <p:nvPr/>
          </p:nvSpPr>
          <p:spPr>
            <a:xfrm>
              <a:off x="805430" y="158622"/>
              <a:ext cx="1175657" cy="492443"/>
            </a:xfrm>
            <a:prstGeom prst="rect">
              <a:avLst/>
            </a:prstGeom>
            <a:noFill/>
          </p:spPr>
          <p:txBody>
            <a:bodyPr wrap="square" rtlCol="0">
              <a:spAutoFit/>
            </a:bodyPr>
            <a:lstStyle/>
            <a:p>
              <a:pPr fontAlgn="auto">
                <a:spcBef>
                  <a:spcPts val="0"/>
                </a:spcBef>
                <a:spcAft>
                  <a:spcPts val="0"/>
                </a:spcAft>
              </a:pPr>
              <a:r>
                <a:rPr lang="en-US" sz="900" dirty="0">
                  <a:solidFill>
                    <a:prstClr val="black"/>
                  </a:solidFill>
                  <a:latin typeface="Calibri" panose="020F0502020204030204"/>
                </a:rPr>
                <a:t>May-June 2015</a:t>
              </a:r>
            </a:p>
          </p:txBody>
        </p:sp>
      </p:grpSp>
      <p:grpSp>
        <p:nvGrpSpPr>
          <p:cNvPr id="14" name="Group 13"/>
          <p:cNvGrpSpPr/>
          <p:nvPr/>
        </p:nvGrpSpPr>
        <p:grpSpPr>
          <a:xfrm>
            <a:off x="5121419" y="1508638"/>
            <a:ext cx="3395184" cy="2383488"/>
            <a:chOff x="6725917" y="158622"/>
            <a:chExt cx="4526912" cy="3177984"/>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25917" y="158622"/>
              <a:ext cx="4526912" cy="3177984"/>
            </a:xfrm>
            <a:prstGeom prst="rect">
              <a:avLst/>
            </a:prstGeom>
          </p:spPr>
        </p:pic>
        <p:sp>
          <p:nvSpPr>
            <p:cNvPr id="7" name="TextBox 6"/>
            <p:cNvSpPr txBox="1"/>
            <p:nvPr/>
          </p:nvSpPr>
          <p:spPr>
            <a:xfrm>
              <a:off x="6733484" y="161726"/>
              <a:ext cx="1175657" cy="307776"/>
            </a:xfrm>
            <a:prstGeom prst="rect">
              <a:avLst/>
            </a:prstGeom>
            <a:noFill/>
          </p:spPr>
          <p:txBody>
            <a:bodyPr wrap="square" rtlCol="0">
              <a:spAutoFit/>
            </a:bodyPr>
            <a:lstStyle/>
            <a:p>
              <a:pPr fontAlgn="auto">
                <a:spcBef>
                  <a:spcPts val="0"/>
                </a:spcBef>
                <a:spcAft>
                  <a:spcPts val="0"/>
                </a:spcAft>
              </a:pPr>
              <a:r>
                <a:rPr lang="en-US" sz="900" dirty="0">
                  <a:solidFill>
                    <a:prstClr val="black"/>
                  </a:solidFill>
                  <a:latin typeface="Calibri" panose="020F0502020204030204"/>
                </a:rPr>
                <a:t>Sep-Oct 2015</a:t>
              </a:r>
            </a:p>
          </p:txBody>
        </p:sp>
      </p:grpSp>
      <p:grpSp>
        <p:nvGrpSpPr>
          <p:cNvPr id="15" name="Group 14"/>
          <p:cNvGrpSpPr/>
          <p:nvPr/>
        </p:nvGrpSpPr>
        <p:grpSpPr>
          <a:xfrm>
            <a:off x="597448" y="4062892"/>
            <a:ext cx="3398042" cy="2374914"/>
            <a:chOff x="796597" y="3564294"/>
            <a:chExt cx="4530722" cy="3166552"/>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597" y="3564294"/>
              <a:ext cx="4530722" cy="3166552"/>
            </a:xfrm>
            <a:prstGeom prst="rect">
              <a:avLst/>
            </a:prstGeom>
          </p:spPr>
        </p:pic>
        <p:sp>
          <p:nvSpPr>
            <p:cNvPr id="9" name="TextBox 8"/>
            <p:cNvSpPr txBox="1"/>
            <p:nvPr/>
          </p:nvSpPr>
          <p:spPr>
            <a:xfrm>
              <a:off x="808534" y="3576729"/>
              <a:ext cx="1175657" cy="307776"/>
            </a:xfrm>
            <a:prstGeom prst="rect">
              <a:avLst/>
            </a:prstGeom>
            <a:noFill/>
          </p:spPr>
          <p:txBody>
            <a:bodyPr wrap="square" rtlCol="0">
              <a:spAutoFit/>
            </a:bodyPr>
            <a:lstStyle/>
            <a:p>
              <a:pPr fontAlgn="auto">
                <a:spcBef>
                  <a:spcPts val="0"/>
                </a:spcBef>
                <a:spcAft>
                  <a:spcPts val="0"/>
                </a:spcAft>
              </a:pPr>
              <a:r>
                <a:rPr lang="en-US" sz="900" dirty="0">
                  <a:solidFill>
                    <a:prstClr val="black"/>
                  </a:solidFill>
                  <a:latin typeface="Calibri" panose="020F0502020204030204"/>
                </a:rPr>
                <a:t>Jul-Aug 2015</a:t>
              </a:r>
            </a:p>
          </p:txBody>
        </p:sp>
      </p:grpSp>
      <p:grpSp>
        <p:nvGrpSpPr>
          <p:cNvPr id="3" name="Group 2"/>
          <p:cNvGrpSpPr/>
          <p:nvPr/>
        </p:nvGrpSpPr>
        <p:grpSpPr>
          <a:xfrm>
            <a:off x="5118561" y="4072218"/>
            <a:ext cx="3398042" cy="2380630"/>
            <a:chOff x="5118561" y="4072218"/>
            <a:chExt cx="3398042" cy="2380630"/>
          </a:xfrm>
        </p:grpSpPr>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18561" y="4072218"/>
              <a:ext cx="3398042" cy="2380630"/>
            </a:xfrm>
            <a:prstGeom prst="rect">
              <a:avLst/>
            </a:prstGeom>
          </p:spPr>
        </p:pic>
        <p:sp>
          <p:nvSpPr>
            <p:cNvPr id="11" name="TextBox 10"/>
            <p:cNvSpPr txBox="1"/>
            <p:nvPr/>
          </p:nvSpPr>
          <p:spPr>
            <a:xfrm>
              <a:off x="5129422" y="4074547"/>
              <a:ext cx="881743" cy="230832"/>
            </a:xfrm>
            <a:prstGeom prst="rect">
              <a:avLst/>
            </a:prstGeom>
            <a:noFill/>
          </p:spPr>
          <p:txBody>
            <a:bodyPr wrap="square" rtlCol="0">
              <a:spAutoFit/>
            </a:bodyPr>
            <a:lstStyle/>
            <a:p>
              <a:pPr fontAlgn="auto">
                <a:spcBef>
                  <a:spcPts val="0"/>
                </a:spcBef>
                <a:spcAft>
                  <a:spcPts val="0"/>
                </a:spcAft>
              </a:pPr>
              <a:r>
                <a:rPr lang="en-US" sz="900" dirty="0">
                  <a:solidFill>
                    <a:prstClr val="black"/>
                  </a:solidFill>
                  <a:latin typeface="Calibri" panose="020F0502020204030204"/>
                </a:rPr>
                <a:t>Nov-Dec 2015</a:t>
              </a:r>
            </a:p>
          </p:txBody>
        </p:sp>
      </p:grpSp>
      <p:grpSp>
        <p:nvGrpSpPr>
          <p:cNvPr id="16" name="Group 15"/>
          <p:cNvGrpSpPr/>
          <p:nvPr/>
        </p:nvGrpSpPr>
        <p:grpSpPr>
          <a:xfrm>
            <a:off x="4191000" y="4418621"/>
            <a:ext cx="718495" cy="2058379"/>
            <a:chOff x="4191000" y="3886200"/>
            <a:chExt cx="718495" cy="2058379"/>
          </a:xfrm>
        </p:grpSpPr>
        <p:sp>
          <p:nvSpPr>
            <p:cNvPr id="17" name="Rounded Rectangle 16"/>
            <p:cNvSpPr/>
            <p:nvPr/>
          </p:nvSpPr>
          <p:spPr>
            <a:xfrm>
              <a:off x="4343400" y="4532895"/>
              <a:ext cx="152400" cy="136172"/>
            </a:xfrm>
            <a:prstGeom prst="roundRect">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8" name="Rounded Rectangle 17"/>
            <p:cNvSpPr/>
            <p:nvPr/>
          </p:nvSpPr>
          <p:spPr>
            <a:xfrm>
              <a:off x="4343400" y="4771319"/>
              <a:ext cx="152400" cy="136172"/>
            </a:xfrm>
            <a:prstGeom prst="roundRect">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9" name="Rounded Rectangle 18"/>
            <p:cNvSpPr/>
            <p:nvPr/>
          </p:nvSpPr>
          <p:spPr>
            <a:xfrm>
              <a:off x="4343400" y="5009743"/>
              <a:ext cx="152400" cy="136172"/>
            </a:xfrm>
            <a:prstGeom prst="roundRect">
              <a:avLst/>
            </a:prstGeom>
            <a:solidFill>
              <a:srgbClr val="92D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0" name="Rounded Rectangle 19"/>
            <p:cNvSpPr/>
            <p:nvPr/>
          </p:nvSpPr>
          <p:spPr>
            <a:xfrm>
              <a:off x="4343400" y="5248167"/>
              <a:ext cx="152400" cy="136172"/>
            </a:xfrm>
            <a:prstGeom prst="roundRect">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1" name="TextBox 20"/>
            <p:cNvSpPr txBox="1"/>
            <p:nvPr/>
          </p:nvSpPr>
          <p:spPr>
            <a:xfrm>
              <a:off x="4518210" y="4251808"/>
              <a:ext cx="391285" cy="1692771"/>
            </a:xfrm>
            <a:prstGeom prst="rect">
              <a:avLst/>
            </a:prstGeom>
            <a:noFill/>
          </p:spPr>
          <p:txBody>
            <a:bodyPr wrap="square" rtlCol="0">
              <a:spAutoFit/>
            </a:bodyPr>
            <a:lstStyle/>
            <a:p>
              <a:pPr fontAlgn="auto">
                <a:spcBef>
                  <a:spcPts val="0"/>
                </a:spcBef>
                <a:spcAft>
                  <a:spcPts val="0"/>
                </a:spcAft>
              </a:pPr>
              <a:r>
                <a:rPr lang="en-US" sz="800" dirty="0">
                  <a:solidFill>
                    <a:prstClr val="black"/>
                  </a:solidFill>
                  <a:latin typeface="Calibri" panose="020F0502020204030204"/>
                </a:rPr>
                <a:t>High</a:t>
              </a:r>
            </a:p>
            <a:p>
              <a:pPr fontAlgn="auto">
                <a:spcBef>
                  <a:spcPts val="0"/>
                </a:spcBef>
                <a:spcAft>
                  <a:spcPts val="0"/>
                </a:spcAft>
              </a:pPr>
              <a:endParaRPr lang="en-US" sz="800" dirty="0">
                <a:solidFill>
                  <a:prstClr val="black"/>
                </a:solidFill>
                <a:latin typeface="Calibri" panose="020F0502020204030204"/>
              </a:endParaRPr>
            </a:p>
            <a:p>
              <a:pPr fontAlgn="auto">
                <a:spcBef>
                  <a:spcPts val="0"/>
                </a:spcBef>
                <a:spcAft>
                  <a:spcPts val="0"/>
                </a:spcAft>
              </a:pPr>
              <a:endParaRPr lang="en-US" sz="800" dirty="0">
                <a:solidFill>
                  <a:prstClr val="black"/>
                </a:solidFill>
                <a:latin typeface="Calibri" panose="020F0502020204030204"/>
              </a:endParaRPr>
            </a:p>
            <a:p>
              <a:pPr fontAlgn="auto">
                <a:spcBef>
                  <a:spcPts val="0"/>
                </a:spcBef>
                <a:spcAft>
                  <a:spcPts val="0"/>
                </a:spcAft>
              </a:pPr>
              <a:endParaRPr lang="en-US" sz="800" dirty="0">
                <a:solidFill>
                  <a:prstClr val="black"/>
                </a:solidFill>
                <a:latin typeface="Calibri" panose="020F0502020204030204"/>
              </a:endParaRPr>
            </a:p>
            <a:p>
              <a:pPr fontAlgn="auto">
                <a:spcBef>
                  <a:spcPts val="0"/>
                </a:spcBef>
                <a:spcAft>
                  <a:spcPts val="0"/>
                </a:spcAft>
              </a:pPr>
              <a:endParaRPr lang="en-US" sz="800" dirty="0">
                <a:solidFill>
                  <a:prstClr val="black"/>
                </a:solidFill>
                <a:latin typeface="Calibri" panose="020F0502020204030204"/>
              </a:endParaRPr>
            </a:p>
            <a:p>
              <a:pPr fontAlgn="auto">
                <a:spcBef>
                  <a:spcPts val="0"/>
                </a:spcBef>
                <a:spcAft>
                  <a:spcPts val="0"/>
                </a:spcAft>
              </a:pPr>
              <a:endParaRPr lang="en-US" sz="800" dirty="0">
                <a:solidFill>
                  <a:prstClr val="black"/>
                </a:solidFill>
                <a:latin typeface="Calibri" panose="020F0502020204030204"/>
              </a:endParaRPr>
            </a:p>
            <a:p>
              <a:pPr fontAlgn="auto">
                <a:spcBef>
                  <a:spcPts val="0"/>
                </a:spcBef>
                <a:spcAft>
                  <a:spcPts val="0"/>
                </a:spcAft>
              </a:pPr>
              <a:endParaRPr lang="en-US" sz="800" dirty="0">
                <a:solidFill>
                  <a:prstClr val="black"/>
                </a:solidFill>
                <a:latin typeface="Calibri" panose="020F0502020204030204"/>
              </a:endParaRPr>
            </a:p>
            <a:p>
              <a:pPr fontAlgn="auto">
                <a:spcBef>
                  <a:spcPts val="0"/>
                </a:spcBef>
                <a:spcAft>
                  <a:spcPts val="0"/>
                </a:spcAft>
              </a:pPr>
              <a:endParaRPr lang="en-US" sz="800" dirty="0">
                <a:solidFill>
                  <a:prstClr val="black"/>
                </a:solidFill>
                <a:latin typeface="Calibri" panose="020F0502020204030204"/>
              </a:endParaRPr>
            </a:p>
            <a:p>
              <a:pPr fontAlgn="auto">
                <a:spcBef>
                  <a:spcPts val="0"/>
                </a:spcBef>
                <a:spcAft>
                  <a:spcPts val="0"/>
                </a:spcAft>
              </a:pPr>
              <a:endParaRPr lang="en-US" sz="800" dirty="0">
                <a:solidFill>
                  <a:prstClr val="black"/>
                </a:solidFill>
                <a:latin typeface="Calibri" panose="020F0502020204030204"/>
              </a:endParaRPr>
            </a:p>
            <a:p>
              <a:pPr fontAlgn="auto">
                <a:spcBef>
                  <a:spcPts val="0"/>
                </a:spcBef>
                <a:spcAft>
                  <a:spcPts val="0"/>
                </a:spcAft>
              </a:pPr>
              <a:endParaRPr lang="en-US" sz="800" dirty="0">
                <a:solidFill>
                  <a:prstClr val="black"/>
                </a:solidFill>
                <a:latin typeface="Calibri" panose="020F0502020204030204"/>
              </a:endParaRPr>
            </a:p>
            <a:p>
              <a:pPr fontAlgn="auto">
                <a:spcBef>
                  <a:spcPts val="0"/>
                </a:spcBef>
                <a:spcAft>
                  <a:spcPts val="0"/>
                </a:spcAft>
              </a:pPr>
              <a:endParaRPr lang="en-US" sz="800" dirty="0">
                <a:solidFill>
                  <a:prstClr val="black"/>
                </a:solidFill>
                <a:latin typeface="Calibri" panose="020F0502020204030204"/>
              </a:endParaRPr>
            </a:p>
            <a:p>
              <a:pPr fontAlgn="auto">
                <a:spcBef>
                  <a:spcPts val="0"/>
                </a:spcBef>
                <a:spcAft>
                  <a:spcPts val="0"/>
                </a:spcAft>
              </a:pPr>
              <a:endParaRPr lang="en-US" sz="800" dirty="0">
                <a:solidFill>
                  <a:prstClr val="black"/>
                </a:solidFill>
                <a:latin typeface="Calibri" panose="020F0502020204030204"/>
              </a:endParaRPr>
            </a:p>
            <a:p>
              <a:pPr fontAlgn="auto">
                <a:spcBef>
                  <a:spcPts val="0"/>
                </a:spcBef>
                <a:spcAft>
                  <a:spcPts val="0"/>
                </a:spcAft>
              </a:pPr>
              <a:r>
                <a:rPr lang="en-US" sz="800" dirty="0">
                  <a:solidFill>
                    <a:prstClr val="black"/>
                  </a:solidFill>
                  <a:latin typeface="Calibri" panose="020F0502020204030204"/>
                </a:rPr>
                <a:t>Low</a:t>
              </a:r>
            </a:p>
          </p:txBody>
        </p:sp>
        <p:sp>
          <p:nvSpPr>
            <p:cNvPr id="22" name="Rounded Rectangle 21"/>
            <p:cNvSpPr/>
            <p:nvPr/>
          </p:nvSpPr>
          <p:spPr>
            <a:xfrm>
              <a:off x="4343400" y="4294471"/>
              <a:ext cx="152400" cy="136172"/>
            </a:xfrm>
            <a:prstGeom prst="round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3" name="Rounded Rectangle 22"/>
            <p:cNvSpPr/>
            <p:nvPr/>
          </p:nvSpPr>
          <p:spPr>
            <a:xfrm>
              <a:off x="4354605" y="5482109"/>
              <a:ext cx="152400" cy="136172"/>
            </a:xfrm>
            <a:prstGeom prst="roundRect">
              <a:avLst/>
            </a:prstGeom>
            <a:solidFill>
              <a:schemeClr val="accent4">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4" name="Rounded Rectangle 23"/>
            <p:cNvSpPr/>
            <p:nvPr/>
          </p:nvSpPr>
          <p:spPr>
            <a:xfrm>
              <a:off x="4356845" y="5718015"/>
              <a:ext cx="152400" cy="136172"/>
            </a:xfrm>
            <a:prstGeom prst="roundRect">
              <a:avLst/>
            </a:prstGeom>
            <a:solidFill>
              <a:srgbClr val="FFC000"/>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25" name="TextBox 24"/>
            <p:cNvSpPr txBox="1"/>
            <p:nvPr/>
          </p:nvSpPr>
          <p:spPr>
            <a:xfrm>
              <a:off x="4191000" y="3886200"/>
              <a:ext cx="609600" cy="338554"/>
            </a:xfrm>
            <a:prstGeom prst="rect">
              <a:avLst/>
            </a:prstGeom>
            <a:noFill/>
          </p:spPr>
          <p:txBody>
            <a:bodyPr wrap="square" rtlCol="0">
              <a:spAutoFit/>
            </a:bodyPr>
            <a:lstStyle/>
            <a:p>
              <a:pPr fontAlgn="auto">
                <a:spcBef>
                  <a:spcPts val="0"/>
                </a:spcBef>
                <a:spcAft>
                  <a:spcPts val="0"/>
                </a:spcAft>
              </a:pPr>
              <a:r>
                <a:rPr lang="en-US" sz="1600" dirty="0">
                  <a:solidFill>
                    <a:prstClr val="black"/>
                  </a:solidFill>
                  <a:latin typeface="Calibri" panose="020F0502020204030204"/>
                </a:rPr>
                <a:t>EVI</a:t>
              </a:r>
            </a:p>
          </p:txBody>
        </p:sp>
      </p:grpSp>
      <p:sp>
        <p:nvSpPr>
          <p:cNvPr id="2" name="TextBox 1"/>
          <p:cNvSpPr txBox="1"/>
          <p:nvPr/>
        </p:nvSpPr>
        <p:spPr>
          <a:xfrm>
            <a:off x="952500" y="228600"/>
            <a:ext cx="6934200" cy="954107"/>
          </a:xfrm>
          <a:prstGeom prst="rect">
            <a:avLst/>
          </a:prstGeom>
          <a:noFill/>
        </p:spPr>
        <p:txBody>
          <a:bodyPr wrap="square" rtlCol="0">
            <a:spAutoFit/>
          </a:bodyPr>
          <a:lstStyle/>
          <a:p>
            <a:pPr algn="ctr" fontAlgn="auto">
              <a:spcBef>
                <a:spcPts val="0"/>
              </a:spcBef>
              <a:spcAft>
                <a:spcPts val="0"/>
              </a:spcAft>
            </a:pPr>
            <a:r>
              <a:rPr lang="en-US" sz="2800" dirty="0">
                <a:solidFill>
                  <a:srgbClr val="1F497D"/>
                </a:solidFill>
                <a:latin typeface="Arial" pitchFamily="34" charset="0"/>
                <a:cs typeface="Arial" pitchFamily="34" charset="0"/>
              </a:rPr>
              <a:t>Vegetation Index Time Series – El </a:t>
            </a:r>
            <a:r>
              <a:rPr lang="en-US" sz="2800" dirty="0" err="1">
                <a:solidFill>
                  <a:srgbClr val="1F497D"/>
                </a:solidFill>
                <a:latin typeface="Arial" pitchFamily="34" charset="0"/>
                <a:cs typeface="Arial" pitchFamily="34" charset="0"/>
              </a:rPr>
              <a:t>Noqra</a:t>
            </a:r>
            <a:r>
              <a:rPr lang="en-US" sz="2800" dirty="0">
                <a:solidFill>
                  <a:srgbClr val="1F497D"/>
                </a:solidFill>
                <a:latin typeface="Arial" pitchFamily="34" charset="0"/>
                <a:cs typeface="Arial" pitchFamily="34" charset="0"/>
              </a:rPr>
              <a:t> Agricultural Expansion</a:t>
            </a:r>
          </a:p>
        </p:txBody>
      </p:sp>
      <p:sp>
        <p:nvSpPr>
          <p:cNvPr id="26" name="Rectangle 2"/>
          <p:cNvSpPr/>
          <p:nvPr/>
        </p:nvSpPr>
        <p:spPr>
          <a:xfrm>
            <a:off x="-12700" y="1143000"/>
            <a:ext cx="9144000" cy="36513"/>
          </a:xfrm>
          <a:prstGeom prst="rect">
            <a:avLst/>
          </a:prstGeom>
          <a:solidFill>
            <a:srgbClr val="4F81BD"/>
          </a:solidFill>
          <a:ln w="25400" cap="flat" cmpd="sng" algn="ctr">
            <a:noFill/>
            <a:prstDash val="solid"/>
          </a:ln>
          <a:effectLst/>
        </p:spPr>
        <p:txBody>
          <a:bodyPr anchor="ctr"/>
          <a:lstStyle/>
          <a:p>
            <a:pPr algn="ctr" fontAlgn="auto">
              <a:spcBef>
                <a:spcPts val="0"/>
              </a:spcBef>
              <a:spcAft>
                <a:spcPts val="0"/>
              </a:spcAft>
              <a:defRPr/>
            </a:pPr>
            <a:endParaRPr lang="es-ES" altLang="ja-JP" sz="1800" kern="0">
              <a:solidFill>
                <a:srgbClr val="FFFFFF"/>
              </a:solidFill>
              <a:latin typeface="Calibri" panose="020F0502020204030204"/>
              <a:cs typeface="Arial" charset="0"/>
            </a:endParaRPr>
          </a:p>
        </p:txBody>
      </p:sp>
    </p:spTree>
    <p:extLst>
      <p:ext uri="{BB962C8B-B14F-4D97-AF65-F5344CB8AC3E}">
        <p14:creationId xmlns:p14="http://schemas.microsoft.com/office/powerpoint/2010/main" val="422039586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p:cNvGrpSpPr/>
          <p:nvPr/>
        </p:nvGrpSpPr>
        <p:grpSpPr>
          <a:xfrm>
            <a:off x="605407" y="1508636"/>
            <a:ext cx="3398042" cy="2374914"/>
            <a:chOff x="605407" y="1203836"/>
            <a:chExt cx="3398042" cy="2374914"/>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5407" y="1203836"/>
              <a:ext cx="3398042" cy="2374914"/>
            </a:xfrm>
            <a:prstGeom prst="rect">
              <a:avLst/>
            </a:prstGeom>
          </p:spPr>
        </p:pic>
        <p:sp>
          <p:nvSpPr>
            <p:cNvPr id="3" name="TextBox 2"/>
            <p:cNvSpPr txBox="1"/>
            <p:nvPr/>
          </p:nvSpPr>
          <p:spPr>
            <a:xfrm>
              <a:off x="605407" y="1203836"/>
              <a:ext cx="881743" cy="230832"/>
            </a:xfrm>
            <a:prstGeom prst="rect">
              <a:avLst/>
            </a:prstGeom>
            <a:noFill/>
          </p:spPr>
          <p:txBody>
            <a:bodyPr wrap="square" rtlCol="0">
              <a:spAutoFit/>
            </a:bodyPr>
            <a:lstStyle/>
            <a:p>
              <a:pPr fontAlgn="auto">
                <a:spcBef>
                  <a:spcPts val="0"/>
                </a:spcBef>
                <a:spcAft>
                  <a:spcPts val="0"/>
                </a:spcAft>
              </a:pPr>
              <a:r>
                <a:rPr lang="en-US" sz="900" dirty="0">
                  <a:solidFill>
                    <a:prstClr val="black"/>
                  </a:solidFill>
                  <a:latin typeface="Calibri" panose="020F0502020204030204"/>
                </a:rPr>
                <a:t>January 2016</a:t>
              </a:r>
            </a:p>
          </p:txBody>
        </p:sp>
      </p:grpSp>
      <p:grpSp>
        <p:nvGrpSpPr>
          <p:cNvPr id="25" name="Group 24"/>
          <p:cNvGrpSpPr/>
          <p:nvPr/>
        </p:nvGrpSpPr>
        <p:grpSpPr>
          <a:xfrm>
            <a:off x="605407" y="4062892"/>
            <a:ext cx="3395184" cy="2374914"/>
            <a:chOff x="605407" y="3758092"/>
            <a:chExt cx="3395184" cy="2374914"/>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407" y="3758092"/>
              <a:ext cx="3395184" cy="2374914"/>
            </a:xfrm>
            <a:prstGeom prst="rect">
              <a:avLst/>
            </a:prstGeom>
          </p:spPr>
        </p:pic>
        <p:sp>
          <p:nvSpPr>
            <p:cNvPr id="5" name="TextBox 4"/>
            <p:cNvSpPr txBox="1"/>
            <p:nvPr/>
          </p:nvSpPr>
          <p:spPr>
            <a:xfrm>
              <a:off x="614733" y="3767428"/>
              <a:ext cx="881743" cy="230832"/>
            </a:xfrm>
            <a:prstGeom prst="rect">
              <a:avLst/>
            </a:prstGeom>
            <a:noFill/>
          </p:spPr>
          <p:txBody>
            <a:bodyPr wrap="square" rtlCol="0">
              <a:spAutoFit/>
            </a:bodyPr>
            <a:lstStyle/>
            <a:p>
              <a:pPr fontAlgn="auto">
                <a:spcBef>
                  <a:spcPts val="0"/>
                </a:spcBef>
                <a:spcAft>
                  <a:spcPts val="0"/>
                </a:spcAft>
              </a:pPr>
              <a:r>
                <a:rPr lang="en-US" sz="900" dirty="0">
                  <a:solidFill>
                    <a:prstClr val="black"/>
                  </a:solidFill>
                  <a:latin typeface="Calibri" panose="020F0502020204030204"/>
                </a:rPr>
                <a:t>March 2016</a:t>
              </a:r>
            </a:p>
          </p:txBody>
        </p:sp>
      </p:grpSp>
      <p:grpSp>
        <p:nvGrpSpPr>
          <p:cNvPr id="26" name="Group 25"/>
          <p:cNvGrpSpPr/>
          <p:nvPr/>
        </p:nvGrpSpPr>
        <p:grpSpPr>
          <a:xfrm>
            <a:off x="5143181" y="1508636"/>
            <a:ext cx="3395184" cy="2374914"/>
            <a:chOff x="5143181" y="1203836"/>
            <a:chExt cx="3395184" cy="2374914"/>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43181" y="1203836"/>
              <a:ext cx="3395184" cy="2374914"/>
            </a:xfrm>
            <a:prstGeom prst="rect">
              <a:avLst/>
            </a:prstGeom>
          </p:spPr>
        </p:pic>
        <p:sp>
          <p:nvSpPr>
            <p:cNvPr id="7" name="TextBox 6"/>
            <p:cNvSpPr txBox="1"/>
            <p:nvPr/>
          </p:nvSpPr>
          <p:spPr>
            <a:xfrm>
              <a:off x="5149419" y="1206164"/>
              <a:ext cx="881743" cy="230832"/>
            </a:xfrm>
            <a:prstGeom prst="rect">
              <a:avLst/>
            </a:prstGeom>
            <a:noFill/>
          </p:spPr>
          <p:txBody>
            <a:bodyPr wrap="square" rtlCol="0">
              <a:spAutoFit/>
            </a:bodyPr>
            <a:lstStyle/>
            <a:p>
              <a:pPr fontAlgn="auto">
                <a:spcBef>
                  <a:spcPts val="0"/>
                </a:spcBef>
                <a:spcAft>
                  <a:spcPts val="0"/>
                </a:spcAft>
              </a:pPr>
              <a:r>
                <a:rPr lang="en-US" sz="900" dirty="0">
                  <a:solidFill>
                    <a:prstClr val="black"/>
                  </a:solidFill>
                  <a:latin typeface="Calibri" panose="020F0502020204030204"/>
                </a:rPr>
                <a:t>Apr-May 2016</a:t>
              </a:r>
            </a:p>
          </p:txBody>
        </p:sp>
      </p:grpSp>
      <p:grpSp>
        <p:nvGrpSpPr>
          <p:cNvPr id="18" name="Group 17"/>
          <p:cNvGrpSpPr/>
          <p:nvPr/>
        </p:nvGrpSpPr>
        <p:grpSpPr>
          <a:xfrm>
            <a:off x="4191000" y="4418621"/>
            <a:ext cx="718495" cy="2058379"/>
            <a:chOff x="4191000" y="3886200"/>
            <a:chExt cx="718495" cy="2058379"/>
          </a:xfrm>
        </p:grpSpPr>
        <p:sp>
          <p:nvSpPr>
            <p:cNvPr id="9" name="Rounded Rectangle 8"/>
            <p:cNvSpPr/>
            <p:nvPr/>
          </p:nvSpPr>
          <p:spPr>
            <a:xfrm>
              <a:off x="4343400" y="4532895"/>
              <a:ext cx="152400" cy="136172"/>
            </a:xfrm>
            <a:prstGeom prst="roundRect">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0" name="Rounded Rectangle 9"/>
            <p:cNvSpPr/>
            <p:nvPr/>
          </p:nvSpPr>
          <p:spPr>
            <a:xfrm>
              <a:off x="4343400" y="4771319"/>
              <a:ext cx="152400" cy="136172"/>
            </a:xfrm>
            <a:prstGeom prst="roundRect">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1" name="Rounded Rectangle 10"/>
            <p:cNvSpPr/>
            <p:nvPr/>
          </p:nvSpPr>
          <p:spPr>
            <a:xfrm>
              <a:off x="4343400" y="5009743"/>
              <a:ext cx="152400" cy="136172"/>
            </a:xfrm>
            <a:prstGeom prst="roundRect">
              <a:avLst/>
            </a:prstGeom>
            <a:solidFill>
              <a:srgbClr val="92D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2" name="Rounded Rectangle 11"/>
            <p:cNvSpPr/>
            <p:nvPr/>
          </p:nvSpPr>
          <p:spPr>
            <a:xfrm>
              <a:off x="4343400" y="5248167"/>
              <a:ext cx="152400" cy="136172"/>
            </a:xfrm>
            <a:prstGeom prst="roundRect">
              <a:avLst/>
            </a:prstGeom>
            <a:solidFill>
              <a:schemeClr val="accent6">
                <a:lumMod val="40000"/>
                <a:lumOff val="6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3" name="TextBox 12"/>
            <p:cNvSpPr txBox="1"/>
            <p:nvPr/>
          </p:nvSpPr>
          <p:spPr>
            <a:xfrm>
              <a:off x="4518210" y="4251808"/>
              <a:ext cx="391285" cy="1692771"/>
            </a:xfrm>
            <a:prstGeom prst="rect">
              <a:avLst/>
            </a:prstGeom>
            <a:noFill/>
          </p:spPr>
          <p:txBody>
            <a:bodyPr wrap="square" rtlCol="0">
              <a:spAutoFit/>
            </a:bodyPr>
            <a:lstStyle/>
            <a:p>
              <a:pPr fontAlgn="auto">
                <a:spcBef>
                  <a:spcPts val="0"/>
                </a:spcBef>
                <a:spcAft>
                  <a:spcPts val="0"/>
                </a:spcAft>
              </a:pPr>
              <a:r>
                <a:rPr lang="en-US" sz="800" dirty="0">
                  <a:solidFill>
                    <a:prstClr val="black"/>
                  </a:solidFill>
                  <a:latin typeface="Calibri" panose="020F0502020204030204"/>
                </a:rPr>
                <a:t>High</a:t>
              </a:r>
            </a:p>
            <a:p>
              <a:pPr fontAlgn="auto">
                <a:spcBef>
                  <a:spcPts val="0"/>
                </a:spcBef>
                <a:spcAft>
                  <a:spcPts val="0"/>
                </a:spcAft>
              </a:pPr>
              <a:endParaRPr lang="en-US" sz="800" dirty="0">
                <a:solidFill>
                  <a:prstClr val="black"/>
                </a:solidFill>
                <a:latin typeface="Calibri" panose="020F0502020204030204"/>
              </a:endParaRPr>
            </a:p>
            <a:p>
              <a:pPr fontAlgn="auto">
                <a:spcBef>
                  <a:spcPts val="0"/>
                </a:spcBef>
                <a:spcAft>
                  <a:spcPts val="0"/>
                </a:spcAft>
              </a:pPr>
              <a:endParaRPr lang="en-US" sz="800" dirty="0">
                <a:solidFill>
                  <a:prstClr val="black"/>
                </a:solidFill>
                <a:latin typeface="Calibri" panose="020F0502020204030204"/>
              </a:endParaRPr>
            </a:p>
            <a:p>
              <a:pPr fontAlgn="auto">
                <a:spcBef>
                  <a:spcPts val="0"/>
                </a:spcBef>
                <a:spcAft>
                  <a:spcPts val="0"/>
                </a:spcAft>
              </a:pPr>
              <a:endParaRPr lang="en-US" sz="800" dirty="0">
                <a:solidFill>
                  <a:prstClr val="black"/>
                </a:solidFill>
                <a:latin typeface="Calibri" panose="020F0502020204030204"/>
              </a:endParaRPr>
            </a:p>
            <a:p>
              <a:pPr fontAlgn="auto">
                <a:spcBef>
                  <a:spcPts val="0"/>
                </a:spcBef>
                <a:spcAft>
                  <a:spcPts val="0"/>
                </a:spcAft>
              </a:pPr>
              <a:endParaRPr lang="en-US" sz="800" dirty="0">
                <a:solidFill>
                  <a:prstClr val="black"/>
                </a:solidFill>
                <a:latin typeface="Calibri" panose="020F0502020204030204"/>
              </a:endParaRPr>
            </a:p>
            <a:p>
              <a:pPr fontAlgn="auto">
                <a:spcBef>
                  <a:spcPts val="0"/>
                </a:spcBef>
                <a:spcAft>
                  <a:spcPts val="0"/>
                </a:spcAft>
              </a:pPr>
              <a:endParaRPr lang="en-US" sz="800" dirty="0">
                <a:solidFill>
                  <a:prstClr val="black"/>
                </a:solidFill>
                <a:latin typeface="Calibri" panose="020F0502020204030204"/>
              </a:endParaRPr>
            </a:p>
            <a:p>
              <a:pPr fontAlgn="auto">
                <a:spcBef>
                  <a:spcPts val="0"/>
                </a:spcBef>
                <a:spcAft>
                  <a:spcPts val="0"/>
                </a:spcAft>
              </a:pPr>
              <a:endParaRPr lang="en-US" sz="800" dirty="0">
                <a:solidFill>
                  <a:prstClr val="black"/>
                </a:solidFill>
                <a:latin typeface="Calibri" panose="020F0502020204030204"/>
              </a:endParaRPr>
            </a:p>
            <a:p>
              <a:pPr fontAlgn="auto">
                <a:spcBef>
                  <a:spcPts val="0"/>
                </a:spcBef>
                <a:spcAft>
                  <a:spcPts val="0"/>
                </a:spcAft>
              </a:pPr>
              <a:endParaRPr lang="en-US" sz="800" dirty="0">
                <a:solidFill>
                  <a:prstClr val="black"/>
                </a:solidFill>
                <a:latin typeface="Calibri" panose="020F0502020204030204"/>
              </a:endParaRPr>
            </a:p>
            <a:p>
              <a:pPr fontAlgn="auto">
                <a:spcBef>
                  <a:spcPts val="0"/>
                </a:spcBef>
                <a:spcAft>
                  <a:spcPts val="0"/>
                </a:spcAft>
              </a:pPr>
              <a:endParaRPr lang="en-US" sz="800" dirty="0">
                <a:solidFill>
                  <a:prstClr val="black"/>
                </a:solidFill>
                <a:latin typeface="Calibri" panose="020F0502020204030204"/>
              </a:endParaRPr>
            </a:p>
            <a:p>
              <a:pPr fontAlgn="auto">
                <a:spcBef>
                  <a:spcPts val="0"/>
                </a:spcBef>
                <a:spcAft>
                  <a:spcPts val="0"/>
                </a:spcAft>
              </a:pPr>
              <a:endParaRPr lang="en-US" sz="800" dirty="0">
                <a:solidFill>
                  <a:prstClr val="black"/>
                </a:solidFill>
                <a:latin typeface="Calibri" panose="020F0502020204030204"/>
              </a:endParaRPr>
            </a:p>
            <a:p>
              <a:pPr fontAlgn="auto">
                <a:spcBef>
                  <a:spcPts val="0"/>
                </a:spcBef>
                <a:spcAft>
                  <a:spcPts val="0"/>
                </a:spcAft>
              </a:pPr>
              <a:endParaRPr lang="en-US" sz="800" dirty="0">
                <a:solidFill>
                  <a:prstClr val="black"/>
                </a:solidFill>
                <a:latin typeface="Calibri" panose="020F0502020204030204"/>
              </a:endParaRPr>
            </a:p>
            <a:p>
              <a:pPr fontAlgn="auto">
                <a:spcBef>
                  <a:spcPts val="0"/>
                </a:spcBef>
                <a:spcAft>
                  <a:spcPts val="0"/>
                </a:spcAft>
              </a:pPr>
              <a:endParaRPr lang="en-US" sz="800" dirty="0">
                <a:solidFill>
                  <a:prstClr val="black"/>
                </a:solidFill>
                <a:latin typeface="Calibri" panose="020F0502020204030204"/>
              </a:endParaRPr>
            </a:p>
            <a:p>
              <a:pPr fontAlgn="auto">
                <a:spcBef>
                  <a:spcPts val="0"/>
                </a:spcBef>
                <a:spcAft>
                  <a:spcPts val="0"/>
                </a:spcAft>
              </a:pPr>
              <a:r>
                <a:rPr lang="en-US" sz="800" dirty="0">
                  <a:solidFill>
                    <a:prstClr val="black"/>
                  </a:solidFill>
                  <a:latin typeface="Calibri" panose="020F0502020204030204"/>
                </a:rPr>
                <a:t>Low</a:t>
              </a:r>
            </a:p>
          </p:txBody>
        </p:sp>
        <p:sp>
          <p:nvSpPr>
            <p:cNvPr id="14" name="Rounded Rectangle 13"/>
            <p:cNvSpPr/>
            <p:nvPr/>
          </p:nvSpPr>
          <p:spPr>
            <a:xfrm>
              <a:off x="4343400" y="4294471"/>
              <a:ext cx="152400" cy="136172"/>
            </a:xfrm>
            <a:prstGeom prst="round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5" name="Rounded Rectangle 14"/>
            <p:cNvSpPr/>
            <p:nvPr/>
          </p:nvSpPr>
          <p:spPr>
            <a:xfrm>
              <a:off x="4354605" y="5482109"/>
              <a:ext cx="152400" cy="136172"/>
            </a:xfrm>
            <a:prstGeom prst="roundRect">
              <a:avLst/>
            </a:prstGeom>
            <a:solidFill>
              <a:schemeClr val="accent4">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6" name="Rounded Rectangle 15"/>
            <p:cNvSpPr/>
            <p:nvPr/>
          </p:nvSpPr>
          <p:spPr>
            <a:xfrm>
              <a:off x="4356845" y="5718015"/>
              <a:ext cx="152400" cy="136172"/>
            </a:xfrm>
            <a:prstGeom prst="roundRect">
              <a:avLst/>
            </a:prstGeom>
            <a:solidFill>
              <a:srgbClr val="FFC000"/>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7" name="TextBox 16"/>
            <p:cNvSpPr txBox="1"/>
            <p:nvPr/>
          </p:nvSpPr>
          <p:spPr>
            <a:xfrm>
              <a:off x="4191000" y="3886200"/>
              <a:ext cx="609600" cy="338554"/>
            </a:xfrm>
            <a:prstGeom prst="rect">
              <a:avLst/>
            </a:prstGeom>
            <a:noFill/>
          </p:spPr>
          <p:txBody>
            <a:bodyPr wrap="square" rtlCol="0">
              <a:spAutoFit/>
            </a:bodyPr>
            <a:lstStyle/>
            <a:p>
              <a:pPr fontAlgn="auto">
                <a:spcBef>
                  <a:spcPts val="0"/>
                </a:spcBef>
                <a:spcAft>
                  <a:spcPts val="0"/>
                </a:spcAft>
              </a:pPr>
              <a:r>
                <a:rPr lang="en-US" sz="1600" dirty="0">
                  <a:solidFill>
                    <a:prstClr val="black"/>
                  </a:solidFill>
                  <a:latin typeface="Calibri" panose="020F0502020204030204"/>
                </a:rPr>
                <a:t>EVI</a:t>
              </a:r>
            </a:p>
          </p:txBody>
        </p:sp>
      </p:grpSp>
      <p:sp>
        <p:nvSpPr>
          <p:cNvPr id="22" name="TextBox 21"/>
          <p:cNvSpPr txBox="1"/>
          <p:nvPr/>
        </p:nvSpPr>
        <p:spPr>
          <a:xfrm>
            <a:off x="952500" y="228600"/>
            <a:ext cx="6934200" cy="954107"/>
          </a:xfrm>
          <a:prstGeom prst="rect">
            <a:avLst/>
          </a:prstGeom>
          <a:noFill/>
        </p:spPr>
        <p:txBody>
          <a:bodyPr wrap="square" rtlCol="0">
            <a:spAutoFit/>
          </a:bodyPr>
          <a:lstStyle/>
          <a:p>
            <a:pPr algn="ctr" fontAlgn="auto">
              <a:spcBef>
                <a:spcPts val="0"/>
              </a:spcBef>
              <a:spcAft>
                <a:spcPts val="0"/>
              </a:spcAft>
            </a:pPr>
            <a:r>
              <a:rPr lang="en-US" sz="2800" dirty="0">
                <a:solidFill>
                  <a:srgbClr val="1F497D"/>
                </a:solidFill>
                <a:latin typeface="Arial" pitchFamily="34" charset="0"/>
                <a:cs typeface="Arial" pitchFamily="34" charset="0"/>
              </a:rPr>
              <a:t>Vegetation Index Time Series – El </a:t>
            </a:r>
            <a:r>
              <a:rPr lang="en-US" sz="2800" dirty="0" err="1">
                <a:solidFill>
                  <a:srgbClr val="1F497D"/>
                </a:solidFill>
                <a:latin typeface="Arial" pitchFamily="34" charset="0"/>
                <a:cs typeface="Arial" pitchFamily="34" charset="0"/>
              </a:rPr>
              <a:t>Noqra</a:t>
            </a:r>
            <a:r>
              <a:rPr lang="en-US" sz="2800" dirty="0">
                <a:solidFill>
                  <a:srgbClr val="1F497D"/>
                </a:solidFill>
                <a:latin typeface="Arial" pitchFamily="34" charset="0"/>
                <a:cs typeface="Arial" pitchFamily="34" charset="0"/>
              </a:rPr>
              <a:t> Agricultural Expansion</a:t>
            </a:r>
          </a:p>
        </p:txBody>
      </p:sp>
      <p:sp>
        <p:nvSpPr>
          <p:cNvPr id="23" name="Rectangle 2"/>
          <p:cNvSpPr/>
          <p:nvPr/>
        </p:nvSpPr>
        <p:spPr>
          <a:xfrm>
            <a:off x="-12700" y="1143000"/>
            <a:ext cx="9144000" cy="36513"/>
          </a:xfrm>
          <a:prstGeom prst="rect">
            <a:avLst/>
          </a:prstGeom>
          <a:solidFill>
            <a:srgbClr val="4F81BD"/>
          </a:solidFill>
          <a:ln w="25400" cap="flat" cmpd="sng" algn="ctr">
            <a:noFill/>
            <a:prstDash val="solid"/>
          </a:ln>
          <a:effectLst/>
        </p:spPr>
        <p:txBody>
          <a:bodyPr anchor="ctr"/>
          <a:lstStyle/>
          <a:p>
            <a:pPr algn="ctr" fontAlgn="auto">
              <a:spcBef>
                <a:spcPts val="0"/>
              </a:spcBef>
              <a:spcAft>
                <a:spcPts val="0"/>
              </a:spcAft>
              <a:defRPr/>
            </a:pPr>
            <a:endParaRPr lang="es-ES" altLang="ja-JP" sz="1800" kern="0">
              <a:solidFill>
                <a:srgbClr val="FFFFFF"/>
              </a:solidFill>
              <a:latin typeface="Calibri" panose="020F0502020204030204"/>
              <a:cs typeface="Arial" charset="0"/>
            </a:endParaRPr>
          </a:p>
        </p:txBody>
      </p:sp>
    </p:spTree>
    <p:extLst>
      <p:ext uri="{BB962C8B-B14F-4D97-AF65-F5344CB8AC3E}">
        <p14:creationId xmlns:p14="http://schemas.microsoft.com/office/powerpoint/2010/main" val="94129357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706473" y="1295400"/>
            <a:ext cx="3395184" cy="2374914"/>
            <a:chOff x="941964" y="149291"/>
            <a:chExt cx="4526912" cy="3166552"/>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1964" y="149291"/>
              <a:ext cx="4526912" cy="3166552"/>
            </a:xfrm>
            <a:prstGeom prst="rect">
              <a:avLst/>
            </a:prstGeom>
          </p:spPr>
        </p:pic>
        <p:sp>
          <p:nvSpPr>
            <p:cNvPr id="3" name="TextBox 2"/>
            <p:cNvSpPr txBox="1"/>
            <p:nvPr/>
          </p:nvSpPr>
          <p:spPr>
            <a:xfrm>
              <a:off x="954727" y="158622"/>
              <a:ext cx="1175657" cy="492443"/>
            </a:xfrm>
            <a:prstGeom prst="rect">
              <a:avLst/>
            </a:prstGeom>
            <a:noFill/>
          </p:spPr>
          <p:txBody>
            <a:bodyPr wrap="square" rtlCol="0">
              <a:spAutoFit/>
            </a:bodyPr>
            <a:lstStyle/>
            <a:p>
              <a:pPr fontAlgn="auto">
                <a:spcBef>
                  <a:spcPts val="0"/>
                </a:spcBef>
                <a:spcAft>
                  <a:spcPts val="0"/>
                </a:spcAft>
              </a:pPr>
              <a:r>
                <a:rPr lang="en-US" sz="900" dirty="0">
                  <a:solidFill>
                    <a:prstClr val="white"/>
                  </a:solidFill>
                  <a:latin typeface="Calibri" panose="020F0502020204030204"/>
                </a:rPr>
                <a:t>May-June 2015</a:t>
              </a:r>
            </a:p>
          </p:txBody>
        </p:sp>
      </p:grpSp>
      <p:grpSp>
        <p:nvGrpSpPr>
          <p:cNvPr id="12" name="Group 11"/>
          <p:cNvGrpSpPr/>
          <p:nvPr/>
        </p:nvGrpSpPr>
        <p:grpSpPr>
          <a:xfrm>
            <a:off x="700758" y="3863650"/>
            <a:ext cx="3400900" cy="2374914"/>
            <a:chOff x="934343" y="3573624"/>
            <a:chExt cx="4534533" cy="3166552"/>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4343" y="3573624"/>
              <a:ext cx="4534533" cy="3166552"/>
            </a:xfrm>
            <a:prstGeom prst="rect">
              <a:avLst/>
            </a:prstGeom>
          </p:spPr>
        </p:pic>
        <p:sp>
          <p:nvSpPr>
            <p:cNvPr id="5" name="TextBox 4"/>
            <p:cNvSpPr txBox="1"/>
            <p:nvPr/>
          </p:nvSpPr>
          <p:spPr>
            <a:xfrm>
              <a:off x="948499" y="3586068"/>
              <a:ext cx="1175657" cy="307776"/>
            </a:xfrm>
            <a:prstGeom prst="rect">
              <a:avLst/>
            </a:prstGeom>
            <a:noFill/>
          </p:spPr>
          <p:txBody>
            <a:bodyPr wrap="square" rtlCol="0">
              <a:spAutoFit/>
            </a:bodyPr>
            <a:lstStyle/>
            <a:p>
              <a:pPr fontAlgn="auto">
                <a:spcBef>
                  <a:spcPts val="0"/>
                </a:spcBef>
                <a:spcAft>
                  <a:spcPts val="0"/>
                </a:spcAft>
              </a:pPr>
              <a:r>
                <a:rPr lang="en-US" sz="900" dirty="0">
                  <a:solidFill>
                    <a:prstClr val="white"/>
                  </a:solidFill>
                  <a:latin typeface="Calibri" panose="020F0502020204030204"/>
                </a:rPr>
                <a:t>Jul-Aug 2015</a:t>
              </a:r>
            </a:p>
          </p:txBody>
        </p:sp>
      </p:grpSp>
      <p:grpSp>
        <p:nvGrpSpPr>
          <p:cNvPr id="13" name="Group 12"/>
          <p:cNvGrpSpPr/>
          <p:nvPr/>
        </p:nvGrpSpPr>
        <p:grpSpPr>
          <a:xfrm>
            <a:off x="5018545" y="1302398"/>
            <a:ext cx="3398042" cy="2377772"/>
            <a:chOff x="6663401" y="158622"/>
            <a:chExt cx="4530722" cy="3170362"/>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63401" y="158622"/>
              <a:ext cx="4530722" cy="3170362"/>
            </a:xfrm>
            <a:prstGeom prst="rect">
              <a:avLst/>
            </a:prstGeom>
          </p:spPr>
        </p:pic>
        <p:sp>
          <p:nvSpPr>
            <p:cNvPr id="7" name="TextBox 6"/>
            <p:cNvSpPr txBox="1"/>
            <p:nvPr/>
          </p:nvSpPr>
          <p:spPr>
            <a:xfrm>
              <a:off x="6668176" y="161726"/>
              <a:ext cx="1175657" cy="307776"/>
            </a:xfrm>
            <a:prstGeom prst="rect">
              <a:avLst/>
            </a:prstGeom>
            <a:noFill/>
          </p:spPr>
          <p:txBody>
            <a:bodyPr wrap="square" rtlCol="0">
              <a:spAutoFit/>
            </a:bodyPr>
            <a:lstStyle/>
            <a:p>
              <a:pPr fontAlgn="auto">
                <a:spcBef>
                  <a:spcPts val="0"/>
                </a:spcBef>
                <a:spcAft>
                  <a:spcPts val="0"/>
                </a:spcAft>
              </a:pPr>
              <a:r>
                <a:rPr lang="en-US" sz="900" dirty="0">
                  <a:solidFill>
                    <a:prstClr val="white"/>
                  </a:solidFill>
                  <a:latin typeface="Calibri" panose="020F0502020204030204"/>
                </a:rPr>
                <a:t>Sep-Oct 2015</a:t>
              </a:r>
            </a:p>
          </p:txBody>
        </p:sp>
      </p:grpSp>
      <p:grpSp>
        <p:nvGrpSpPr>
          <p:cNvPr id="14" name="Group 13"/>
          <p:cNvGrpSpPr/>
          <p:nvPr/>
        </p:nvGrpSpPr>
        <p:grpSpPr>
          <a:xfrm>
            <a:off x="5021403" y="3860792"/>
            <a:ext cx="3395184" cy="2377772"/>
            <a:chOff x="6667211" y="3569814"/>
            <a:chExt cx="4526912" cy="3170362"/>
          </a:xfrm>
        </p:grpSpPr>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67211" y="3569814"/>
              <a:ext cx="4526912" cy="3170362"/>
            </a:xfrm>
            <a:prstGeom prst="rect">
              <a:avLst/>
            </a:prstGeom>
          </p:spPr>
        </p:pic>
        <p:sp>
          <p:nvSpPr>
            <p:cNvPr id="10" name="TextBox 9"/>
            <p:cNvSpPr txBox="1"/>
            <p:nvPr/>
          </p:nvSpPr>
          <p:spPr>
            <a:xfrm>
              <a:off x="6671279" y="3579837"/>
              <a:ext cx="1175657" cy="307776"/>
            </a:xfrm>
            <a:prstGeom prst="rect">
              <a:avLst/>
            </a:prstGeom>
            <a:noFill/>
          </p:spPr>
          <p:txBody>
            <a:bodyPr wrap="square" rtlCol="0">
              <a:spAutoFit/>
            </a:bodyPr>
            <a:lstStyle/>
            <a:p>
              <a:pPr fontAlgn="auto">
                <a:spcBef>
                  <a:spcPts val="0"/>
                </a:spcBef>
                <a:spcAft>
                  <a:spcPts val="0"/>
                </a:spcAft>
              </a:pPr>
              <a:r>
                <a:rPr lang="en-US" sz="900" dirty="0">
                  <a:solidFill>
                    <a:prstClr val="white"/>
                  </a:solidFill>
                  <a:latin typeface="Calibri" panose="020F0502020204030204"/>
                </a:rPr>
                <a:t>Nov-Dec 2015</a:t>
              </a:r>
            </a:p>
          </p:txBody>
        </p:sp>
      </p:grpSp>
      <p:grpSp>
        <p:nvGrpSpPr>
          <p:cNvPr id="22" name="Group 21"/>
          <p:cNvGrpSpPr/>
          <p:nvPr/>
        </p:nvGrpSpPr>
        <p:grpSpPr>
          <a:xfrm>
            <a:off x="4191000" y="4940628"/>
            <a:ext cx="718495" cy="1318522"/>
            <a:chOff x="4191000" y="4614446"/>
            <a:chExt cx="718495" cy="1318522"/>
          </a:xfrm>
        </p:grpSpPr>
        <p:grpSp>
          <p:nvGrpSpPr>
            <p:cNvPr id="21" name="Group 20"/>
            <p:cNvGrpSpPr/>
            <p:nvPr/>
          </p:nvGrpSpPr>
          <p:grpSpPr>
            <a:xfrm>
              <a:off x="4343400" y="4978861"/>
              <a:ext cx="566095" cy="954107"/>
              <a:chOff x="4343400" y="4978861"/>
              <a:chExt cx="566095" cy="954107"/>
            </a:xfrm>
          </p:grpSpPr>
          <p:sp>
            <p:nvSpPr>
              <p:cNvPr id="8" name="Rounded Rectangle 7"/>
              <p:cNvSpPr/>
              <p:nvPr/>
            </p:nvSpPr>
            <p:spPr>
              <a:xfrm>
                <a:off x="4343400" y="5015956"/>
                <a:ext cx="152400" cy="136172"/>
              </a:xfrm>
              <a:prstGeom prst="round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5" name="Rounded Rectangle 14"/>
              <p:cNvSpPr/>
              <p:nvPr/>
            </p:nvSpPr>
            <p:spPr>
              <a:xfrm>
                <a:off x="4343400" y="5254380"/>
                <a:ext cx="152400" cy="136172"/>
              </a:xfrm>
              <a:prstGeom prst="roundRect">
                <a:avLst/>
              </a:prstGeom>
              <a:solidFill>
                <a:srgbClr val="FFFF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6" name="Rounded Rectangle 15"/>
              <p:cNvSpPr/>
              <p:nvPr/>
            </p:nvSpPr>
            <p:spPr>
              <a:xfrm>
                <a:off x="4343400" y="5492804"/>
                <a:ext cx="152400" cy="136172"/>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7" name="Rounded Rectangle 16"/>
              <p:cNvSpPr/>
              <p:nvPr/>
            </p:nvSpPr>
            <p:spPr>
              <a:xfrm>
                <a:off x="4343400" y="5731228"/>
                <a:ext cx="152400" cy="136172"/>
              </a:xfrm>
              <a:prstGeom prst="round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8" name="TextBox 17"/>
              <p:cNvSpPr txBox="1"/>
              <p:nvPr/>
            </p:nvSpPr>
            <p:spPr>
              <a:xfrm>
                <a:off x="4518210" y="4978861"/>
                <a:ext cx="391285" cy="954107"/>
              </a:xfrm>
              <a:prstGeom prst="rect">
                <a:avLst/>
              </a:prstGeom>
              <a:noFill/>
            </p:spPr>
            <p:txBody>
              <a:bodyPr wrap="square" rtlCol="0">
                <a:spAutoFit/>
              </a:bodyPr>
              <a:lstStyle/>
              <a:p>
                <a:pPr fontAlgn="auto">
                  <a:spcBef>
                    <a:spcPts val="0"/>
                  </a:spcBef>
                  <a:spcAft>
                    <a:spcPts val="0"/>
                  </a:spcAft>
                </a:pPr>
                <a:r>
                  <a:rPr lang="en-US" sz="800" dirty="0">
                    <a:solidFill>
                      <a:prstClr val="black"/>
                    </a:solidFill>
                    <a:latin typeface="Calibri" panose="020F0502020204030204"/>
                  </a:rPr>
                  <a:t>High</a:t>
                </a:r>
              </a:p>
              <a:p>
                <a:pPr fontAlgn="auto">
                  <a:spcBef>
                    <a:spcPts val="0"/>
                  </a:spcBef>
                  <a:spcAft>
                    <a:spcPts val="0"/>
                  </a:spcAft>
                </a:pPr>
                <a:endParaRPr lang="en-US" sz="800" dirty="0">
                  <a:solidFill>
                    <a:prstClr val="black"/>
                  </a:solidFill>
                  <a:latin typeface="Calibri" panose="020F0502020204030204"/>
                </a:endParaRPr>
              </a:p>
              <a:p>
                <a:pPr fontAlgn="auto">
                  <a:spcBef>
                    <a:spcPts val="0"/>
                  </a:spcBef>
                  <a:spcAft>
                    <a:spcPts val="0"/>
                  </a:spcAft>
                </a:pPr>
                <a:endParaRPr lang="en-US" sz="800" dirty="0">
                  <a:solidFill>
                    <a:prstClr val="black"/>
                  </a:solidFill>
                  <a:latin typeface="Calibri" panose="020F0502020204030204"/>
                </a:endParaRPr>
              </a:p>
              <a:p>
                <a:pPr fontAlgn="auto">
                  <a:spcBef>
                    <a:spcPts val="0"/>
                  </a:spcBef>
                  <a:spcAft>
                    <a:spcPts val="0"/>
                  </a:spcAft>
                </a:pPr>
                <a:endParaRPr lang="en-US" sz="800" dirty="0">
                  <a:solidFill>
                    <a:prstClr val="black"/>
                  </a:solidFill>
                  <a:latin typeface="Calibri" panose="020F0502020204030204"/>
                </a:endParaRPr>
              </a:p>
              <a:p>
                <a:pPr fontAlgn="auto">
                  <a:spcBef>
                    <a:spcPts val="0"/>
                  </a:spcBef>
                  <a:spcAft>
                    <a:spcPts val="0"/>
                  </a:spcAft>
                </a:pPr>
                <a:endParaRPr lang="en-US" sz="800" dirty="0">
                  <a:solidFill>
                    <a:prstClr val="black"/>
                  </a:solidFill>
                  <a:latin typeface="Calibri" panose="020F0502020204030204"/>
                </a:endParaRPr>
              </a:p>
              <a:p>
                <a:pPr fontAlgn="auto">
                  <a:spcBef>
                    <a:spcPts val="0"/>
                  </a:spcBef>
                  <a:spcAft>
                    <a:spcPts val="0"/>
                  </a:spcAft>
                </a:pPr>
                <a:endParaRPr lang="en-US" sz="800" dirty="0">
                  <a:solidFill>
                    <a:prstClr val="black"/>
                  </a:solidFill>
                  <a:latin typeface="Calibri" panose="020F0502020204030204"/>
                </a:endParaRPr>
              </a:p>
              <a:p>
                <a:pPr fontAlgn="auto">
                  <a:spcBef>
                    <a:spcPts val="0"/>
                  </a:spcBef>
                  <a:spcAft>
                    <a:spcPts val="0"/>
                  </a:spcAft>
                </a:pPr>
                <a:r>
                  <a:rPr lang="en-US" sz="800" dirty="0">
                    <a:solidFill>
                      <a:prstClr val="black"/>
                    </a:solidFill>
                    <a:latin typeface="Calibri" panose="020F0502020204030204"/>
                  </a:rPr>
                  <a:t>Low</a:t>
                </a:r>
              </a:p>
            </p:txBody>
          </p:sp>
        </p:grpSp>
        <p:sp>
          <p:nvSpPr>
            <p:cNvPr id="20" name="TextBox 19"/>
            <p:cNvSpPr txBox="1"/>
            <p:nvPr/>
          </p:nvSpPr>
          <p:spPr>
            <a:xfrm>
              <a:off x="4191000" y="4614446"/>
              <a:ext cx="718495" cy="338554"/>
            </a:xfrm>
            <a:prstGeom prst="rect">
              <a:avLst/>
            </a:prstGeom>
            <a:noFill/>
          </p:spPr>
          <p:txBody>
            <a:bodyPr wrap="square" rtlCol="0">
              <a:spAutoFit/>
            </a:bodyPr>
            <a:lstStyle/>
            <a:p>
              <a:pPr fontAlgn="auto">
                <a:spcBef>
                  <a:spcPts val="0"/>
                </a:spcBef>
                <a:spcAft>
                  <a:spcPts val="0"/>
                </a:spcAft>
              </a:pPr>
              <a:r>
                <a:rPr lang="en-US" sz="1600" dirty="0">
                  <a:solidFill>
                    <a:prstClr val="black"/>
                  </a:solidFill>
                  <a:latin typeface="Calibri" panose="020F0502020204030204"/>
                </a:rPr>
                <a:t>NDWI</a:t>
              </a:r>
            </a:p>
          </p:txBody>
        </p:sp>
      </p:grpSp>
      <p:sp>
        <p:nvSpPr>
          <p:cNvPr id="24" name="TextBox 23"/>
          <p:cNvSpPr txBox="1"/>
          <p:nvPr/>
        </p:nvSpPr>
        <p:spPr>
          <a:xfrm>
            <a:off x="224409" y="304800"/>
            <a:ext cx="8390382" cy="523220"/>
          </a:xfrm>
          <a:prstGeom prst="rect">
            <a:avLst/>
          </a:prstGeom>
          <a:noFill/>
        </p:spPr>
        <p:txBody>
          <a:bodyPr wrap="square" rtlCol="0">
            <a:spAutoFit/>
          </a:bodyPr>
          <a:lstStyle/>
          <a:p>
            <a:pPr algn="ctr" fontAlgn="auto">
              <a:spcBef>
                <a:spcPts val="0"/>
              </a:spcBef>
              <a:spcAft>
                <a:spcPts val="0"/>
              </a:spcAft>
            </a:pPr>
            <a:r>
              <a:rPr lang="en-US" sz="2800" dirty="0">
                <a:solidFill>
                  <a:srgbClr val="1F497D"/>
                </a:solidFill>
                <a:latin typeface="Arial" pitchFamily="34" charset="0"/>
                <a:cs typeface="Arial" pitchFamily="34" charset="0"/>
              </a:rPr>
              <a:t>Water Index Time Series – El </a:t>
            </a:r>
            <a:r>
              <a:rPr lang="en-US" sz="2800" dirty="0" err="1">
                <a:solidFill>
                  <a:srgbClr val="1F497D"/>
                </a:solidFill>
                <a:latin typeface="Arial" pitchFamily="34" charset="0"/>
                <a:cs typeface="Arial" pitchFamily="34" charset="0"/>
              </a:rPr>
              <a:t>Noqra</a:t>
            </a:r>
            <a:r>
              <a:rPr lang="en-US" sz="2800" dirty="0">
                <a:solidFill>
                  <a:srgbClr val="1F497D"/>
                </a:solidFill>
                <a:latin typeface="Arial" pitchFamily="34" charset="0"/>
                <a:cs typeface="Arial" pitchFamily="34" charset="0"/>
              </a:rPr>
              <a:t> Region</a:t>
            </a:r>
          </a:p>
        </p:txBody>
      </p:sp>
      <p:sp>
        <p:nvSpPr>
          <p:cNvPr id="25" name="Rectangle 2"/>
          <p:cNvSpPr/>
          <p:nvPr/>
        </p:nvSpPr>
        <p:spPr>
          <a:xfrm>
            <a:off x="-12700" y="1066800"/>
            <a:ext cx="9144000" cy="36513"/>
          </a:xfrm>
          <a:prstGeom prst="rect">
            <a:avLst/>
          </a:prstGeom>
          <a:solidFill>
            <a:srgbClr val="4F81BD"/>
          </a:solidFill>
          <a:ln w="25400" cap="flat" cmpd="sng" algn="ctr">
            <a:noFill/>
            <a:prstDash val="solid"/>
          </a:ln>
          <a:effectLst/>
        </p:spPr>
        <p:txBody>
          <a:bodyPr anchor="ctr"/>
          <a:lstStyle/>
          <a:p>
            <a:pPr algn="ctr" fontAlgn="auto">
              <a:spcBef>
                <a:spcPts val="0"/>
              </a:spcBef>
              <a:spcAft>
                <a:spcPts val="0"/>
              </a:spcAft>
              <a:defRPr/>
            </a:pPr>
            <a:endParaRPr lang="es-ES" altLang="ja-JP" sz="1800" kern="0">
              <a:solidFill>
                <a:srgbClr val="FFFFFF"/>
              </a:solidFill>
              <a:latin typeface="Calibri" panose="020F0502020204030204"/>
              <a:cs typeface="Arial" charset="0"/>
            </a:endParaRPr>
          </a:p>
        </p:txBody>
      </p:sp>
      <p:sp>
        <p:nvSpPr>
          <p:cNvPr id="26" name="Rectangle 25"/>
          <p:cNvSpPr/>
          <p:nvPr/>
        </p:nvSpPr>
        <p:spPr>
          <a:xfrm>
            <a:off x="2743200" y="6400800"/>
            <a:ext cx="3738396" cy="388696"/>
          </a:xfrm>
          <a:prstGeom prst="rect">
            <a:avLst/>
          </a:prstGeom>
        </p:spPr>
        <p:txBody>
          <a:bodyPr wrap="none">
            <a:spAutoFit/>
          </a:bodyPr>
          <a:lstStyle/>
          <a:p>
            <a:pPr fontAlgn="auto">
              <a:lnSpc>
                <a:spcPct val="107000"/>
              </a:lnSpc>
              <a:spcBef>
                <a:spcPts val="0"/>
              </a:spcBef>
              <a:spcAft>
                <a:spcPts val="800"/>
              </a:spcAft>
            </a:pPr>
            <a:r>
              <a:rPr lang="en-US" sz="1800" dirty="0">
                <a:solidFill>
                  <a:prstClr val="black"/>
                </a:solidFill>
                <a:latin typeface="Calibri" panose="020F0502020204030204"/>
                <a:ea typeface="MS Mincho" panose="02020609040205080304" pitchFamily="49" charset="-128"/>
                <a:cs typeface="Times New Roman" panose="02020603050405020304" pitchFamily="18" charset="0"/>
              </a:rPr>
              <a:t>NDWI = ( NIR – SWIR ) / ( NIR + SWIR )</a:t>
            </a:r>
          </a:p>
        </p:txBody>
      </p:sp>
    </p:spTree>
    <p:extLst>
      <p:ext uri="{BB962C8B-B14F-4D97-AF65-F5344CB8AC3E}">
        <p14:creationId xmlns:p14="http://schemas.microsoft.com/office/powerpoint/2010/main" val="6107058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711375" y="1270306"/>
            <a:ext cx="3398881" cy="2380630"/>
            <a:chOff x="948499" y="149292"/>
            <a:chExt cx="4531841" cy="3174173"/>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9618" y="149292"/>
              <a:ext cx="4530722" cy="3174173"/>
            </a:xfrm>
            <a:prstGeom prst="rect">
              <a:avLst/>
            </a:prstGeom>
          </p:spPr>
        </p:pic>
        <p:sp>
          <p:nvSpPr>
            <p:cNvPr id="3" name="TextBox 2"/>
            <p:cNvSpPr txBox="1"/>
            <p:nvPr/>
          </p:nvSpPr>
          <p:spPr>
            <a:xfrm>
              <a:off x="948499" y="161727"/>
              <a:ext cx="1175657" cy="307776"/>
            </a:xfrm>
            <a:prstGeom prst="rect">
              <a:avLst/>
            </a:prstGeom>
            <a:noFill/>
          </p:spPr>
          <p:txBody>
            <a:bodyPr wrap="square" rtlCol="0">
              <a:spAutoFit/>
            </a:bodyPr>
            <a:lstStyle/>
            <a:p>
              <a:pPr fontAlgn="auto">
                <a:spcBef>
                  <a:spcPts val="0"/>
                </a:spcBef>
                <a:spcAft>
                  <a:spcPts val="0"/>
                </a:spcAft>
              </a:pPr>
              <a:r>
                <a:rPr lang="en-US" sz="900" dirty="0">
                  <a:solidFill>
                    <a:prstClr val="white"/>
                  </a:solidFill>
                  <a:latin typeface="Calibri" panose="020F0502020204030204"/>
                </a:rPr>
                <a:t>January 2016</a:t>
              </a:r>
            </a:p>
          </p:txBody>
        </p:sp>
      </p:grpSp>
      <p:grpSp>
        <p:nvGrpSpPr>
          <p:cNvPr id="9" name="Group 8"/>
          <p:cNvGrpSpPr/>
          <p:nvPr/>
        </p:nvGrpSpPr>
        <p:grpSpPr>
          <a:xfrm>
            <a:off x="711375" y="3845553"/>
            <a:ext cx="3398881" cy="2377772"/>
            <a:chOff x="948499" y="3582955"/>
            <a:chExt cx="4531841" cy="3170362"/>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9618" y="3582955"/>
              <a:ext cx="4530722" cy="3170362"/>
            </a:xfrm>
            <a:prstGeom prst="rect">
              <a:avLst/>
            </a:prstGeom>
          </p:spPr>
        </p:pic>
        <p:sp>
          <p:nvSpPr>
            <p:cNvPr id="5" name="TextBox 4"/>
            <p:cNvSpPr txBox="1"/>
            <p:nvPr/>
          </p:nvSpPr>
          <p:spPr>
            <a:xfrm>
              <a:off x="948499" y="3586068"/>
              <a:ext cx="1175657" cy="307776"/>
            </a:xfrm>
            <a:prstGeom prst="rect">
              <a:avLst/>
            </a:prstGeom>
            <a:noFill/>
          </p:spPr>
          <p:txBody>
            <a:bodyPr wrap="square" rtlCol="0">
              <a:spAutoFit/>
            </a:bodyPr>
            <a:lstStyle/>
            <a:p>
              <a:pPr fontAlgn="auto">
                <a:spcBef>
                  <a:spcPts val="0"/>
                </a:spcBef>
                <a:spcAft>
                  <a:spcPts val="0"/>
                </a:spcAft>
              </a:pPr>
              <a:r>
                <a:rPr lang="en-US" sz="900" dirty="0">
                  <a:solidFill>
                    <a:prstClr val="white"/>
                  </a:solidFill>
                  <a:latin typeface="Calibri" panose="020F0502020204030204"/>
                </a:rPr>
                <a:t>March 2016</a:t>
              </a:r>
            </a:p>
          </p:txBody>
        </p:sp>
      </p:grpSp>
      <p:grpSp>
        <p:nvGrpSpPr>
          <p:cNvPr id="10" name="Group 9"/>
          <p:cNvGrpSpPr/>
          <p:nvPr/>
        </p:nvGrpSpPr>
        <p:grpSpPr>
          <a:xfrm>
            <a:off x="5051443" y="1279630"/>
            <a:ext cx="3398042" cy="2374914"/>
            <a:chOff x="6735257" y="161724"/>
            <a:chExt cx="4530722" cy="3166552"/>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35257" y="161724"/>
              <a:ext cx="4530722" cy="3166552"/>
            </a:xfrm>
            <a:prstGeom prst="rect">
              <a:avLst/>
            </a:prstGeom>
          </p:spPr>
        </p:pic>
        <p:sp>
          <p:nvSpPr>
            <p:cNvPr id="7" name="TextBox 6"/>
            <p:cNvSpPr txBox="1"/>
            <p:nvPr/>
          </p:nvSpPr>
          <p:spPr>
            <a:xfrm>
              <a:off x="6735257" y="161724"/>
              <a:ext cx="1175657" cy="307776"/>
            </a:xfrm>
            <a:prstGeom prst="rect">
              <a:avLst/>
            </a:prstGeom>
            <a:noFill/>
          </p:spPr>
          <p:txBody>
            <a:bodyPr wrap="square" rtlCol="0">
              <a:spAutoFit/>
            </a:bodyPr>
            <a:lstStyle/>
            <a:p>
              <a:pPr fontAlgn="auto">
                <a:spcBef>
                  <a:spcPts val="0"/>
                </a:spcBef>
                <a:spcAft>
                  <a:spcPts val="0"/>
                </a:spcAft>
              </a:pPr>
              <a:r>
                <a:rPr lang="en-US" sz="900" dirty="0">
                  <a:solidFill>
                    <a:prstClr val="white"/>
                  </a:solidFill>
                  <a:latin typeface="Calibri" panose="020F0502020204030204"/>
                </a:rPr>
                <a:t>Apr-May 2016</a:t>
              </a:r>
            </a:p>
          </p:txBody>
        </p:sp>
      </p:grpSp>
      <p:pic>
        <p:nvPicPr>
          <p:cNvPr id="11" name="Picture 10"/>
          <p:cNvPicPr>
            <a:picLocks noChangeAspect="1"/>
          </p:cNvPicPr>
          <p:nvPr/>
        </p:nvPicPr>
        <p:blipFill>
          <a:blip r:embed="rId6"/>
          <a:stretch>
            <a:fillRect/>
          </a:stretch>
        </p:blipFill>
        <p:spPr>
          <a:xfrm>
            <a:off x="5051443" y="3730087"/>
            <a:ext cx="3390523" cy="2746913"/>
          </a:xfrm>
          <a:prstGeom prst="rect">
            <a:avLst/>
          </a:prstGeom>
        </p:spPr>
      </p:pic>
      <p:grpSp>
        <p:nvGrpSpPr>
          <p:cNvPr id="12" name="Group 11"/>
          <p:cNvGrpSpPr/>
          <p:nvPr/>
        </p:nvGrpSpPr>
        <p:grpSpPr>
          <a:xfrm>
            <a:off x="4191000" y="4915533"/>
            <a:ext cx="718495" cy="1318522"/>
            <a:chOff x="4191000" y="4614446"/>
            <a:chExt cx="718495" cy="1318522"/>
          </a:xfrm>
        </p:grpSpPr>
        <p:grpSp>
          <p:nvGrpSpPr>
            <p:cNvPr id="13" name="Group 12"/>
            <p:cNvGrpSpPr/>
            <p:nvPr/>
          </p:nvGrpSpPr>
          <p:grpSpPr>
            <a:xfrm>
              <a:off x="4343400" y="4978861"/>
              <a:ext cx="566095" cy="954107"/>
              <a:chOff x="4343400" y="4978861"/>
              <a:chExt cx="566095" cy="954107"/>
            </a:xfrm>
          </p:grpSpPr>
          <p:sp>
            <p:nvSpPr>
              <p:cNvPr id="15" name="Rounded Rectangle 14"/>
              <p:cNvSpPr/>
              <p:nvPr/>
            </p:nvSpPr>
            <p:spPr>
              <a:xfrm>
                <a:off x="4343400" y="5015956"/>
                <a:ext cx="152400" cy="136172"/>
              </a:xfrm>
              <a:prstGeom prst="round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6" name="Rounded Rectangle 15"/>
              <p:cNvSpPr/>
              <p:nvPr/>
            </p:nvSpPr>
            <p:spPr>
              <a:xfrm>
                <a:off x="4343400" y="5254380"/>
                <a:ext cx="152400" cy="136172"/>
              </a:xfrm>
              <a:prstGeom prst="roundRect">
                <a:avLst/>
              </a:prstGeom>
              <a:solidFill>
                <a:srgbClr val="FFFF00"/>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7" name="Rounded Rectangle 16"/>
              <p:cNvSpPr/>
              <p:nvPr/>
            </p:nvSpPr>
            <p:spPr>
              <a:xfrm>
                <a:off x="4343400" y="5492804"/>
                <a:ext cx="152400" cy="136172"/>
              </a:xfrm>
              <a:prstGeom prst="roundRect">
                <a:avLst/>
              </a:prstGeom>
              <a:solidFill>
                <a:srgbClr val="00B0F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8" name="Rounded Rectangle 17"/>
              <p:cNvSpPr/>
              <p:nvPr/>
            </p:nvSpPr>
            <p:spPr>
              <a:xfrm>
                <a:off x="4343400" y="5731228"/>
                <a:ext cx="152400" cy="136172"/>
              </a:xfrm>
              <a:prstGeom prst="round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9" name="TextBox 18"/>
              <p:cNvSpPr txBox="1"/>
              <p:nvPr/>
            </p:nvSpPr>
            <p:spPr>
              <a:xfrm>
                <a:off x="4518210" y="4978861"/>
                <a:ext cx="391285" cy="954107"/>
              </a:xfrm>
              <a:prstGeom prst="rect">
                <a:avLst/>
              </a:prstGeom>
              <a:noFill/>
            </p:spPr>
            <p:txBody>
              <a:bodyPr wrap="square" rtlCol="0">
                <a:spAutoFit/>
              </a:bodyPr>
              <a:lstStyle/>
              <a:p>
                <a:pPr fontAlgn="auto">
                  <a:spcBef>
                    <a:spcPts val="0"/>
                  </a:spcBef>
                  <a:spcAft>
                    <a:spcPts val="0"/>
                  </a:spcAft>
                </a:pPr>
                <a:r>
                  <a:rPr lang="en-US" sz="800" dirty="0">
                    <a:solidFill>
                      <a:prstClr val="black"/>
                    </a:solidFill>
                    <a:latin typeface="Calibri" panose="020F0502020204030204"/>
                  </a:rPr>
                  <a:t>High</a:t>
                </a:r>
              </a:p>
              <a:p>
                <a:pPr fontAlgn="auto">
                  <a:spcBef>
                    <a:spcPts val="0"/>
                  </a:spcBef>
                  <a:spcAft>
                    <a:spcPts val="0"/>
                  </a:spcAft>
                </a:pPr>
                <a:endParaRPr lang="en-US" sz="800" dirty="0">
                  <a:solidFill>
                    <a:prstClr val="black"/>
                  </a:solidFill>
                  <a:latin typeface="Calibri" panose="020F0502020204030204"/>
                </a:endParaRPr>
              </a:p>
              <a:p>
                <a:pPr fontAlgn="auto">
                  <a:spcBef>
                    <a:spcPts val="0"/>
                  </a:spcBef>
                  <a:spcAft>
                    <a:spcPts val="0"/>
                  </a:spcAft>
                </a:pPr>
                <a:endParaRPr lang="en-US" sz="800" dirty="0">
                  <a:solidFill>
                    <a:prstClr val="black"/>
                  </a:solidFill>
                  <a:latin typeface="Calibri" panose="020F0502020204030204"/>
                </a:endParaRPr>
              </a:p>
              <a:p>
                <a:pPr fontAlgn="auto">
                  <a:spcBef>
                    <a:spcPts val="0"/>
                  </a:spcBef>
                  <a:spcAft>
                    <a:spcPts val="0"/>
                  </a:spcAft>
                </a:pPr>
                <a:endParaRPr lang="en-US" sz="800" dirty="0">
                  <a:solidFill>
                    <a:prstClr val="black"/>
                  </a:solidFill>
                  <a:latin typeface="Calibri" panose="020F0502020204030204"/>
                </a:endParaRPr>
              </a:p>
              <a:p>
                <a:pPr fontAlgn="auto">
                  <a:spcBef>
                    <a:spcPts val="0"/>
                  </a:spcBef>
                  <a:spcAft>
                    <a:spcPts val="0"/>
                  </a:spcAft>
                </a:pPr>
                <a:endParaRPr lang="en-US" sz="800" dirty="0">
                  <a:solidFill>
                    <a:prstClr val="black"/>
                  </a:solidFill>
                  <a:latin typeface="Calibri" panose="020F0502020204030204"/>
                </a:endParaRPr>
              </a:p>
              <a:p>
                <a:pPr fontAlgn="auto">
                  <a:spcBef>
                    <a:spcPts val="0"/>
                  </a:spcBef>
                  <a:spcAft>
                    <a:spcPts val="0"/>
                  </a:spcAft>
                </a:pPr>
                <a:endParaRPr lang="en-US" sz="800" dirty="0">
                  <a:solidFill>
                    <a:prstClr val="black"/>
                  </a:solidFill>
                  <a:latin typeface="Calibri" panose="020F0502020204030204"/>
                </a:endParaRPr>
              </a:p>
              <a:p>
                <a:pPr fontAlgn="auto">
                  <a:spcBef>
                    <a:spcPts val="0"/>
                  </a:spcBef>
                  <a:spcAft>
                    <a:spcPts val="0"/>
                  </a:spcAft>
                </a:pPr>
                <a:r>
                  <a:rPr lang="en-US" sz="800" dirty="0">
                    <a:solidFill>
                      <a:prstClr val="black"/>
                    </a:solidFill>
                    <a:latin typeface="Calibri" panose="020F0502020204030204"/>
                  </a:rPr>
                  <a:t>Low</a:t>
                </a:r>
              </a:p>
            </p:txBody>
          </p:sp>
        </p:grpSp>
        <p:sp>
          <p:nvSpPr>
            <p:cNvPr id="14" name="TextBox 13"/>
            <p:cNvSpPr txBox="1"/>
            <p:nvPr/>
          </p:nvSpPr>
          <p:spPr>
            <a:xfrm>
              <a:off x="4191000" y="4614446"/>
              <a:ext cx="718495" cy="338554"/>
            </a:xfrm>
            <a:prstGeom prst="rect">
              <a:avLst/>
            </a:prstGeom>
            <a:noFill/>
          </p:spPr>
          <p:txBody>
            <a:bodyPr wrap="square" rtlCol="0">
              <a:spAutoFit/>
            </a:bodyPr>
            <a:lstStyle/>
            <a:p>
              <a:pPr fontAlgn="auto">
                <a:spcBef>
                  <a:spcPts val="0"/>
                </a:spcBef>
                <a:spcAft>
                  <a:spcPts val="0"/>
                </a:spcAft>
              </a:pPr>
              <a:r>
                <a:rPr lang="en-US" sz="1600" dirty="0">
                  <a:solidFill>
                    <a:prstClr val="black"/>
                  </a:solidFill>
                  <a:latin typeface="Calibri" panose="020F0502020204030204"/>
                </a:rPr>
                <a:t>NDWI</a:t>
              </a:r>
            </a:p>
          </p:txBody>
        </p:sp>
      </p:grpSp>
      <p:sp>
        <p:nvSpPr>
          <p:cNvPr id="21" name="TextBox 20"/>
          <p:cNvSpPr txBox="1"/>
          <p:nvPr/>
        </p:nvSpPr>
        <p:spPr>
          <a:xfrm>
            <a:off x="224409" y="246015"/>
            <a:ext cx="8390382" cy="523220"/>
          </a:xfrm>
          <a:prstGeom prst="rect">
            <a:avLst/>
          </a:prstGeom>
          <a:noFill/>
        </p:spPr>
        <p:txBody>
          <a:bodyPr wrap="square" rtlCol="0">
            <a:spAutoFit/>
          </a:bodyPr>
          <a:lstStyle/>
          <a:p>
            <a:pPr algn="ctr" fontAlgn="auto">
              <a:spcBef>
                <a:spcPts val="0"/>
              </a:spcBef>
              <a:spcAft>
                <a:spcPts val="0"/>
              </a:spcAft>
            </a:pPr>
            <a:r>
              <a:rPr lang="en-US" sz="2800" dirty="0">
                <a:solidFill>
                  <a:srgbClr val="1F497D"/>
                </a:solidFill>
                <a:latin typeface="Arial" pitchFamily="34" charset="0"/>
                <a:cs typeface="Arial" pitchFamily="34" charset="0"/>
              </a:rPr>
              <a:t>Water Index Time Series – El </a:t>
            </a:r>
            <a:r>
              <a:rPr lang="en-US" sz="2800" dirty="0" err="1">
                <a:solidFill>
                  <a:srgbClr val="1F497D"/>
                </a:solidFill>
                <a:latin typeface="Arial" pitchFamily="34" charset="0"/>
                <a:cs typeface="Arial" pitchFamily="34" charset="0"/>
              </a:rPr>
              <a:t>Noqra</a:t>
            </a:r>
            <a:r>
              <a:rPr lang="en-US" sz="2800" dirty="0">
                <a:solidFill>
                  <a:srgbClr val="1F497D"/>
                </a:solidFill>
                <a:latin typeface="Arial" pitchFamily="34" charset="0"/>
                <a:cs typeface="Arial" pitchFamily="34" charset="0"/>
              </a:rPr>
              <a:t> Region</a:t>
            </a:r>
          </a:p>
        </p:txBody>
      </p:sp>
      <p:sp>
        <p:nvSpPr>
          <p:cNvPr id="22" name="Rectangle 2"/>
          <p:cNvSpPr/>
          <p:nvPr/>
        </p:nvSpPr>
        <p:spPr>
          <a:xfrm>
            <a:off x="-12700" y="990600"/>
            <a:ext cx="9144000" cy="36513"/>
          </a:xfrm>
          <a:prstGeom prst="rect">
            <a:avLst/>
          </a:prstGeom>
          <a:solidFill>
            <a:srgbClr val="4F81BD"/>
          </a:solidFill>
          <a:ln w="25400" cap="flat" cmpd="sng" algn="ctr">
            <a:noFill/>
            <a:prstDash val="solid"/>
          </a:ln>
          <a:effectLst/>
        </p:spPr>
        <p:txBody>
          <a:bodyPr anchor="ctr"/>
          <a:lstStyle/>
          <a:p>
            <a:pPr algn="ctr" fontAlgn="auto">
              <a:spcBef>
                <a:spcPts val="0"/>
              </a:spcBef>
              <a:spcAft>
                <a:spcPts val="0"/>
              </a:spcAft>
              <a:defRPr/>
            </a:pPr>
            <a:endParaRPr lang="es-ES" altLang="ja-JP" sz="1800" kern="0">
              <a:solidFill>
                <a:srgbClr val="FFFFFF"/>
              </a:solidFill>
              <a:latin typeface="Calibri" panose="020F0502020204030204"/>
              <a:cs typeface="Arial" charset="0"/>
            </a:endParaRPr>
          </a:p>
        </p:txBody>
      </p:sp>
    </p:spTree>
    <p:extLst>
      <p:ext uri="{BB962C8B-B14F-4D97-AF65-F5344CB8AC3E}">
        <p14:creationId xmlns:p14="http://schemas.microsoft.com/office/powerpoint/2010/main" val="263554385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533400" y="1648980"/>
            <a:ext cx="8077200" cy="45994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404813" indent="-404813" eaLnBrk="1" hangingPunct="1">
              <a:spcAft>
                <a:spcPct val="25000"/>
              </a:spcAft>
              <a:buClr>
                <a:srgbClr val="333399"/>
              </a:buClr>
              <a:buSzPct val="110000"/>
              <a:buFont typeface="Wingdings" panose="05000000000000000000" pitchFamily="2" charset="2"/>
              <a:buChar char="v"/>
              <a:defRPr/>
            </a:pPr>
            <a:r>
              <a:rPr lang="en-US" sz="2400" kern="0" dirty="0">
                <a:solidFill>
                  <a:srgbClr val="000000"/>
                </a:solidFill>
                <a:latin typeface="Arial"/>
              </a:rPr>
              <a:t>Identification of vegetation types (crops) and their areal extent </a:t>
            </a:r>
            <a:r>
              <a:rPr lang="en-US" sz="2400" kern="0" dirty="0">
                <a:solidFill>
                  <a:srgbClr val="000000"/>
                </a:solidFill>
                <a:latin typeface="Arial"/>
                <a:sym typeface="Symbol" pitchFamily="18" charset="2"/>
              </a:rPr>
              <a:t> change detection</a:t>
            </a:r>
          </a:p>
          <a:p>
            <a:pPr marL="404813" indent="-404813" eaLnBrk="1" hangingPunct="1">
              <a:spcAft>
                <a:spcPct val="25000"/>
              </a:spcAft>
              <a:buClr>
                <a:srgbClr val="333399"/>
              </a:buClr>
              <a:buSzPct val="110000"/>
              <a:buFont typeface="Wingdings" panose="05000000000000000000" pitchFamily="2" charset="2"/>
              <a:buChar char="v"/>
              <a:defRPr/>
            </a:pPr>
            <a:r>
              <a:rPr lang="en-US" sz="2400" kern="0" dirty="0">
                <a:solidFill>
                  <a:srgbClr val="000000"/>
                </a:solidFill>
                <a:latin typeface="Arial"/>
              </a:rPr>
              <a:t>Maps of distribution, amount, type, and seasonal changes of vegetation patterns allow determination of rates of evapotranspiration, type of irrigation system used, and amount of water consumption</a:t>
            </a:r>
            <a:endParaRPr lang="es-ES" sz="2400" kern="0" dirty="0">
              <a:solidFill>
                <a:srgbClr val="000000"/>
              </a:solidFill>
              <a:latin typeface="Arial"/>
            </a:endParaRPr>
          </a:p>
          <a:p>
            <a:pPr marL="404813" indent="-404813" eaLnBrk="1" hangingPunct="1">
              <a:spcAft>
                <a:spcPct val="25000"/>
              </a:spcAft>
              <a:buClr>
                <a:srgbClr val="333399"/>
              </a:buClr>
              <a:buSzPct val="110000"/>
              <a:buFont typeface="Wingdings" panose="05000000000000000000" pitchFamily="2" charset="2"/>
              <a:buChar char="v"/>
              <a:defRPr/>
            </a:pPr>
            <a:r>
              <a:rPr lang="en-US" sz="2400" kern="0" dirty="0">
                <a:solidFill>
                  <a:srgbClr val="000000"/>
                </a:solidFill>
                <a:latin typeface="Arial"/>
              </a:rPr>
              <a:t>Accurate &amp; frequent crop type maps are needed to improve water management in </a:t>
            </a:r>
            <a:r>
              <a:rPr lang="en-US" sz="2400" kern="0" dirty="0" err="1">
                <a:solidFill>
                  <a:srgbClr val="000000"/>
                </a:solidFill>
                <a:latin typeface="Arial"/>
              </a:rPr>
              <a:t>irrigated</a:t>
            </a:r>
            <a:r>
              <a:rPr lang="en-US" sz="2400" kern="0" dirty="0">
                <a:solidFill>
                  <a:srgbClr val="000000"/>
                </a:solidFill>
                <a:latin typeface="Arial"/>
              </a:rPr>
              <a:t> agriculture</a:t>
            </a:r>
          </a:p>
          <a:p>
            <a:pPr marL="404813" indent="-404813" eaLnBrk="1" hangingPunct="1">
              <a:spcAft>
                <a:spcPct val="25000"/>
              </a:spcAft>
              <a:buClr>
                <a:srgbClr val="333399"/>
              </a:buClr>
              <a:buSzPct val="110000"/>
              <a:buFont typeface="Wingdings" panose="05000000000000000000" pitchFamily="2" charset="2"/>
              <a:buChar char="v"/>
              <a:defRPr/>
            </a:pPr>
            <a:r>
              <a:rPr lang="en-US" sz="2400" kern="0" dirty="0">
                <a:solidFill>
                  <a:srgbClr val="000000"/>
                </a:solidFill>
                <a:latin typeface="Arial"/>
              </a:rPr>
              <a:t>Specific crop type mapping in Egypt is especially challenging because of small parcel sizes and diversified agricultural land use</a:t>
            </a:r>
          </a:p>
        </p:txBody>
      </p:sp>
      <p:sp>
        <p:nvSpPr>
          <p:cNvPr id="4" name="Rectangle 3"/>
          <p:cNvSpPr/>
          <p:nvPr/>
        </p:nvSpPr>
        <p:spPr>
          <a:xfrm>
            <a:off x="-12700" y="1189037"/>
            <a:ext cx="9144000" cy="365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ltLang="ja-JP" sz="1800">
              <a:solidFill>
                <a:srgbClr val="FFFFFF"/>
              </a:solidFill>
              <a:cs typeface="Arial" charset="0"/>
            </a:endParaRPr>
          </a:p>
        </p:txBody>
      </p:sp>
      <p:sp>
        <p:nvSpPr>
          <p:cNvPr id="5" name="TextBox 4"/>
          <p:cNvSpPr txBox="1"/>
          <p:nvPr/>
        </p:nvSpPr>
        <p:spPr>
          <a:xfrm>
            <a:off x="1219200" y="228600"/>
            <a:ext cx="6248400" cy="584775"/>
          </a:xfrm>
          <a:prstGeom prst="rect">
            <a:avLst/>
          </a:prstGeom>
          <a:noFill/>
        </p:spPr>
        <p:txBody>
          <a:bodyPr wrap="square" rtlCol="0">
            <a:spAutoFit/>
          </a:bodyPr>
          <a:lstStyle/>
          <a:p>
            <a:pPr algn="ctr" fontAlgn="auto">
              <a:spcBef>
                <a:spcPts val="0"/>
              </a:spcBef>
              <a:spcAft>
                <a:spcPts val="0"/>
              </a:spcAft>
            </a:pPr>
            <a:r>
              <a:rPr lang="en-US" sz="3200" dirty="0">
                <a:solidFill>
                  <a:srgbClr val="1F497D"/>
                </a:solidFill>
                <a:latin typeface="Arial" pitchFamily="34" charset="0"/>
                <a:cs typeface="Arial" pitchFamily="34" charset="0"/>
              </a:rPr>
              <a:t>Remote Sensing of Agriculture</a:t>
            </a:r>
          </a:p>
        </p:txBody>
      </p:sp>
    </p:spTree>
    <p:extLst>
      <p:ext uri="{BB962C8B-B14F-4D97-AF65-F5344CB8AC3E}">
        <p14:creationId xmlns:p14="http://schemas.microsoft.com/office/powerpoint/2010/main" val="8679682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05" y="380999"/>
            <a:ext cx="9144000" cy="6098977"/>
          </a:xfrm>
          <a:prstGeom prst="rect">
            <a:avLst/>
          </a:prstGeom>
        </p:spPr>
      </p:pic>
      <p:sp>
        <p:nvSpPr>
          <p:cNvPr id="3" name="TextBox 2"/>
          <p:cNvSpPr txBox="1"/>
          <p:nvPr/>
        </p:nvSpPr>
        <p:spPr>
          <a:xfrm>
            <a:off x="6353175" y="5262906"/>
            <a:ext cx="2305050" cy="461665"/>
          </a:xfrm>
          <a:prstGeom prst="rect">
            <a:avLst/>
          </a:prstGeom>
          <a:noFill/>
        </p:spPr>
        <p:txBody>
          <a:bodyPr wrap="square" rtlCol="0">
            <a:spAutoFit/>
          </a:bodyPr>
          <a:lstStyle/>
          <a:p>
            <a:pPr algn="ctr"/>
            <a:r>
              <a:rPr lang="en-US" sz="2400" i="1" dirty="0">
                <a:solidFill>
                  <a:schemeClr val="bg1"/>
                </a:solidFill>
              </a:rPr>
              <a:t>Thank You</a:t>
            </a:r>
          </a:p>
        </p:txBody>
      </p:sp>
    </p:spTree>
    <p:extLst>
      <p:ext uri="{BB962C8B-B14F-4D97-AF65-F5344CB8AC3E}">
        <p14:creationId xmlns:p14="http://schemas.microsoft.com/office/powerpoint/2010/main" val="612025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solidFill>
                  <a:schemeClr val="accent2"/>
                </a:solidFill>
              </a:rPr>
              <a:t>Models: Value Added Informati</a:t>
            </a:r>
            <a:r>
              <a:rPr lang="en-US" dirty="0">
                <a:solidFill>
                  <a:schemeClr val="accent2"/>
                </a:solidFill>
              </a:rPr>
              <a:t>on</a:t>
            </a: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178"/>
          <a:stretch/>
        </p:blipFill>
        <p:spPr bwMode="auto">
          <a:xfrm>
            <a:off x="645834" y="1628800"/>
            <a:ext cx="7958614" cy="4608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39552" y="980728"/>
            <a:ext cx="7848872" cy="369332"/>
          </a:xfrm>
          <a:prstGeom prst="rect">
            <a:avLst/>
          </a:prstGeom>
          <a:noFill/>
        </p:spPr>
        <p:txBody>
          <a:bodyPr wrap="square" rtlCol="0">
            <a:spAutoFit/>
          </a:bodyPr>
          <a:lstStyle/>
          <a:p>
            <a:pPr algn="ctr"/>
            <a:r>
              <a:rPr lang="en-US" sz="1800" dirty="0"/>
              <a:t>Remote Sensing + Ground Observations + Numerical Models</a:t>
            </a:r>
          </a:p>
        </p:txBody>
      </p:sp>
    </p:spTree>
    <p:extLst>
      <p:ext uri="{BB962C8B-B14F-4D97-AF65-F5344CB8AC3E}">
        <p14:creationId xmlns:p14="http://schemas.microsoft.com/office/powerpoint/2010/main" val="25626061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solidFill>
                  <a:schemeClr val="accent2"/>
                </a:solidFill>
              </a:rPr>
              <a:t>Remote Sensing Applications</a:t>
            </a:r>
          </a:p>
        </p:txBody>
      </p:sp>
      <p:grpSp>
        <p:nvGrpSpPr>
          <p:cNvPr id="21" name="Group 20"/>
          <p:cNvGrpSpPr/>
          <p:nvPr/>
        </p:nvGrpSpPr>
        <p:grpSpPr>
          <a:xfrm>
            <a:off x="114300" y="980728"/>
            <a:ext cx="8885237" cy="5181600"/>
            <a:chOff x="114300" y="980728"/>
            <a:chExt cx="8885237" cy="5181600"/>
          </a:xfrm>
        </p:grpSpPr>
        <p:sp>
          <p:nvSpPr>
            <p:cNvPr id="3" name="Content Placeholder 5"/>
            <p:cNvSpPr txBox="1">
              <a:spLocks/>
            </p:cNvSpPr>
            <p:nvPr/>
          </p:nvSpPr>
          <p:spPr>
            <a:xfrm>
              <a:off x="1270000" y="4485797"/>
              <a:ext cx="6502400" cy="1676531"/>
            </a:xfrm>
            <a:prstGeom prst="rect">
              <a:avLst/>
            </a:prstGeom>
            <a:ln/>
          </p:spPr>
          <p:style>
            <a:lnRef idx="1">
              <a:schemeClr val="accent1"/>
            </a:lnRef>
            <a:fillRef idx="2">
              <a:schemeClr val="accent1"/>
            </a:fillRef>
            <a:effectRef idx="1">
              <a:schemeClr val="accent1"/>
            </a:effectRef>
            <a:fontRef idx="minor">
              <a:schemeClr val="dk1"/>
            </a:fontRef>
          </p:style>
          <p:txBody>
            <a:bodyPr vert="horz" numCol="1">
              <a:no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Font typeface="Wingdings"/>
                <a:buNone/>
              </a:pPr>
              <a:r>
                <a:rPr lang="en-US" sz="2200" b="1" dirty="0">
                  <a:solidFill>
                    <a:srgbClr val="000000"/>
                  </a:solidFill>
                </a:rPr>
                <a:t>    </a:t>
              </a:r>
              <a:r>
                <a:rPr lang="en-US" sz="2000" b="1" u="sng" dirty="0">
                  <a:solidFill>
                    <a:srgbClr val="000000"/>
                  </a:solidFill>
                  <a:latin typeface="Arial" panose="020B0604020202020204" pitchFamily="34" charset="0"/>
                  <a:cs typeface="Arial" panose="020B0604020202020204" pitchFamily="34" charset="0"/>
                </a:rPr>
                <a:t>Land Use/Change and Ecology</a:t>
              </a:r>
            </a:p>
            <a:p>
              <a:pPr>
                <a:buClr>
                  <a:schemeClr val="accent2">
                    <a:lumMod val="50000"/>
                  </a:schemeClr>
                </a:buClr>
                <a:buSzPct val="70000"/>
                <a:buFont typeface="Wingdings" panose="05000000000000000000" pitchFamily="2" charset="2"/>
                <a:buChar char="q"/>
              </a:pPr>
              <a:r>
                <a:rPr lang="en-US" sz="2000" dirty="0">
                  <a:latin typeface="Arial" panose="020B0604020202020204" pitchFamily="34" charset="0"/>
                  <a:cs typeface="Arial" panose="020B0604020202020204" pitchFamily="34" charset="0"/>
                </a:rPr>
                <a:t>Land cover and change </a:t>
              </a:r>
            </a:p>
            <a:p>
              <a:pPr>
                <a:buClr>
                  <a:schemeClr val="accent2">
                    <a:lumMod val="50000"/>
                  </a:schemeClr>
                </a:buClr>
                <a:buSzPct val="70000"/>
                <a:buFont typeface="Wingdings" panose="05000000000000000000" pitchFamily="2" charset="2"/>
                <a:buChar char="q"/>
              </a:pPr>
              <a:r>
                <a:rPr lang="en-US" sz="2000" dirty="0">
                  <a:latin typeface="Arial" panose="020B0604020202020204" pitchFamily="34" charset="0"/>
                  <a:cs typeface="Arial" panose="020B0604020202020204" pitchFamily="34" charset="0"/>
                </a:rPr>
                <a:t>Vegetation amount and health</a:t>
              </a:r>
            </a:p>
            <a:p>
              <a:pPr>
                <a:buClr>
                  <a:schemeClr val="accent2">
                    <a:lumMod val="50000"/>
                  </a:schemeClr>
                </a:buClr>
                <a:buSzPct val="70000"/>
                <a:buFont typeface="Wingdings" panose="05000000000000000000" pitchFamily="2" charset="2"/>
                <a:buChar char="q"/>
              </a:pPr>
              <a:r>
                <a:rPr lang="en-US" sz="2000" dirty="0">
                  <a:latin typeface="Arial" panose="020B0604020202020204" pitchFamily="34" charset="0"/>
                  <a:cs typeface="Arial" panose="020B0604020202020204" pitchFamily="34" charset="0"/>
                </a:rPr>
                <a:t>Fire products</a:t>
              </a:r>
            </a:p>
          </p:txBody>
        </p:sp>
        <p:grpSp>
          <p:nvGrpSpPr>
            <p:cNvPr id="4" name="Group 3"/>
            <p:cNvGrpSpPr/>
            <p:nvPr/>
          </p:nvGrpSpPr>
          <p:grpSpPr>
            <a:xfrm>
              <a:off x="5867400" y="4790728"/>
              <a:ext cx="1447800" cy="1066800"/>
              <a:chOff x="5290820" y="5303520"/>
              <a:chExt cx="1447800" cy="1066800"/>
            </a:xfrm>
          </p:grpSpPr>
          <p:sp>
            <p:nvSpPr>
              <p:cNvPr id="5" name="TextBox 125"/>
              <p:cNvSpPr txBox="1">
                <a:spLocks noChangeArrowheads="1"/>
              </p:cNvSpPr>
              <p:nvPr/>
            </p:nvSpPr>
            <p:spPr bwMode="auto">
              <a:xfrm>
                <a:off x="5290820" y="5303520"/>
                <a:ext cx="1447800" cy="14234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9047" tIns="9523" rIns="19047" bIns="9523">
                <a:spAutoFit/>
              </a:bodyPr>
              <a:lstStyle>
                <a:lvl1pPr eaLnBrk="0" hangingPunct="0">
                  <a:defRPr sz="8600">
                    <a:solidFill>
                      <a:schemeClr val="tx1"/>
                    </a:solidFill>
                    <a:latin typeface="Arial" charset="0"/>
                    <a:ea typeface="ＭＳ Ｐゴシック" charset="0"/>
                    <a:cs typeface="ＭＳ Ｐゴシック" charset="0"/>
                  </a:defRPr>
                </a:lvl1pPr>
                <a:lvl2pPr marL="742950" indent="-285750" eaLnBrk="0" hangingPunct="0">
                  <a:defRPr sz="8600">
                    <a:solidFill>
                      <a:schemeClr val="tx1"/>
                    </a:solidFill>
                    <a:latin typeface="Arial" charset="0"/>
                    <a:ea typeface="ＭＳ Ｐゴシック" charset="0"/>
                  </a:defRPr>
                </a:lvl2pPr>
                <a:lvl3pPr marL="1143000" indent="-228600" eaLnBrk="0" hangingPunct="0">
                  <a:defRPr sz="8600">
                    <a:solidFill>
                      <a:schemeClr val="tx1"/>
                    </a:solidFill>
                    <a:latin typeface="Arial" charset="0"/>
                    <a:ea typeface="ＭＳ Ｐゴシック" charset="0"/>
                  </a:defRPr>
                </a:lvl3pPr>
                <a:lvl4pPr marL="1600200" indent="-228600" eaLnBrk="0" hangingPunct="0">
                  <a:defRPr sz="8600">
                    <a:solidFill>
                      <a:schemeClr val="tx1"/>
                    </a:solidFill>
                    <a:latin typeface="Arial" charset="0"/>
                    <a:ea typeface="ＭＳ Ｐゴシック" charset="0"/>
                  </a:defRPr>
                </a:lvl4pPr>
                <a:lvl5pPr marL="2057400" indent="-228600" eaLnBrk="0" hangingPunct="0">
                  <a:defRPr sz="8600">
                    <a:solidFill>
                      <a:schemeClr val="tx1"/>
                    </a:solidFill>
                    <a:latin typeface="Arial" charset="0"/>
                    <a:ea typeface="ＭＳ Ｐゴシック" charset="0"/>
                  </a:defRPr>
                </a:lvl5pPr>
                <a:lvl6pPr marL="2514600" indent="-228600" eaLnBrk="0" fontAlgn="base" hangingPunct="0">
                  <a:spcBef>
                    <a:spcPct val="0"/>
                  </a:spcBef>
                  <a:spcAft>
                    <a:spcPct val="0"/>
                  </a:spcAft>
                  <a:defRPr sz="8600">
                    <a:solidFill>
                      <a:schemeClr val="tx1"/>
                    </a:solidFill>
                    <a:latin typeface="Arial" charset="0"/>
                    <a:ea typeface="ＭＳ Ｐゴシック" charset="0"/>
                  </a:defRPr>
                </a:lvl6pPr>
                <a:lvl7pPr marL="2971800" indent="-228600" eaLnBrk="0" fontAlgn="base" hangingPunct="0">
                  <a:spcBef>
                    <a:spcPct val="0"/>
                  </a:spcBef>
                  <a:spcAft>
                    <a:spcPct val="0"/>
                  </a:spcAft>
                  <a:defRPr sz="8600">
                    <a:solidFill>
                      <a:schemeClr val="tx1"/>
                    </a:solidFill>
                    <a:latin typeface="Arial" charset="0"/>
                    <a:ea typeface="ＭＳ Ｐゴシック" charset="0"/>
                  </a:defRPr>
                </a:lvl7pPr>
                <a:lvl8pPr marL="3429000" indent="-228600" eaLnBrk="0" fontAlgn="base" hangingPunct="0">
                  <a:spcBef>
                    <a:spcPct val="0"/>
                  </a:spcBef>
                  <a:spcAft>
                    <a:spcPct val="0"/>
                  </a:spcAft>
                  <a:defRPr sz="8600">
                    <a:solidFill>
                      <a:schemeClr val="tx1"/>
                    </a:solidFill>
                    <a:latin typeface="Arial" charset="0"/>
                    <a:ea typeface="ＭＳ Ｐゴシック" charset="0"/>
                  </a:defRPr>
                </a:lvl8pPr>
                <a:lvl9pPr marL="3886200" indent="-228600" eaLnBrk="0" fontAlgn="base" hangingPunct="0">
                  <a:spcBef>
                    <a:spcPct val="0"/>
                  </a:spcBef>
                  <a:spcAft>
                    <a:spcPct val="0"/>
                  </a:spcAft>
                  <a:defRPr sz="86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800" b="1" dirty="0">
                    <a:solidFill>
                      <a:srgbClr val="000000"/>
                    </a:solidFill>
                  </a:rPr>
                  <a:t>Land Cover</a:t>
                </a:r>
              </a:p>
            </p:txBody>
          </p:sp>
          <p:grpSp>
            <p:nvGrpSpPr>
              <p:cNvPr id="6" name="Group 11"/>
              <p:cNvGrpSpPr>
                <a:grpSpLocks/>
              </p:cNvGrpSpPr>
              <p:nvPr/>
            </p:nvGrpSpPr>
            <p:grpSpPr bwMode="auto">
              <a:xfrm>
                <a:off x="5290820" y="5476250"/>
                <a:ext cx="1436317" cy="894070"/>
                <a:chOff x="131" y="2241"/>
                <a:chExt cx="1727" cy="822"/>
              </a:xfrm>
            </p:grpSpPr>
            <p:grpSp>
              <p:nvGrpSpPr>
                <p:cNvPr id="7" name="Group 12"/>
                <p:cNvGrpSpPr>
                  <a:grpSpLocks noChangeAspect="1"/>
                </p:cNvGrpSpPr>
                <p:nvPr/>
              </p:nvGrpSpPr>
              <p:grpSpPr bwMode="auto">
                <a:xfrm>
                  <a:off x="131" y="2241"/>
                  <a:ext cx="1727" cy="822"/>
                  <a:chOff x="257" y="174"/>
                  <a:chExt cx="2207" cy="1050"/>
                </a:xfrm>
              </p:grpSpPr>
              <p:pic>
                <p:nvPicPr>
                  <p:cNvPr id="9" name="Picture 13"/>
                  <p:cNvPicPr>
                    <a:picLocks noChangeAspect="1" noChangeArrowheads="1"/>
                  </p:cNvPicPr>
                  <p:nvPr/>
                </p:nvPicPr>
                <p:blipFill>
                  <a:blip r:embed="rId3" cstate="print">
                    <a:extLst>
                      <a:ext uri="{28A0092B-C50C-407E-A947-70E740481C1C}">
                        <a14:useLocalDpi xmlns:a14="http://schemas.microsoft.com/office/drawing/2010/main" val="0"/>
                      </a:ext>
                    </a:extLst>
                  </a:blip>
                  <a:srcRect l="6432" t="26175" r="6432" b="26175"/>
                  <a:stretch>
                    <a:fillRect/>
                  </a:stretch>
                </p:blipFill>
                <p:spPr bwMode="auto">
                  <a:xfrm>
                    <a:off x="257" y="174"/>
                    <a:ext cx="2205" cy="9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l="2756" t="82092" r="10106" b="11897"/>
                  <a:stretch>
                    <a:fillRect/>
                  </a:stretch>
                </p:blipFill>
                <p:spPr bwMode="auto">
                  <a:xfrm>
                    <a:off x="259" y="1106"/>
                    <a:ext cx="2205" cy="1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Text Box 15"/>
                <p:cNvSpPr txBox="1">
                  <a:spLocks noChangeArrowheads="1"/>
                </p:cNvSpPr>
                <p:nvPr/>
              </p:nvSpPr>
              <p:spPr bwMode="auto">
                <a:xfrm>
                  <a:off x="780" y="2805"/>
                  <a:ext cx="1021" cy="184"/>
                </a:xfrm>
                <a:prstGeom prst="rect">
                  <a:avLst/>
                </a:prstGeom>
                <a:noFill/>
                <a:ln w="9525">
                  <a:noFill/>
                  <a:miter lim="800000"/>
                  <a:headEnd/>
                  <a:tailEnd/>
                </a:ln>
              </p:spPr>
              <p:txBody>
                <a:bodyPr>
                  <a:spAutoFit/>
                </a:bodyPr>
                <a:lstStyle>
                  <a:lvl1pPr>
                    <a:defRPr sz="3200">
                      <a:solidFill>
                        <a:schemeClr val="tx1"/>
                      </a:solidFill>
                      <a:latin typeface="Verdana" charset="0"/>
                      <a:ea typeface="MS PGothic" charset="0"/>
                      <a:cs typeface="MS PGothic" charset="0"/>
                    </a:defRPr>
                  </a:lvl1pPr>
                  <a:lvl2pPr marL="37931725" indent="-37474525">
                    <a:defRPr sz="3200">
                      <a:solidFill>
                        <a:schemeClr val="tx1"/>
                      </a:solidFill>
                      <a:latin typeface="Verdana" charset="0"/>
                      <a:ea typeface="MS PGothic" charset="0"/>
                      <a:cs typeface="MS PGothic" charset="0"/>
                    </a:defRPr>
                  </a:lvl2pPr>
                  <a:lvl3pPr>
                    <a:defRPr sz="3200">
                      <a:solidFill>
                        <a:schemeClr val="tx1"/>
                      </a:solidFill>
                      <a:latin typeface="Verdana" charset="0"/>
                      <a:ea typeface="MS PGothic" charset="0"/>
                      <a:cs typeface="MS PGothic" charset="0"/>
                    </a:defRPr>
                  </a:lvl3pPr>
                  <a:lvl4pPr>
                    <a:defRPr sz="3200">
                      <a:solidFill>
                        <a:schemeClr val="tx1"/>
                      </a:solidFill>
                      <a:latin typeface="Verdana" charset="0"/>
                      <a:ea typeface="MS PGothic" charset="0"/>
                      <a:cs typeface="MS PGothic" charset="0"/>
                    </a:defRPr>
                  </a:lvl4pPr>
                  <a:lvl5pPr>
                    <a:defRPr sz="3200">
                      <a:solidFill>
                        <a:schemeClr val="tx1"/>
                      </a:solidFill>
                      <a:latin typeface="Verdana" charset="0"/>
                      <a:ea typeface="MS PGothic" charset="0"/>
                      <a:cs typeface="MS PGothic" charset="0"/>
                    </a:defRPr>
                  </a:lvl5pPr>
                  <a:lvl6pPr marL="457200" eaLnBrk="0" fontAlgn="base" hangingPunct="0">
                    <a:spcBef>
                      <a:spcPct val="0"/>
                    </a:spcBef>
                    <a:spcAft>
                      <a:spcPct val="0"/>
                    </a:spcAft>
                    <a:defRPr sz="3200">
                      <a:solidFill>
                        <a:schemeClr val="tx1"/>
                      </a:solidFill>
                      <a:latin typeface="Verdana" charset="0"/>
                      <a:ea typeface="MS PGothic" charset="0"/>
                      <a:cs typeface="MS PGothic" charset="0"/>
                    </a:defRPr>
                  </a:lvl6pPr>
                  <a:lvl7pPr marL="914400" eaLnBrk="0" fontAlgn="base" hangingPunct="0">
                    <a:spcBef>
                      <a:spcPct val="0"/>
                    </a:spcBef>
                    <a:spcAft>
                      <a:spcPct val="0"/>
                    </a:spcAft>
                    <a:defRPr sz="3200">
                      <a:solidFill>
                        <a:schemeClr val="tx1"/>
                      </a:solidFill>
                      <a:latin typeface="Verdana" charset="0"/>
                      <a:ea typeface="MS PGothic" charset="0"/>
                      <a:cs typeface="MS PGothic" charset="0"/>
                    </a:defRPr>
                  </a:lvl7pPr>
                  <a:lvl8pPr marL="1371600" eaLnBrk="0" fontAlgn="base" hangingPunct="0">
                    <a:spcBef>
                      <a:spcPct val="0"/>
                    </a:spcBef>
                    <a:spcAft>
                      <a:spcPct val="0"/>
                    </a:spcAft>
                    <a:defRPr sz="3200">
                      <a:solidFill>
                        <a:schemeClr val="tx1"/>
                      </a:solidFill>
                      <a:latin typeface="Verdana" charset="0"/>
                      <a:ea typeface="MS PGothic" charset="0"/>
                      <a:cs typeface="MS PGothic" charset="0"/>
                    </a:defRPr>
                  </a:lvl8pPr>
                  <a:lvl9pPr marL="1828800" eaLnBrk="0" fontAlgn="base" hangingPunct="0">
                    <a:spcBef>
                      <a:spcPct val="0"/>
                    </a:spcBef>
                    <a:spcAft>
                      <a:spcPct val="0"/>
                    </a:spcAft>
                    <a:defRPr sz="3200">
                      <a:solidFill>
                        <a:schemeClr val="tx1"/>
                      </a:solidFill>
                      <a:latin typeface="Verdana" charset="0"/>
                      <a:ea typeface="MS PGothic" charset="0"/>
                      <a:cs typeface="MS PGothic" charset="0"/>
                    </a:defRPr>
                  </a:lvl9pPr>
                </a:lstStyle>
                <a:p>
                  <a:pPr defTabSz="914400" fontAlgn="base">
                    <a:spcBef>
                      <a:spcPct val="0"/>
                    </a:spcBef>
                    <a:spcAft>
                      <a:spcPct val="0"/>
                    </a:spcAft>
                    <a:defRPr/>
                  </a:pPr>
                  <a:r>
                    <a:rPr lang="en-US" sz="200" dirty="0">
                      <a:solidFill>
                        <a:srgbClr val="000066"/>
                      </a:solidFill>
                      <a:effectLst>
                        <a:outerShdw blurRad="38100" dist="38100" dir="2700000" algn="tl">
                          <a:srgbClr val="DDDDDD"/>
                        </a:outerShdw>
                      </a:effectLst>
                      <a:latin typeface="Georgia" charset="0"/>
                    </a:rPr>
                    <a:t>LAND COVER</a:t>
                  </a:r>
                </a:p>
              </p:txBody>
            </p:sp>
          </p:grpSp>
        </p:grpSp>
        <p:sp>
          <p:nvSpPr>
            <p:cNvPr id="11" name="Content Placeholder 5"/>
            <p:cNvSpPr txBox="1">
              <a:spLocks/>
            </p:cNvSpPr>
            <p:nvPr/>
          </p:nvSpPr>
          <p:spPr bwMode="auto">
            <a:xfrm>
              <a:off x="114300" y="980728"/>
              <a:ext cx="4152900" cy="3352800"/>
            </a:xfrm>
            <a:prstGeom prst="rect">
              <a:avLst/>
            </a:prstGeom>
          </p:spPr>
          <p:style>
            <a:lnRef idx="1">
              <a:schemeClr val="dk1"/>
            </a:lnRef>
            <a:fillRef idx="2">
              <a:schemeClr val="dk1"/>
            </a:fillRef>
            <a:effectRef idx="1">
              <a:schemeClr val="dk1"/>
            </a:effectRef>
            <a:fontRef idx="minor">
              <a:schemeClr val="dk1"/>
            </a:fontRef>
          </p:style>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dk1"/>
                  </a:solidFill>
                  <a:latin typeface="+mn-lt"/>
                  <a:ea typeface="+mn-ea"/>
                  <a:cs typeface="+mn-cs"/>
                </a:defRPr>
              </a:lvl1pPr>
              <a:lvl2pPr marL="742950" indent="-285750" algn="l" rtl="0" eaLnBrk="0" fontAlgn="base" hangingPunct="0">
                <a:spcBef>
                  <a:spcPct val="20000"/>
                </a:spcBef>
                <a:spcAft>
                  <a:spcPct val="0"/>
                </a:spcAft>
                <a:buChar char="–"/>
                <a:defRPr sz="2800">
                  <a:solidFill>
                    <a:schemeClr val="dk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dk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dk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dk1"/>
                  </a:solidFill>
                  <a:latin typeface="+mn-lt"/>
                  <a:ea typeface="+mn-ea"/>
                  <a:cs typeface="+mn-cs"/>
                </a:defRPr>
              </a:lvl5pPr>
              <a:lvl6pPr marL="2514600" indent="-228600" algn="l" rtl="0" fontAlgn="base">
                <a:spcBef>
                  <a:spcPct val="20000"/>
                </a:spcBef>
                <a:spcAft>
                  <a:spcPct val="0"/>
                </a:spcAft>
                <a:buChar char="»"/>
                <a:defRPr sz="2000">
                  <a:solidFill>
                    <a:schemeClr val="dk1"/>
                  </a:solidFill>
                  <a:latin typeface="+mn-lt"/>
                  <a:ea typeface="+mn-ea"/>
                  <a:cs typeface="+mn-cs"/>
                </a:defRPr>
              </a:lvl6pPr>
              <a:lvl7pPr marL="2971800" indent="-228600" algn="l" rtl="0" fontAlgn="base">
                <a:spcBef>
                  <a:spcPct val="20000"/>
                </a:spcBef>
                <a:spcAft>
                  <a:spcPct val="0"/>
                </a:spcAft>
                <a:buChar char="»"/>
                <a:defRPr sz="2000">
                  <a:solidFill>
                    <a:schemeClr val="dk1"/>
                  </a:solidFill>
                  <a:latin typeface="+mn-lt"/>
                  <a:ea typeface="+mn-ea"/>
                  <a:cs typeface="+mn-cs"/>
                </a:defRPr>
              </a:lvl7pPr>
              <a:lvl8pPr marL="3429000" indent="-228600" algn="l" rtl="0" fontAlgn="base">
                <a:spcBef>
                  <a:spcPct val="20000"/>
                </a:spcBef>
                <a:spcAft>
                  <a:spcPct val="0"/>
                </a:spcAft>
                <a:buChar char="»"/>
                <a:defRPr sz="2000">
                  <a:solidFill>
                    <a:schemeClr val="dk1"/>
                  </a:solidFill>
                  <a:latin typeface="+mn-lt"/>
                  <a:ea typeface="+mn-ea"/>
                  <a:cs typeface="+mn-cs"/>
                </a:defRPr>
              </a:lvl8pPr>
              <a:lvl9pPr marL="3886200" indent="-228600" algn="l" rtl="0" fontAlgn="base">
                <a:spcBef>
                  <a:spcPct val="20000"/>
                </a:spcBef>
                <a:spcAft>
                  <a:spcPct val="0"/>
                </a:spcAft>
                <a:buChar char="»"/>
                <a:defRPr sz="2000">
                  <a:solidFill>
                    <a:schemeClr val="dk1"/>
                  </a:solidFill>
                  <a:latin typeface="+mn-lt"/>
                  <a:ea typeface="+mn-ea"/>
                  <a:cs typeface="+mn-cs"/>
                </a:defRPr>
              </a:lvl9pPr>
            </a:lstStyle>
            <a:p>
              <a:pPr marL="0" indent="0" algn="ctr">
                <a:buFontTx/>
                <a:buNone/>
              </a:pPr>
              <a:r>
                <a:rPr lang="en-US" sz="2000" b="1" u="sng" kern="0">
                  <a:latin typeface="Arial" panose="020B0604020202020204" pitchFamily="34" charset="0"/>
                  <a:cs typeface="Arial" panose="020B0604020202020204" pitchFamily="34" charset="0"/>
                </a:rPr>
                <a:t>Health (Air Quality)  </a:t>
              </a:r>
            </a:p>
            <a:p>
              <a:pPr>
                <a:buClr>
                  <a:schemeClr val="accent2">
                    <a:lumMod val="50000"/>
                  </a:schemeClr>
                </a:buClr>
              </a:pPr>
              <a:r>
                <a:rPr lang="en-US" sz="2000" kern="0">
                  <a:latin typeface="Arial" panose="020B0604020202020204" pitchFamily="34" charset="0"/>
                  <a:cs typeface="Arial" panose="020B0604020202020204" pitchFamily="34" charset="0"/>
                </a:rPr>
                <a:t>Analysis of dust, fires, </a:t>
              </a:r>
              <a:br>
                <a:rPr lang="en-US" sz="2000" kern="0">
                  <a:latin typeface="Arial" panose="020B0604020202020204" pitchFamily="34" charset="0"/>
                  <a:cs typeface="Arial" panose="020B0604020202020204" pitchFamily="34" charset="0"/>
                </a:rPr>
              </a:br>
              <a:r>
                <a:rPr lang="en-US" sz="2000" kern="0">
                  <a:latin typeface="Arial" panose="020B0604020202020204" pitchFamily="34" charset="0"/>
                  <a:cs typeface="Arial" panose="020B0604020202020204" pitchFamily="34" charset="0"/>
                </a:rPr>
                <a:t>&amp; urban air pollution</a:t>
              </a:r>
            </a:p>
            <a:p>
              <a:pPr>
                <a:buClr>
                  <a:schemeClr val="accent2">
                    <a:lumMod val="50000"/>
                  </a:schemeClr>
                </a:buClr>
              </a:pPr>
              <a:r>
                <a:rPr lang="en-US" sz="2000" kern="0">
                  <a:latin typeface="Arial" panose="020B0604020202020204" pitchFamily="34" charset="0"/>
                  <a:cs typeface="Arial" panose="020B0604020202020204" pitchFamily="34" charset="0"/>
                </a:rPr>
                <a:t>Satellite and regional </a:t>
              </a:r>
              <a:br>
                <a:rPr lang="en-US" sz="2000" kern="0">
                  <a:latin typeface="Arial" panose="020B0604020202020204" pitchFamily="34" charset="0"/>
                  <a:cs typeface="Arial" panose="020B0604020202020204" pitchFamily="34" charset="0"/>
                </a:rPr>
              </a:br>
              <a:r>
                <a:rPr lang="en-US" sz="2000" kern="0">
                  <a:latin typeface="Arial" panose="020B0604020202020204" pitchFamily="34" charset="0"/>
                  <a:cs typeface="Arial" panose="020B0604020202020204" pitchFamily="34" charset="0"/>
                </a:rPr>
                <a:t>air quality model comparisons</a:t>
              </a:r>
            </a:p>
            <a:p>
              <a:pPr>
                <a:buClr>
                  <a:schemeClr val="accent2">
                    <a:lumMod val="50000"/>
                  </a:schemeClr>
                </a:buClr>
              </a:pPr>
              <a:r>
                <a:rPr lang="en-US" sz="2000" kern="0">
                  <a:latin typeface="Arial" panose="020B0604020202020204" pitchFamily="34" charset="0"/>
                  <a:cs typeface="Arial" panose="020B0604020202020204" pitchFamily="34" charset="0"/>
                </a:rPr>
                <a:t>Support for air quality forecasting and exceptional event analysis</a:t>
              </a:r>
              <a:endParaRPr lang="en-US" sz="2000" kern="0" dirty="0">
                <a:latin typeface="Arial" panose="020B0604020202020204" pitchFamily="34" charset="0"/>
                <a:cs typeface="Arial" panose="020B0604020202020204" pitchFamily="34" charset="0"/>
              </a:endParaRPr>
            </a:p>
          </p:txBody>
        </p:sp>
        <p:sp>
          <p:nvSpPr>
            <p:cNvPr id="12" name="Content Placeholder 6"/>
            <p:cNvSpPr txBox="1">
              <a:spLocks/>
            </p:cNvSpPr>
            <p:nvPr/>
          </p:nvSpPr>
          <p:spPr bwMode="auto">
            <a:xfrm>
              <a:off x="4724400" y="980728"/>
              <a:ext cx="4275137" cy="3352800"/>
            </a:xfrm>
            <a:prstGeom prst="rect">
              <a:avLst/>
            </a:prstGeom>
          </p:spPr>
          <p:style>
            <a:lnRef idx="1">
              <a:schemeClr val="accent3"/>
            </a:lnRef>
            <a:fillRef idx="2">
              <a:schemeClr val="accent3"/>
            </a:fillRef>
            <a:effectRef idx="1">
              <a:schemeClr val="accent3"/>
            </a:effectRef>
            <a:fontRef idx="minor">
              <a:schemeClr val="dk1"/>
            </a:fontRef>
          </p:style>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dk1"/>
                  </a:solidFill>
                  <a:latin typeface="+mn-lt"/>
                  <a:ea typeface="+mn-ea"/>
                  <a:cs typeface="+mn-cs"/>
                </a:defRPr>
              </a:lvl1pPr>
              <a:lvl2pPr marL="742950" indent="-285750" algn="l" rtl="0" eaLnBrk="0" fontAlgn="base" hangingPunct="0">
                <a:spcBef>
                  <a:spcPct val="20000"/>
                </a:spcBef>
                <a:spcAft>
                  <a:spcPct val="0"/>
                </a:spcAft>
                <a:buChar char="–"/>
                <a:defRPr sz="2800">
                  <a:solidFill>
                    <a:schemeClr val="dk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dk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dk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dk1"/>
                  </a:solidFill>
                  <a:latin typeface="+mn-lt"/>
                  <a:ea typeface="+mn-ea"/>
                  <a:cs typeface="+mn-cs"/>
                </a:defRPr>
              </a:lvl5pPr>
              <a:lvl6pPr marL="2514600" indent="-228600" algn="l" rtl="0" fontAlgn="base">
                <a:spcBef>
                  <a:spcPct val="20000"/>
                </a:spcBef>
                <a:spcAft>
                  <a:spcPct val="0"/>
                </a:spcAft>
                <a:buChar char="»"/>
                <a:defRPr sz="2000">
                  <a:solidFill>
                    <a:schemeClr val="dk1"/>
                  </a:solidFill>
                  <a:latin typeface="+mn-lt"/>
                  <a:ea typeface="+mn-ea"/>
                  <a:cs typeface="+mn-cs"/>
                </a:defRPr>
              </a:lvl6pPr>
              <a:lvl7pPr marL="2971800" indent="-228600" algn="l" rtl="0" fontAlgn="base">
                <a:spcBef>
                  <a:spcPct val="20000"/>
                </a:spcBef>
                <a:spcAft>
                  <a:spcPct val="0"/>
                </a:spcAft>
                <a:buChar char="»"/>
                <a:defRPr sz="2000">
                  <a:solidFill>
                    <a:schemeClr val="dk1"/>
                  </a:solidFill>
                  <a:latin typeface="+mn-lt"/>
                  <a:ea typeface="+mn-ea"/>
                  <a:cs typeface="+mn-cs"/>
                </a:defRPr>
              </a:lvl7pPr>
              <a:lvl8pPr marL="3429000" indent="-228600" algn="l" rtl="0" fontAlgn="base">
                <a:spcBef>
                  <a:spcPct val="20000"/>
                </a:spcBef>
                <a:spcAft>
                  <a:spcPct val="0"/>
                </a:spcAft>
                <a:buChar char="»"/>
                <a:defRPr sz="2000">
                  <a:solidFill>
                    <a:schemeClr val="dk1"/>
                  </a:solidFill>
                  <a:latin typeface="+mn-lt"/>
                  <a:ea typeface="+mn-ea"/>
                  <a:cs typeface="+mn-cs"/>
                </a:defRPr>
              </a:lvl8pPr>
              <a:lvl9pPr marL="3886200" indent="-228600" algn="l" rtl="0" fontAlgn="base">
                <a:spcBef>
                  <a:spcPct val="20000"/>
                </a:spcBef>
                <a:spcAft>
                  <a:spcPct val="0"/>
                </a:spcAft>
                <a:buChar char="»"/>
                <a:defRPr sz="2000">
                  <a:solidFill>
                    <a:schemeClr val="dk1"/>
                  </a:solidFill>
                  <a:latin typeface="+mn-lt"/>
                  <a:ea typeface="+mn-ea"/>
                  <a:cs typeface="+mn-cs"/>
                </a:defRPr>
              </a:lvl9pPr>
            </a:lstStyle>
            <a:p>
              <a:pPr marL="0" indent="0" algn="ctr">
                <a:buFontTx/>
                <a:buNone/>
              </a:pPr>
              <a:r>
                <a:rPr lang="en-US" sz="2000" b="1" u="sng" kern="0" dirty="0">
                  <a:solidFill>
                    <a:schemeClr val="tx1"/>
                  </a:solidFill>
                  <a:latin typeface="Arial" panose="020B0604020202020204" pitchFamily="34" charset="0"/>
                  <a:cs typeface="Arial" panose="020B0604020202020204" pitchFamily="34" charset="0"/>
                </a:rPr>
                <a:t>Water Resources &amp; Flood</a:t>
              </a:r>
            </a:p>
            <a:p>
              <a:pPr>
                <a:buClr>
                  <a:schemeClr val="accent2">
                    <a:lumMod val="50000"/>
                  </a:schemeClr>
                </a:buClr>
              </a:pPr>
              <a:r>
                <a:rPr lang="en-US" sz="2000" kern="0" dirty="0">
                  <a:latin typeface="Arial" panose="020B0604020202020204" pitchFamily="34" charset="0"/>
                  <a:cs typeface="Arial" panose="020B0604020202020204" pitchFamily="34" charset="0"/>
                </a:rPr>
                <a:t>Flood/drought monitoring</a:t>
              </a:r>
            </a:p>
            <a:p>
              <a:pPr>
                <a:buClr>
                  <a:schemeClr val="accent2">
                    <a:lumMod val="50000"/>
                  </a:schemeClr>
                </a:buClr>
              </a:pPr>
              <a:r>
                <a:rPr lang="en-US" sz="2000" kern="0" dirty="0">
                  <a:latin typeface="Arial" panose="020B0604020202020204" pitchFamily="34" charset="0"/>
                  <a:cs typeface="Arial" panose="020B0604020202020204" pitchFamily="34" charset="0"/>
                </a:rPr>
                <a:t>Severe weather and precipitation</a:t>
              </a:r>
            </a:p>
            <a:p>
              <a:pPr>
                <a:buClr>
                  <a:schemeClr val="accent2">
                    <a:lumMod val="50000"/>
                  </a:schemeClr>
                </a:buClr>
              </a:pPr>
              <a:r>
                <a:rPr lang="en-US" sz="2000" kern="0" dirty="0">
                  <a:latin typeface="Arial" panose="020B0604020202020204" pitchFamily="34" charset="0"/>
                  <a:cs typeface="Arial" panose="020B0604020202020204" pitchFamily="34" charset="0"/>
                </a:rPr>
                <a:t>Watershed </a:t>
              </a:r>
              <a:r>
                <a:rPr lang="en-US" sz="2000" kern="0" dirty="0" err="1">
                  <a:latin typeface="Arial" panose="020B0604020202020204" pitchFamily="34" charset="0"/>
                  <a:cs typeface="Arial" panose="020B0604020202020204" pitchFamily="34" charset="0"/>
                </a:rPr>
                <a:t>mgmt</a:t>
              </a:r>
              <a:endParaRPr lang="en-US" sz="2000" kern="0" dirty="0">
                <a:latin typeface="Arial" panose="020B0604020202020204" pitchFamily="34" charset="0"/>
                <a:cs typeface="Arial" panose="020B0604020202020204" pitchFamily="34" charset="0"/>
              </a:endParaRPr>
            </a:p>
            <a:p>
              <a:pPr>
                <a:buClr>
                  <a:schemeClr val="accent2">
                    <a:lumMod val="50000"/>
                  </a:schemeClr>
                </a:buClr>
              </a:pPr>
              <a:r>
                <a:rPr lang="en-US" sz="2000" kern="0" dirty="0">
                  <a:latin typeface="Arial" panose="020B0604020202020204" pitchFamily="34" charset="0"/>
                  <a:cs typeface="Arial" panose="020B0604020202020204" pitchFamily="34" charset="0"/>
                </a:rPr>
                <a:t>Snow/ice monitoring</a:t>
              </a:r>
            </a:p>
            <a:p>
              <a:pPr>
                <a:buClr>
                  <a:schemeClr val="accent2">
                    <a:lumMod val="50000"/>
                  </a:schemeClr>
                </a:buClr>
              </a:pPr>
              <a:r>
                <a:rPr lang="en-US" sz="2000" kern="0" dirty="0">
                  <a:latin typeface="Arial" panose="020B0604020202020204" pitchFamily="34" charset="0"/>
                  <a:cs typeface="Arial" panose="020B0604020202020204" pitchFamily="34" charset="0"/>
                </a:rPr>
                <a:t>Evapotranspiration, </a:t>
              </a:r>
              <a:br>
                <a:rPr lang="en-US" sz="2000" kern="0" dirty="0">
                  <a:latin typeface="Arial" panose="020B0604020202020204" pitchFamily="34" charset="0"/>
                  <a:cs typeface="Arial" panose="020B0604020202020204" pitchFamily="34" charset="0"/>
                </a:rPr>
              </a:br>
              <a:r>
                <a:rPr lang="en-US" sz="2000" kern="0" dirty="0">
                  <a:latin typeface="Arial" panose="020B0604020202020204" pitchFamily="34" charset="0"/>
                  <a:cs typeface="Arial" panose="020B0604020202020204" pitchFamily="34" charset="0"/>
                </a:rPr>
                <a:t>ground water, soil moisture, runoff</a:t>
              </a:r>
            </a:p>
          </p:txBody>
        </p:sp>
        <p:grpSp>
          <p:nvGrpSpPr>
            <p:cNvPr id="14" name="Group 13"/>
            <p:cNvGrpSpPr/>
            <p:nvPr/>
          </p:nvGrpSpPr>
          <p:grpSpPr>
            <a:xfrm>
              <a:off x="7550506" y="2122465"/>
              <a:ext cx="1212494" cy="996198"/>
              <a:chOff x="7346950" y="1943494"/>
              <a:chExt cx="1212494" cy="996198"/>
            </a:xfrm>
          </p:grpSpPr>
          <p:pic>
            <p:nvPicPr>
              <p:cNvPr id="15" name="Picture 99" descr="Screen Shot 2013-12-23 at 12.32.53 PM.pn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46950" y="2208947"/>
                <a:ext cx="1212494" cy="7307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27"/>
              <p:cNvSpPr txBox="1">
                <a:spLocks noChangeArrowheads="1"/>
              </p:cNvSpPr>
              <p:nvPr/>
            </p:nvSpPr>
            <p:spPr bwMode="auto">
              <a:xfrm>
                <a:off x="7346950" y="1943494"/>
                <a:ext cx="1203694" cy="26545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9047" tIns="9523" rIns="19047" bIns="9523">
                <a:spAutoFit/>
              </a:bodyPr>
              <a:lstStyle>
                <a:lvl1pPr eaLnBrk="0" hangingPunct="0">
                  <a:defRPr sz="8600">
                    <a:solidFill>
                      <a:schemeClr val="tx1"/>
                    </a:solidFill>
                    <a:latin typeface="Arial" charset="0"/>
                    <a:ea typeface="ＭＳ Ｐゴシック" charset="0"/>
                    <a:cs typeface="ＭＳ Ｐゴシック" charset="0"/>
                  </a:defRPr>
                </a:lvl1pPr>
                <a:lvl2pPr marL="742950" indent="-285750" eaLnBrk="0" hangingPunct="0">
                  <a:defRPr sz="8600">
                    <a:solidFill>
                      <a:schemeClr val="tx1"/>
                    </a:solidFill>
                    <a:latin typeface="Arial" charset="0"/>
                    <a:ea typeface="ＭＳ Ｐゴシック" charset="0"/>
                  </a:defRPr>
                </a:lvl2pPr>
                <a:lvl3pPr marL="1143000" indent="-228600" eaLnBrk="0" hangingPunct="0">
                  <a:defRPr sz="8600">
                    <a:solidFill>
                      <a:schemeClr val="tx1"/>
                    </a:solidFill>
                    <a:latin typeface="Arial" charset="0"/>
                    <a:ea typeface="ＭＳ Ｐゴシック" charset="0"/>
                  </a:defRPr>
                </a:lvl3pPr>
                <a:lvl4pPr marL="1600200" indent="-228600" eaLnBrk="0" hangingPunct="0">
                  <a:defRPr sz="8600">
                    <a:solidFill>
                      <a:schemeClr val="tx1"/>
                    </a:solidFill>
                    <a:latin typeface="Arial" charset="0"/>
                    <a:ea typeface="ＭＳ Ｐゴシック" charset="0"/>
                  </a:defRPr>
                </a:lvl4pPr>
                <a:lvl5pPr marL="2057400" indent="-228600" eaLnBrk="0" hangingPunct="0">
                  <a:defRPr sz="8600">
                    <a:solidFill>
                      <a:schemeClr val="tx1"/>
                    </a:solidFill>
                    <a:latin typeface="Arial" charset="0"/>
                    <a:ea typeface="ＭＳ Ｐゴシック" charset="0"/>
                  </a:defRPr>
                </a:lvl5pPr>
                <a:lvl6pPr marL="2514600" indent="-228600" eaLnBrk="0" fontAlgn="base" hangingPunct="0">
                  <a:spcBef>
                    <a:spcPct val="0"/>
                  </a:spcBef>
                  <a:spcAft>
                    <a:spcPct val="0"/>
                  </a:spcAft>
                  <a:defRPr sz="8600">
                    <a:solidFill>
                      <a:schemeClr val="tx1"/>
                    </a:solidFill>
                    <a:latin typeface="Arial" charset="0"/>
                    <a:ea typeface="ＭＳ Ｐゴシック" charset="0"/>
                  </a:defRPr>
                </a:lvl6pPr>
                <a:lvl7pPr marL="2971800" indent="-228600" eaLnBrk="0" fontAlgn="base" hangingPunct="0">
                  <a:spcBef>
                    <a:spcPct val="0"/>
                  </a:spcBef>
                  <a:spcAft>
                    <a:spcPct val="0"/>
                  </a:spcAft>
                  <a:defRPr sz="8600">
                    <a:solidFill>
                      <a:schemeClr val="tx1"/>
                    </a:solidFill>
                    <a:latin typeface="Arial" charset="0"/>
                    <a:ea typeface="ＭＳ Ｐゴシック" charset="0"/>
                  </a:defRPr>
                </a:lvl7pPr>
                <a:lvl8pPr marL="3429000" indent="-228600" eaLnBrk="0" fontAlgn="base" hangingPunct="0">
                  <a:spcBef>
                    <a:spcPct val="0"/>
                  </a:spcBef>
                  <a:spcAft>
                    <a:spcPct val="0"/>
                  </a:spcAft>
                  <a:defRPr sz="8600">
                    <a:solidFill>
                      <a:schemeClr val="tx1"/>
                    </a:solidFill>
                    <a:latin typeface="Arial" charset="0"/>
                    <a:ea typeface="ＭＳ Ｐゴシック" charset="0"/>
                  </a:defRPr>
                </a:lvl8pPr>
                <a:lvl9pPr marL="3886200" indent="-228600" eaLnBrk="0" fontAlgn="base" hangingPunct="0">
                  <a:spcBef>
                    <a:spcPct val="0"/>
                  </a:spcBef>
                  <a:spcAft>
                    <a:spcPct val="0"/>
                  </a:spcAft>
                  <a:defRPr sz="86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800" b="1" dirty="0">
                    <a:solidFill>
                      <a:srgbClr val="000000"/>
                    </a:solidFill>
                  </a:rPr>
                  <a:t>Satellite derived precipitation </a:t>
                </a:r>
              </a:p>
            </p:txBody>
          </p:sp>
        </p:grpSp>
        <p:grpSp>
          <p:nvGrpSpPr>
            <p:cNvPr id="17" name="Group 16"/>
            <p:cNvGrpSpPr/>
            <p:nvPr/>
          </p:nvGrpSpPr>
          <p:grpSpPr>
            <a:xfrm>
              <a:off x="3124200" y="1437928"/>
              <a:ext cx="918600" cy="908802"/>
              <a:chOff x="3120458" y="2385115"/>
              <a:chExt cx="1223400" cy="1188478"/>
            </a:xfrm>
          </p:grpSpPr>
          <p:pic>
            <p:nvPicPr>
              <p:cNvPr id="18" name="Picture 4" descr="NO2 in Chin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20458" y="2635999"/>
                <a:ext cx="1223400" cy="9375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9" name="TextBox 128"/>
              <p:cNvSpPr txBox="1">
                <a:spLocks noChangeArrowheads="1"/>
              </p:cNvSpPr>
              <p:nvPr/>
            </p:nvSpPr>
            <p:spPr bwMode="auto">
              <a:xfrm>
                <a:off x="3120458" y="2385115"/>
                <a:ext cx="1223400" cy="306896"/>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9047" tIns="9523" rIns="19047" bIns="9523">
                <a:spAutoFit/>
              </a:bodyPr>
              <a:lstStyle>
                <a:lvl1pPr eaLnBrk="0" hangingPunct="0">
                  <a:defRPr sz="8600">
                    <a:solidFill>
                      <a:schemeClr val="tx1"/>
                    </a:solidFill>
                    <a:latin typeface="Arial" charset="0"/>
                    <a:ea typeface="ＭＳ Ｐゴシック" charset="0"/>
                    <a:cs typeface="ＭＳ Ｐゴシック" charset="0"/>
                  </a:defRPr>
                </a:lvl1pPr>
                <a:lvl2pPr marL="742950" indent="-285750" eaLnBrk="0" hangingPunct="0">
                  <a:defRPr sz="8600">
                    <a:solidFill>
                      <a:schemeClr val="tx1"/>
                    </a:solidFill>
                    <a:latin typeface="Arial" charset="0"/>
                    <a:ea typeface="ＭＳ Ｐゴシック" charset="0"/>
                  </a:defRPr>
                </a:lvl2pPr>
                <a:lvl3pPr marL="1143000" indent="-228600" eaLnBrk="0" hangingPunct="0">
                  <a:defRPr sz="8600">
                    <a:solidFill>
                      <a:schemeClr val="tx1"/>
                    </a:solidFill>
                    <a:latin typeface="Arial" charset="0"/>
                    <a:ea typeface="ＭＳ Ｐゴシック" charset="0"/>
                  </a:defRPr>
                </a:lvl3pPr>
                <a:lvl4pPr marL="1600200" indent="-228600" eaLnBrk="0" hangingPunct="0">
                  <a:defRPr sz="8600">
                    <a:solidFill>
                      <a:schemeClr val="tx1"/>
                    </a:solidFill>
                    <a:latin typeface="Arial" charset="0"/>
                    <a:ea typeface="ＭＳ Ｐゴシック" charset="0"/>
                  </a:defRPr>
                </a:lvl4pPr>
                <a:lvl5pPr marL="2057400" indent="-228600" eaLnBrk="0" hangingPunct="0">
                  <a:defRPr sz="8600">
                    <a:solidFill>
                      <a:schemeClr val="tx1"/>
                    </a:solidFill>
                    <a:latin typeface="Arial" charset="0"/>
                    <a:ea typeface="ＭＳ Ｐゴシック" charset="0"/>
                  </a:defRPr>
                </a:lvl5pPr>
                <a:lvl6pPr marL="2514600" indent="-228600" eaLnBrk="0" fontAlgn="base" hangingPunct="0">
                  <a:spcBef>
                    <a:spcPct val="0"/>
                  </a:spcBef>
                  <a:spcAft>
                    <a:spcPct val="0"/>
                  </a:spcAft>
                  <a:defRPr sz="8600">
                    <a:solidFill>
                      <a:schemeClr val="tx1"/>
                    </a:solidFill>
                    <a:latin typeface="Arial" charset="0"/>
                    <a:ea typeface="ＭＳ Ｐゴシック" charset="0"/>
                  </a:defRPr>
                </a:lvl6pPr>
                <a:lvl7pPr marL="2971800" indent="-228600" eaLnBrk="0" fontAlgn="base" hangingPunct="0">
                  <a:spcBef>
                    <a:spcPct val="0"/>
                  </a:spcBef>
                  <a:spcAft>
                    <a:spcPct val="0"/>
                  </a:spcAft>
                  <a:defRPr sz="8600">
                    <a:solidFill>
                      <a:schemeClr val="tx1"/>
                    </a:solidFill>
                    <a:latin typeface="Arial" charset="0"/>
                    <a:ea typeface="ＭＳ Ｐゴシック" charset="0"/>
                  </a:defRPr>
                </a:lvl7pPr>
                <a:lvl8pPr marL="3429000" indent="-228600" eaLnBrk="0" fontAlgn="base" hangingPunct="0">
                  <a:spcBef>
                    <a:spcPct val="0"/>
                  </a:spcBef>
                  <a:spcAft>
                    <a:spcPct val="0"/>
                  </a:spcAft>
                  <a:defRPr sz="8600">
                    <a:solidFill>
                      <a:schemeClr val="tx1"/>
                    </a:solidFill>
                    <a:latin typeface="Arial" charset="0"/>
                    <a:ea typeface="ＭＳ Ｐゴシック" charset="0"/>
                  </a:defRPr>
                </a:lvl8pPr>
                <a:lvl9pPr marL="3886200" indent="-228600" eaLnBrk="0" fontAlgn="base" hangingPunct="0">
                  <a:spcBef>
                    <a:spcPct val="0"/>
                  </a:spcBef>
                  <a:spcAft>
                    <a:spcPct val="0"/>
                  </a:spcAft>
                  <a:defRPr sz="86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700" b="1" dirty="0">
                    <a:solidFill>
                      <a:srgbClr val="000000"/>
                    </a:solidFill>
                  </a:rPr>
                  <a:t>Nitrogen Dioxide over China</a:t>
                </a:r>
              </a:p>
            </p:txBody>
          </p:sp>
        </p:grpSp>
        <p:sp>
          <p:nvSpPr>
            <p:cNvPr id="20" name="Content Placeholder 5"/>
            <p:cNvSpPr txBox="1">
              <a:spLocks/>
            </p:cNvSpPr>
            <p:nvPr/>
          </p:nvSpPr>
          <p:spPr>
            <a:xfrm>
              <a:off x="292100" y="4384328"/>
              <a:ext cx="5346700" cy="1701800"/>
            </a:xfrm>
            <a:prstGeom prst="rect">
              <a:avLst/>
            </a:prstGeom>
          </p:spPr>
          <p:txBody>
            <a:bodyPr vert="horz">
              <a:normAutofit/>
            </a:bodyPr>
            <a:lst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a:buNone/>
              </a:pPr>
              <a:endParaRPr lang="en-US" dirty="0"/>
            </a:p>
          </p:txBody>
        </p:sp>
      </p:grpSp>
    </p:spTree>
    <p:extLst>
      <p:ext uri="{BB962C8B-B14F-4D97-AF65-F5344CB8AC3E}">
        <p14:creationId xmlns:p14="http://schemas.microsoft.com/office/powerpoint/2010/main" val="2767040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p:txBody>
          <a:bodyPr/>
          <a:lstStyle/>
          <a:p>
            <a:r>
              <a:rPr lang="en-US" dirty="0">
                <a:solidFill>
                  <a:schemeClr val="accent2"/>
                </a:solidFill>
              </a:rPr>
              <a:t>Remotely-Sensed Data for Ecosystem Services</a:t>
            </a:r>
            <a:endParaRPr lang="en-US" dirty="0"/>
          </a:p>
        </p:txBody>
      </p:sp>
      <p:sp>
        <p:nvSpPr>
          <p:cNvPr id="6" name="object 3"/>
          <p:cNvSpPr txBox="1"/>
          <p:nvPr/>
        </p:nvSpPr>
        <p:spPr>
          <a:xfrm>
            <a:off x="304800" y="1295400"/>
            <a:ext cx="4724400" cy="3952364"/>
          </a:xfrm>
          <a:prstGeom prst="rect">
            <a:avLst/>
          </a:prstGeom>
        </p:spPr>
        <p:txBody>
          <a:bodyPr vert="horz" wrap="square" lIns="0" tIns="114300" rIns="0" bIns="0" rtlCol="0">
            <a:spAutoFit/>
          </a:bodyPr>
          <a:lstStyle/>
          <a:p>
            <a:pPr marL="380365" indent="-368300">
              <a:lnSpc>
                <a:spcPct val="100000"/>
              </a:lnSpc>
              <a:spcBef>
                <a:spcPts val="900"/>
              </a:spcBef>
              <a:buSzPct val="110000"/>
              <a:buFont typeface="Arial" panose="020B0604020202020204" pitchFamily="34" charset="0"/>
              <a:buChar char="•"/>
              <a:tabLst>
                <a:tab pos="380365" algn="l"/>
                <a:tab pos="381000" algn="l"/>
              </a:tabLst>
            </a:pPr>
            <a:r>
              <a:rPr sz="1800" dirty="0">
                <a:latin typeface="+mn-lt"/>
                <a:cs typeface="Century Gothic"/>
              </a:rPr>
              <a:t>Spatial</a:t>
            </a:r>
            <a:r>
              <a:rPr sz="1800" spc="-30" dirty="0">
                <a:latin typeface="+mn-lt"/>
                <a:cs typeface="Century Gothic"/>
              </a:rPr>
              <a:t> </a:t>
            </a:r>
            <a:r>
              <a:rPr sz="1800" dirty="0">
                <a:latin typeface="+mn-lt"/>
                <a:cs typeface="Century Gothic"/>
              </a:rPr>
              <a:t>Data</a:t>
            </a:r>
            <a:r>
              <a:rPr sz="1800" spc="-20" dirty="0">
                <a:latin typeface="+mn-lt"/>
                <a:cs typeface="Century Gothic"/>
              </a:rPr>
              <a:t> </a:t>
            </a:r>
            <a:r>
              <a:rPr sz="1800" dirty="0">
                <a:latin typeface="+mn-lt"/>
                <a:cs typeface="Century Gothic"/>
              </a:rPr>
              <a:t>used</a:t>
            </a:r>
            <a:r>
              <a:rPr sz="1800" spc="-10" dirty="0">
                <a:latin typeface="+mn-lt"/>
                <a:cs typeface="Century Gothic"/>
              </a:rPr>
              <a:t> </a:t>
            </a:r>
            <a:r>
              <a:rPr sz="1800" dirty="0">
                <a:latin typeface="+mn-lt"/>
                <a:cs typeface="Century Gothic"/>
              </a:rPr>
              <a:t>in</a:t>
            </a:r>
            <a:r>
              <a:rPr sz="1800" spc="-15" dirty="0">
                <a:latin typeface="+mn-lt"/>
                <a:cs typeface="Century Gothic"/>
              </a:rPr>
              <a:t> </a:t>
            </a:r>
            <a:r>
              <a:rPr sz="1800" dirty="0">
                <a:latin typeface="+mn-lt"/>
                <a:cs typeface="Century Gothic"/>
              </a:rPr>
              <a:t>80%</a:t>
            </a:r>
            <a:r>
              <a:rPr sz="1800" spc="-25" dirty="0">
                <a:latin typeface="+mn-lt"/>
                <a:cs typeface="Century Gothic"/>
              </a:rPr>
              <a:t> </a:t>
            </a:r>
            <a:r>
              <a:rPr sz="1800" dirty="0">
                <a:latin typeface="+mn-lt"/>
                <a:cs typeface="Century Gothic"/>
              </a:rPr>
              <a:t>of</a:t>
            </a:r>
            <a:r>
              <a:rPr sz="1800" spc="-10" dirty="0">
                <a:latin typeface="+mn-lt"/>
                <a:cs typeface="Century Gothic"/>
              </a:rPr>
              <a:t> assessments</a:t>
            </a:r>
            <a:endParaRPr sz="1800" dirty="0">
              <a:latin typeface="+mn-lt"/>
              <a:cs typeface="Century Gothic"/>
            </a:endParaRPr>
          </a:p>
          <a:p>
            <a:pPr marL="380365" indent="-368300">
              <a:lnSpc>
                <a:spcPct val="100000"/>
              </a:lnSpc>
              <a:spcBef>
                <a:spcPts val="800"/>
              </a:spcBef>
              <a:buSzPct val="110000"/>
              <a:buFont typeface="Arial" panose="020B0604020202020204" pitchFamily="34" charset="0"/>
              <a:buChar char="•"/>
              <a:tabLst>
                <a:tab pos="380365" algn="l"/>
                <a:tab pos="381000" algn="l"/>
              </a:tabLst>
            </a:pPr>
            <a:r>
              <a:rPr sz="1800" dirty="0">
                <a:latin typeface="+mn-lt"/>
                <a:cs typeface="Century Gothic"/>
              </a:rPr>
              <a:t>Earth</a:t>
            </a:r>
            <a:r>
              <a:rPr sz="1800" spc="-30" dirty="0">
                <a:latin typeface="+mn-lt"/>
                <a:cs typeface="Century Gothic"/>
              </a:rPr>
              <a:t> </a:t>
            </a:r>
            <a:r>
              <a:rPr sz="1800" dirty="0">
                <a:latin typeface="+mn-lt"/>
                <a:cs typeface="Century Gothic"/>
              </a:rPr>
              <a:t>Observations</a:t>
            </a:r>
            <a:r>
              <a:rPr sz="1800" spc="-30" dirty="0">
                <a:latin typeface="+mn-lt"/>
                <a:cs typeface="Century Gothic"/>
              </a:rPr>
              <a:t> </a:t>
            </a:r>
            <a:r>
              <a:rPr sz="1800" dirty="0">
                <a:latin typeface="+mn-lt"/>
                <a:cs typeface="Century Gothic"/>
              </a:rPr>
              <a:t>(EO)</a:t>
            </a:r>
            <a:r>
              <a:rPr sz="1800" spc="-25" dirty="0">
                <a:latin typeface="+mn-lt"/>
                <a:cs typeface="Century Gothic"/>
              </a:rPr>
              <a:t> </a:t>
            </a:r>
            <a:r>
              <a:rPr sz="1800" dirty="0">
                <a:latin typeface="+mn-lt"/>
                <a:cs typeface="Century Gothic"/>
              </a:rPr>
              <a:t>are</a:t>
            </a:r>
            <a:r>
              <a:rPr sz="1800" spc="-30" dirty="0">
                <a:latin typeface="+mn-lt"/>
                <a:cs typeface="Century Gothic"/>
              </a:rPr>
              <a:t> </a:t>
            </a:r>
            <a:r>
              <a:rPr sz="1800" dirty="0">
                <a:latin typeface="+mn-lt"/>
                <a:cs typeface="Century Gothic"/>
              </a:rPr>
              <a:t>an</a:t>
            </a:r>
            <a:r>
              <a:rPr sz="1800" spc="-25" dirty="0">
                <a:latin typeface="+mn-lt"/>
                <a:cs typeface="Century Gothic"/>
              </a:rPr>
              <a:t> </a:t>
            </a:r>
            <a:r>
              <a:rPr sz="1800" dirty="0">
                <a:latin typeface="+mn-lt"/>
                <a:cs typeface="Century Gothic"/>
              </a:rPr>
              <a:t>important</a:t>
            </a:r>
            <a:r>
              <a:rPr sz="1800" spc="-35" dirty="0">
                <a:latin typeface="+mn-lt"/>
                <a:cs typeface="Century Gothic"/>
              </a:rPr>
              <a:t> </a:t>
            </a:r>
            <a:r>
              <a:rPr sz="1800" spc="-20" dirty="0">
                <a:latin typeface="+mn-lt"/>
                <a:cs typeface="Century Gothic"/>
              </a:rPr>
              <a:t>tool</a:t>
            </a:r>
            <a:endParaRPr sz="1800" dirty="0">
              <a:latin typeface="+mn-lt"/>
              <a:cs typeface="Century Gothic"/>
            </a:endParaRPr>
          </a:p>
          <a:p>
            <a:pPr marL="380365" indent="-368300">
              <a:lnSpc>
                <a:spcPct val="100000"/>
              </a:lnSpc>
              <a:spcBef>
                <a:spcPts val="800"/>
              </a:spcBef>
              <a:buSzPct val="110000"/>
              <a:buFont typeface="Arial" panose="020B0604020202020204" pitchFamily="34" charset="0"/>
              <a:buChar char="•"/>
              <a:tabLst>
                <a:tab pos="380365" algn="l"/>
                <a:tab pos="381000" algn="l"/>
              </a:tabLst>
            </a:pPr>
            <a:r>
              <a:rPr sz="1800" dirty="0">
                <a:latin typeface="+mn-lt"/>
                <a:cs typeface="Century Gothic"/>
              </a:rPr>
              <a:t>Benefits</a:t>
            </a:r>
            <a:r>
              <a:rPr sz="1800" spc="-25" dirty="0">
                <a:latin typeface="+mn-lt"/>
                <a:cs typeface="Century Gothic"/>
              </a:rPr>
              <a:t> </a:t>
            </a:r>
            <a:r>
              <a:rPr sz="1800" dirty="0">
                <a:latin typeface="+mn-lt"/>
                <a:cs typeface="Century Gothic"/>
              </a:rPr>
              <a:t>to</a:t>
            </a:r>
            <a:r>
              <a:rPr sz="1800" spc="-5" dirty="0">
                <a:latin typeface="+mn-lt"/>
                <a:cs typeface="Century Gothic"/>
              </a:rPr>
              <a:t> </a:t>
            </a:r>
            <a:r>
              <a:rPr sz="1800" dirty="0">
                <a:latin typeface="+mn-lt"/>
                <a:cs typeface="Century Gothic"/>
              </a:rPr>
              <a:t>use</a:t>
            </a:r>
            <a:r>
              <a:rPr sz="1800" spc="-5" dirty="0">
                <a:latin typeface="+mn-lt"/>
                <a:cs typeface="Century Gothic"/>
              </a:rPr>
              <a:t> </a:t>
            </a:r>
            <a:r>
              <a:rPr sz="1800" dirty="0">
                <a:latin typeface="+mn-lt"/>
                <a:cs typeface="Century Gothic"/>
              </a:rPr>
              <a:t>of</a:t>
            </a:r>
            <a:r>
              <a:rPr sz="1800" spc="-5" dirty="0">
                <a:latin typeface="+mn-lt"/>
                <a:cs typeface="Century Gothic"/>
              </a:rPr>
              <a:t> </a:t>
            </a:r>
            <a:r>
              <a:rPr sz="1800" spc="-25" dirty="0">
                <a:latin typeface="+mn-lt"/>
                <a:cs typeface="Century Gothic"/>
              </a:rPr>
              <a:t>EO:</a:t>
            </a:r>
            <a:endParaRPr sz="1800" dirty="0">
              <a:latin typeface="+mn-lt"/>
              <a:cs typeface="Century Gothic"/>
            </a:endParaRPr>
          </a:p>
          <a:p>
            <a:pPr marL="755015" lvl="1" indent="-285750">
              <a:lnSpc>
                <a:spcPct val="100000"/>
              </a:lnSpc>
              <a:spcBef>
                <a:spcPts val="400"/>
              </a:spcBef>
              <a:buSzPct val="110000"/>
              <a:buFont typeface="Courier New" panose="02070309020205020404" pitchFamily="49" charset="0"/>
              <a:buChar char="o"/>
              <a:tabLst>
                <a:tab pos="837565" algn="l"/>
                <a:tab pos="838200" algn="l"/>
              </a:tabLst>
            </a:pPr>
            <a:r>
              <a:rPr sz="1800" dirty="0">
                <a:latin typeface="+mn-lt"/>
                <a:cs typeface="Century Gothic"/>
              </a:rPr>
              <a:t>Spatially</a:t>
            </a:r>
            <a:r>
              <a:rPr sz="1800" spc="-55" dirty="0">
                <a:latin typeface="+mn-lt"/>
                <a:cs typeface="Century Gothic"/>
              </a:rPr>
              <a:t> </a:t>
            </a:r>
            <a:r>
              <a:rPr sz="1800" spc="-10" dirty="0">
                <a:latin typeface="+mn-lt"/>
                <a:cs typeface="Century Gothic"/>
              </a:rPr>
              <a:t>Explicit</a:t>
            </a:r>
            <a:endParaRPr sz="1800" dirty="0">
              <a:latin typeface="+mn-lt"/>
              <a:cs typeface="Century Gothic"/>
            </a:endParaRPr>
          </a:p>
          <a:p>
            <a:pPr marL="755015" marR="225425" lvl="1" indent="-285750">
              <a:lnSpc>
                <a:spcPct val="100000"/>
              </a:lnSpc>
              <a:spcBef>
                <a:spcPts val="405"/>
              </a:spcBef>
              <a:buSzPct val="110000"/>
              <a:buFont typeface="Courier New" panose="02070309020205020404" pitchFamily="49" charset="0"/>
              <a:buChar char="o"/>
              <a:tabLst>
                <a:tab pos="837565" algn="l"/>
                <a:tab pos="838200" algn="l"/>
              </a:tabLst>
            </a:pPr>
            <a:r>
              <a:rPr sz="1800" dirty="0">
                <a:latin typeface="+mn-lt"/>
                <a:cs typeface="Century Gothic"/>
              </a:rPr>
              <a:t>Rapid</a:t>
            </a:r>
            <a:r>
              <a:rPr sz="1800" spc="-10" dirty="0">
                <a:latin typeface="+mn-lt"/>
                <a:cs typeface="Century Gothic"/>
              </a:rPr>
              <a:t> </a:t>
            </a:r>
            <a:r>
              <a:rPr sz="1800" dirty="0">
                <a:latin typeface="+mn-lt"/>
                <a:cs typeface="Century Gothic"/>
              </a:rPr>
              <a:t>Assessment:</a:t>
            </a:r>
            <a:r>
              <a:rPr sz="1800" spc="10" dirty="0">
                <a:latin typeface="+mn-lt"/>
                <a:cs typeface="Century Gothic"/>
              </a:rPr>
              <a:t> </a:t>
            </a:r>
            <a:r>
              <a:rPr sz="1800" dirty="0">
                <a:latin typeface="+mn-lt"/>
                <a:cs typeface="Century Gothic"/>
              </a:rPr>
              <a:t>Becoming</a:t>
            </a:r>
            <a:r>
              <a:rPr sz="1800" spc="-30" dirty="0">
                <a:latin typeface="+mn-lt"/>
                <a:cs typeface="Century Gothic"/>
              </a:rPr>
              <a:t> </a:t>
            </a:r>
            <a:r>
              <a:rPr sz="1800" dirty="0">
                <a:latin typeface="+mn-lt"/>
                <a:cs typeface="Century Gothic"/>
              </a:rPr>
              <a:t>more </a:t>
            </a:r>
            <a:r>
              <a:rPr sz="1800" spc="-10" dirty="0">
                <a:latin typeface="+mn-lt"/>
                <a:cs typeface="Century Gothic"/>
              </a:rPr>
              <a:t>easily </a:t>
            </a:r>
            <a:r>
              <a:rPr sz="1800" dirty="0">
                <a:latin typeface="+mn-lt"/>
                <a:cs typeface="Century Gothic"/>
              </a:rPr>
              <a:t>available</a:t>
            </a:r>
            <a:r>
              <a:rPr sz="1800" spc="-40" dirty="0">
                <a:latin typeface="+mn-lt"/>
                <a:cs typeface="Century Gothic"/>
              </a:rPr>
              <a:t> </a:t>
            </a:r>
            <a:r>
              <a:rPr sz="1800" dirty="0">
                <a:latin typeface="+mn-lt"/>
                <a:cs typeface="Century Gothic"/>
              </a:rPr>
              <a:t>over</a:t>
            </a:r>
            <a:r>
              <a:rPr sz="1800" spc="-15" dirty="0">
                <a:latin typeface="+mn-lt"/>
                <a:cs typeface="Century Gothic"/>
              </a:rPr>
              <a:t> </a:t>
            </a:r>
            <a:r>
              <a:rPr sz="1800" dirty="0">
                <a:latin typeface="+mn-lt"/>
                <a:cs typeface="Century Gothic"/>
              </a:rPr>
              <a:t>multiple</a:t>
            </a:r>
            <a:r>
              <a:rPr sz="1800" spc="-25" dirty="0">
                <a:latin typeface="+mn-lt"/>
                <a:cs typeface="Century Gothic"/>
              </a:rPr>
              <a:t> </a:t>
            </a:r>
            <a:r>
              <a:rPr sz="1800" spc="-10" dirty="0">
                <a:latin typeface="+mn-lt"/>
                <a:cs typeface="Century Gothic"/>
              </a:rPr>
              <a:t>platforms</a:t>
            </a:r>
            <a:endParaRPr sz="1800" dirty="0">
              <a:latin typeface="+mn-lt"/>
              <a:cs typeface="Century Gothic"/>
            </a:endParaRPr>
          </a:p>
          <a:p>
            <a:pPr marL="755015" lvl="1" indent="-285750">
              <a:lnSpc>
                <a:spcPct val="100000"/>
              </a:lnSpc>
              <a:spcBef>
                <a:spcPts val="395"/>
              </a:spcBef>
              <a:buSzPct val="110000"/>
              <a:buFont typeface="Courier New" panose="02070309020205020404" pitchFamily="49" charset="0"/>
              <a:buChar char="o"/>
              <a:tabLst>
                <a:tab pos="837565" algn="l"/>
                <a:tab pos="838200" algn="l"/>
              </a:tabLst>
            </a:pPr>
            <a:r>
              <a:rPr sz="1800" dirty="0">
                <a:latin typeface="+mn-lt"/>
                <a:cs typeface="Century Gothic"/>
              </a:rPr>
              <a:t>Cost</a:t>
            </a:r>
            <a:r>
              <a:rPr sz="1800" spc="5" dirty="0">
                <a:latin typeface="+mn-lt"/>
                <a:cs typeface="Century Gothic"/>
              </a:rPr>
              <a:t> </a:t>
            </a:r>
            <a:r>
              <a:rPr sz="1800" spc="-10" dirty="0">
                <a:latin typeface="+mn-lt"/>
                <a:cs typeface="Century Gothic"/>
              </a:rPr>
              <a:t>Effective</a:t>
            </a:r>
            <a:endParaRPr sz="1800" dirty="0">
              <a:latin typeface="+mn-lt"/>
              <a:cs typeface="Century Gothic"/>
            </a:endParaRPr>
          </a:p>
          <a:p>
            <a:pPr marL="755015" lvl="1" indent="-285750">
              <a:lnSpc>
                <a:spcPct val="100000"/>
              </a:lnSpc>
              <a:spcBef>
                <a:spcPts val="400"/>
              </a:spcBef>
              <a:buSzPct val="110000"/>
              <a:buFont typeface="Courier New" panose="02070309020205020404" pitchFamily="49" charset="0"/>
              <a:buChar char="o"/>
              <a:tabLst>
                <a:tab pos="837565" algn="l"/>
                <a:tab pos="838200" algn="l"/>
              </a:tabLst>
            </a:pPr>
            <a:r>
              <a:rPr sz="1800" dirty="0">
                <a:latin typeface="+mn-lt"/>
                <a:cs typeface="Century Gothic"/>
              </a:rPr>
              <a:t>Regular,</a:t>
            </a:r>
            <a:r>
              <a:rPr sz="1800" spc="-15" dirty="0">
                <a:latin typeface="+mn-lt"/>
                <a:cs typeface="Century Gothic"/>
              </a:rPr>
              <a:t> </a:t>
            </a:r>
            <a:r>
              <a:rPr sz="1800" dirty="0">
                <a:latin typeface="+mn-lt"/>
                <a:cs typeface="Century Gothic"/>
              </a:rPr>
              <a:t>Repeatable</a:t>
            </a:r>
            <a:r>
              <a:rPr sz="1800" spc="-15" dirty="0">
                <a:latin typeface="+mn-lt"/>
                <a:cs typeface="Century Gothic"/>
              </a:rPr>
              <a:t> </a:t>
            </a:r>
            <a:r>
              <a:rPr sz="1800" spc="-10" dirty="0">
                <a:latin typeface="+mn-lt"/>
                <a:cs typeface="Century Gothic"/>
              </a:rPr>
              <a:t>Observations</a:t>
            </a:r>
            <a:endParaRPr sz="1800" dirty="0">
              <a:latin typeface="+mn-lt"/>
              <a:cs typeface="Century Gothic"/>
            </a:endParaRPr>
          </a:p>
          <a:p>
            <a:pPr marL="755015" lvl="1" indent="-285750">
              <a:lnSpc>
                <a:spcPct val="100000"/>
              </a:lnSpc>
              <a:spcBef>
                <a:spcPts val="405"/>
              </a:spcBef>
              <a:buSzPct val="110000"/>
              <a:buFont typeface="Courier New" panose="02070309020205020404" pitchFamily="49" charset="0"/>
              <a:buChar char="o"/>
              <a:tabLst>
                <a:tab pos="837565" algn="l"/>
                <a:tab pos="838200" algn="l"/>
              </a:tabLst>
            </a:pPr>
            <a:r>
              <a:rPr sz="1800" dirty="0">
                <a:latin typeface="+mn-lt"/>
                <a:cs typeface="Century Gothic"/>
              </a:rPr>
              <a:t>Access</a:t>
            </a:r>
            <a:r>
              <a:rPr sz="1800" spc="5" dirty="0">
                <a:latin typeface="+mn-lt"/>
                <a:cs typeface="Century Gothic"/>
              </a:rPr>
              <a:t> </a:t>
            </a:r>
            <a:r>
              <a:rPr sz="1800" dirty="0">
                <a:latin typeface="+mn-lt"/>
                <a:cs typeface="Century Gothic"/>
              </a:rPr>
              <a:t>to Remote</a:t>
            </a:r>
            <a:r>
              <a:rPr sz="1800" spc="5" dirty="0">
                <a:latin typeface="+mn-lt"/>
                <a:cs typeface="Century Gothic"/>
              </a:rPr>
              <a:t> </a:t>
            </a:r>
            <a:r>
              <a:rPr sz="1800" spc="-10" dirty="0">
                <a:latin typeface="+mn-lt"/>
                <a:cs typeface="Century Gothic"/>
              </a:rPr>
              <a:t>Locations</a:t>
            </a:r>
            <a:endParaRPr sz="1800" dirty="0">
              <a:latin typeface="+mn-lt"/>
              <a:cs typeface="Century Gothic"/>
            </a:endParaRPr>
          </a:p>
          <a:p>
            <a:pPr marL="755015" lvl="1" indent="-285750">
              <a:lnSpc>
                <a:spcPct val="100000"/>
              </a:lnSpc>
              <a:spcBef>
                <a:spcPts val="395"/>
              </a:spcBef>
              <a:buSzPct val="110000"/>
              <a:buFont typeface="Courier New" panose="02070309020205020404" pitchFamily="49" charset="0"/>
              <a:buChar char="o"/>
              <a:tabLst>
                <a:tab pos="837565" algn="l"/>
                <a:tab pos="838200" algn="l"/>
              </a:tabLst>
            </a:pPr>
            <a:r>
              <a:rPr sz="1800" dirty="0">
                <a:latin typeface="+mn-lt"/>
                <a:cs typeface="Century Gothic"/>
              </a:rPr>
              <a:t>Global</a:t>
            </a:r>
            <a:r>
              <a:rPr sz="1800" spc="-40" dirty="0">
                <a:latin typeface="+mn-lt"/>
                <a:cs typeface="Century Gothic"/>
              </a:rPr>
              <a:t> </a:t>
            </a:r>
            <a:r>
              <a:rPr sz="1800" spc="-10" dirty="0">
                <a:latin typeface="+mn-lt"/>
                <a:cs typeface="Century Gothic"/>
              </a:rPr>
              <a:t>(mostly)</a:t>
            </a:r>
            <a:endParaRPr sz="1800" dirty="0">
              <a:latin typeface="+mn-lt"/>
              <a:cs typeface="Century Gothic"/>
            </a:endParaRPr>
          </a:p>
        </p:txBody>
      </p:sp>
      <p:pic>
        <p:nvPicPr>
          <p:cNvPr id="7" name="object 4"/>
          <p:cNvPicPr/>
          <p:nvPr/>
        </p:nvPicPr>
        <p:blipFill>
          <a:blip r:embed="rId3" cstate="print"/>
          <a:stretch>
            <a:fillRect/>
          </a:stretch>
        </p:blipFill>
        <p:spPr>
          <a:xfrm>
            <a:off x="5334000" y="902972"/>
            <a:ext cx="3510547" cy="5052055"/>
          </a:xfrm>
          <a:prstGeom prst="rect">
            <a:avLst/>
          </a:prstGeom>
        </p:spPr>
      </p:pic>
    </p:spTree>
    <p:extLst>
      <p:ext uri="{BB962C8B-B14F-4D97-AF65-F5344CB8AC3E}">
        <p14:creationId xmlns:p14="http://schemas.microsoft.com/office/powerpoint/2010/main" val="20698939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2"/>
                </a:solidFill>
              </a:rPr>
              <a:t>Remotely-Sensed Data for Ecosystem Services</a:t>
            </a:r>
            <a:endParaRPr lang="en-US" dirty="0"/>
          </a:p>
        </p:txBody>
      </p:sp>
      <p:sp>
        <p:nvSpPr>
          <p:cNvPr id="3" name="object 3"/>
          <p:cNvSpPr txBox="1"/>
          <p:nvPr/>
        </p:nvSpPr>
        <p:spPr>
          <a:xfrm>
            <a:off x="318770" y="1172219"/>
            <a:ext cx="4558030" cy="4203715"/>
          </a:xfrm>
          <a:prstGeom prst="rect">
            <a:avLst/>
          </a:prstGeom>
        </p:spPr>
        <p:txBody>
          <a:bodyPr vert="horz" wrap="square" lIns="0" tIns="114300" rIns="0" bIns="0" rtlCol="0">
            <a:spAutoFit/>
          </a:bodyPr>
          <a:lstStyle/>
          <a:p>
            <a:pPr marL="380365" indent="-368300">
              <a:lnSpc>
                <a:spcPct val="100000"/>
              </a:lnSpc>
              <a:spcBef>
                <a:spcPts val="900"/>
              </a:spcBef>
              <a:buSzPct val="110000"/>
              <a:buFont typeface="Arial" panose="020B0604020202020204" pitchFamily="34" charset="0"/>
              <a:buChar char="•"/>
              <a:tabLst>
                <a:tab pos="380365" algn="l"/>
                <a:tab pos="381000" algn="l"/>
              </a:tabLst>
            </a:pPr>
            <a:r>
              <a:rPr sz="1800" dirty="0">
                <a:latin typeface="+mn-lt"/>
                <a:cs typeface="Century Gothic"/>
              </a:rPr>
              <a:t>Land</a:t>
            </a:r>
            <a:r>
              <a:rPr sz="1800" spc="-50" dirty="0">
                <a:latin typeface="+mn-lt"/>
                <a:cs typeface="Century Gothic"/>
              </a:rPr>
              <a:t> </a:t>
            </a:r>
            <a:r>
              <a:rPr sz="1800" dirty="0">
                <a:latin typeface="+mn-lt"/>
                <a:cs typeface="Century Gothic"/>
              </a:rPr>
              <a:t>Cover</a:t>
            </a:r>
            <a:r>
              <a:rPr sz="1800" spc="-25" dirty="0">
                <a:latin typeface="+mn-lt"/>
                <a:cs typeface="Century Gothic"/>
              </a:rPr>
              <a:t> </a:t>
            </a:r>
            <a:r>
              <a:rPr sz="1800" dirty="0">
                <a:latin typeface="+mn-lt"/>
                <a:cs typeface="Century Gothic"/>
              </a:rPr>
              <a:t>Mapping:</a:t>
            </a:r>
            <a:r>
              <a:rPr sz="1800" spc="-45" dirty="0">
                <a:latin typeface="+mn-lt"/>
                <a:cs typeface="Century Gothic"/>
              </a:rPr>
              <a:t> </a:t>
            </a:r>
            <a:r>
              <a:rPr sz="1800" dirty="0">
                <a:latin typeface="+mn-lt"/>
                <a:cs typeface="Century Gothic"/>
              </a:rPr>
              <a:t>Proxy</a:t>
            </a:r>
            <a:r>
              <a:rPr sz="1800" spc="-45" dirty="0">
                <a:latin typeface="+mn-lt"/>
                <a:cs typeface="Century Gothic"/>
              </a:rPr>
              <a:t> </a:t>
            </a:r>
            <a:r>
              <a:rPr sz="1800" dirty="0">
                <a:latin typeface="+mn-lt"/>
                <a:cs typeface="Century Gothic"/>
              </a:rPr>
              <a:t>assessment</a:t>
            </a:r>
            <a:r>
              <a:rPr sz="1800" spc="-40" dirty="0">
                <a:latin typeface="+mn-lt"/>
                <a:cs typeface="Century Gothic"/>
              </a:rPr>
              <a:t> </a:t>
            </a:r>
            <a:r>
              <a:rPr sz="1800" dirty="0">
                <a:latin typeface="+mn-lt"/>
                <a:cs typeface="Century Gothic"/>
              </a:rPr>
              <a:t>of</a:t>
            </a:r>
            <a:r>
              <a:rPr sz="1800" spc="-35" dirty="0">
                <a:latin typeface="+mn-lt"/>
                <a:cs typeface="Century Gothic"/>
              </a:rPr>
              <a:t> </a:t>
            </a:r>
            <a:r>
              <a:rPr sz="1800" dirty="0">
                <a:latin typeface="+mn-lt"/>
                <a:cs typeface="Century Gothic"/>
              </a:rPr>
              <a:t>ecosystem</a:t>
            </a:r>
            <a:r>
              <a:rPr sz="1800" spc="-40" dirty="0">
                <a:latin typeface="+mn-lt"/>
                <a:cs typeface="Century Gothic"/>
              </a:rPr>
              <a:t> </a:t>
            </a:r>
            <a:r>
              <a:rPr sz="1800" spc="-10" dirty="0">
                <a:latin typeface="+mn-lt"/>
                <a:cs typeface="Century Gothic"/>
              </a:rPr>
              <a:t>characteristics</a:t>
            </a:r>
            <a:endParaRPr sz="1800" dirty="0">
              <a:latin typeface="+mn-lt"/>
              <a:cs typeface="Century Gothic"/>
            </a:endParaRPr>
          </a:p>
          <a:p>
            <a:pPr marL="380365" indent="-368300">
              <a:lnSpc>
                <a:spcPct val="100000"/>
              </a:lnSpc>
              <a:spcBef>
                <a:spcPts val="800"/>
              </a:spcBef>
              <a:buSzPct val="110000"/>
              <a:buFont typeface="Arial" panose="020B0604020202020204" pitchFamily="34" charset="0"/>
              <a:buChar char="•"/>
              <a:tabLst>
                <a:tab pos="380365" algn="l"/>
                <a:tab pos="381000" algn="l"/>
              </a:tabLst>
            </a:pPr>
            <a:r>
              <a:rPr sz="1800" dirty="0">
                <a:latin typeface="+mn-lt"/>
                <a:cs typeface="Century Gothic"/>
              </a:rPr>
              <a:t>Change</a:t>
            </a:r>
            <a:r>
              <a:rPr sz="1800" spc="-30" dirty="0">
                <a:latin typeface="+mn-lt"/>
                <a:cs typeface="Century Gothic"/>
              </a:rPr>
              <a:t> </a:t>
            </a:r>
            <a:r>
              <a:rPr sz="1800" spc="-10" dirty="0">
                <a:latin typeface="+mn-lt"/>
                <a:cs typeface="Century Gothic"/>
              </a:rPr>
              <a:t>Monitoring</a:t>
            </a:r>
            <a:endParaRPr sz="1800" dirty="0">
              <a:latin typeface="+mn-lt"/>
              <a:cs typeface="Century Gothic"/>
            </a:endParaRPr>
          </a:p>
          <a:p>
            <a:pPr marL="380365" indent="-368300">
              <a:lnSpc>
                <a:spcPct val="100000"/>
              </a:lnSpc>
              <a:spcBef>
                <a:spcPts val="805"/>
              </a:spcBef>
              <a:buSzPct val="110000"/>
              <a:buFont typeface="Arial" panose="020B0604020202020204" pitchFamily="34" charset="0"/>
              <a:buChar char="•"/>
              <a:tabLst>
                <a:tab pos="380365" algn="l"/>
                <a:tab pos="381000" algn="l"/>
              </a:tabLst>
            </a:pPr>
            <a:r>
              <a:rPr sz="1800" dirty="0">
                <a:latin typeface="+mn-lt"/>
                <a:cs typeface="Century Gothic"/>
              </a:rPr>
              <a:t>Additional</a:t>
            </a:r>
            <a:r>
              <a:rPr sz="1800" spc="-55" dirty="0">
                <a:latin typeface="+mn-lt"/>
                <a:cs typeface="Century Gothic"/>
              </a:rPr>
              <a:t> </a:t>
            </a:r>
            <a:r>
              <a:rPr sz="1800" dirty="0">
                <a:latin typeface="+mn-lt"/>
                <a:cs typeface="Century Gothic"/>
              </a:rPr>
              <a:t>Biophysical</a:t>
            </a:r>
            <a:r>
              <a:rPr sz="1800" spc="-65" dirty="0">
                <a:latin typeface="+mn-lt"/>
                <a:cs typeface="Century Gothic"/>
              </a:rPr>
              <a:t> </a:t>
            </a:r>
            <a:r>
              <a:rPr sz="1800" spc="-10" dirty="0">
                <a:latin typeface="+mn-lt"/>
                <a:cs typeface="Century Gothic"/>
              </a:rPr>
              <a:t>Information:</a:t>
            </a:r>
            <a:endParaRPr sz="1800" dirty="0">
              <a:latin typeface="+mn-lt"/>
              <a:cs typeface="Century Gothic"/>
            </a:endParaRPr>
          </a:p>
          <a:p>
            <a:pPr marL="837565" lvl="1" indent="-368300">
              <a:lnSpc>
                <a:spcPct val="100000"/>
              </a:lnSpc>
              <a:spcBef>
                <a:spcPts val="204"/>
              </a:spcBef>
              <a:buSzPct val="110000"/>
              <a:buFont typeface="Courier New" panose="02070309020205020404" pitchFamily="49" charset="0"/>
              <a:buChar char="o"/>
              <a:tabLst>
                <a:tab pos="837565" algn="l"/>
                <a:tab pos="838200" algn="l"/>
              </a:tabLst>
            </a:pPr>
            <a:r>
              <a:rPr sz="1800" spc="-10" dirty="0">
                <a:latin typeface="+mn-lt"/>
                <a:cs typeface="Century Gothic"/>
              </a:rPr>
              <a:t>Elevation</a:t>
            </a:r>
            <a:endParaRPr sz="1800" dirty="0">
              <a:latin typeface="+mn-lt"/>
              <a:cs typeface="Century Gothic"/>
            </a:endParaRPr>
          </a:p>
          <a:p>
            <a:pPr marL="837565" lvl="1" indent="-368300">
              <a:lnSpc>
                <a:spcPct val="100000"/>
              </a:lnSpc>
              <a:spcBef>
                <a:spcPts val="155"/>
              </a:spcBef>
              <a:buSzPct val="110000"/>
              <a:buFont typeface="Courier New" panose="02070309020205020404" pitchFamily="49" charset="0"/>
              <a:buChar char="o"/>
              <a:tabLst>
                <a:tab pos="837565" algn="l"/>
                <a:tab pos="838200" algn="l"/>
              </a:tabLst>
            </a:pPr>
            <a:r>
              <a:rPr sz="1800" dirty="0">
                <a:latin typeface="+mn-lt"/>
                <a:cs typeface="Century Gothic"/>
              </a:rPr>
              <a:t>Climate</a:t>
            </a:r>
            <a:r>
              <a:rPr sz="1800" spc="-90" dirty="0">
                <a:latin typeface="+mn-lt"/>
                <a:cs typeface="Century Gothic"/>
              </a:rPr>
              <a:t> </a:t>
            </a:r>
            <a:r>
              <a:rPr sz="1800" spc="-10" dirty="0">
                <a:latin typeface="+mn-lt"/>
                <a:cs typeface="Century Gothic"/>
              </a:rPr>
              <a:t>Variables</a:t>
            </a:r>
            <a:endParaRPr sz="1800" dirty="0">
              <a:latin typeface="+mn-lt"/>
              <a:cs typeface="Century Gothic"/>
            </a:endParaRPr>
          </a:p>
          <a:p>
            <a:pPr marL="1212215" lvl="2" indent="-285750">
              <a:lnSpc>
                <a:spcPct val="100000"/>
              </a:lnSpc>
              <a:spcBef>
                <a:spcPts val="360"/>
              </a:spcBef>
              <a:buSzPct val="110000"/>
              <a:buFont typeface="Arial" panose="020B0604020202020204" pitchFamily="34" charset="0"/>
              <a:buChar char="•"/>
              <a:tabLst>
                <a:tab pos="1294765" algn="l"/>
                <a:tab pos="1295400" algn="l"/>
              </a:tabLst>
            </a:pPr>
            <a:r>
              <a:rPr sz="1800" spc="-10" dirty="0">
                <a:latin typeface="+mn-lt"/>
                <a:cs typeface="Century Gothic"/>
              </a:rPr>
              <a:t>Precipitation</a:t>
            </a:r>
            <a:endParaRPr sz="1800" dirty="0">
              <a:latin typeface="+mn-lt"/>
              <a:cs typeface="Century Gothic"/>
            </a:endParaRPr>
          </a:p>
          <a:p>
            <a:pPr marL="1212215" lvl="2" indent="-285750">
              <a:lnSpc>
                <a:spcPct val="100000"/>
              </a:lnSpc>
              <a:spcBef>
                <a:spcPts val="405"/>
              </a:spcBef>
              <a:buSzPct val="110000"/>
              <a:buFont typeface="Arial" panose="020B0604020202020204" pitchFamily="34" charset="0"/>
              <a:buChar char="•"/>
              <a:tabLst>
                <a:tab pos="1294765" algn="l"/>
                <a:tab pos="1295400" algn="l"/>
              </a:tabLst>
            </a:pPr>
            <a:r>
              <a:rPr sz="1800" spc="-10" dirty="0">
                <a:latin typeface="+mn-lt"/>
                <a:cs typeface="Century Gothic"/>
              </a:rPr>
              <a:t>Temperature</a:t>
            </a:r>
            <a:endParaRPr sz="1800" dirty="0">
              <a:latin typeface="+mn-lt"/>
              <a:cs typeface="Century Gothic"/>
            </a:endParaRPr>
          </a:p>
          <a:p>
            <a:pPr marL="837565" lvl="1" indent="-368300">
              <a:lnSpc>
                <a:spcPct val="100000"/>
              </a:lnSpc>
              <a:spcBef>
                <a:spcPts val="195"/>
              </a:spcBef>
              <a:buSzPct val="110000"/>
              <a:buFont typeface="Courier New" panose="02070309020205020404" pitchFamily="49" charset="0"/>
              <a:buChar char="o"/>
              <a:tabLst>
                <a:tab pos="837565" algn="l"/>
                <a:tab pos="838200" algn="l"/>
              </a:tabLst>
            </a:pPr>
            <a:r>
              <a:rPr sz="1800" spc="-10" dirty="0">
                <a:latin typeface="+mn-lt"/>
                <a:cs typeface="Century Gothic"/>
              </a:rPr>
              <a:t>Hydrology/Water</a:t>
            </a:r>
            <a:r>
              <a:rPr sz="1800" spc="-75" dirty="0">
                <a:latin typeface="+mn-lt"/>
                <a:cs typeface="Century Gothic"/>
              </a:rPr>
              <a:t> </a:t>
            </a:r>
            <a:r>
              <a:rPr sz="1800" spc="-10" dirty="0">
                <a:latin typeface="+mn-lt"/>
                <a:cs typeface="Century Gothic"/>
              </a:rPr>
              <a:t>Cycle</a:t>
            </a:r>
            <a:endParaRPr sz="1800" dirty="0">
              <a:latin typeface="+mn-lt"/>
              <a:cs typeface="Century Gothic"/>
            </a:endParaRPr>
          </a:p>
          <a:p>
            <a:pPr marL="837565" lvl="1" indent="-368300">
              <a:lnSpc>
                <a:spcPct val="100000"/>
              </a:lnSpc>
              <a:spcBef>
                <a:spcPts val="160"/>
              </a:spcBef>
              <a:buSzPct val="110000"/>
              <a:buFont typeface="Courier New" panose="02070309020205020404" pitchFamily="49" charset="0"/>
              <a:buChar char="o"/>
              <a:tabLst>
                <a:tab pos="837565" algn="l"/>
                <a:tab pos="838200" algn="l"/>
              </a:tabLst>
            </a:pPr>
            <a:r>
              <a:rPr sz="1800" dirty="0">
                <a:latin typeface="+mn-lt"/>
                <a:cs typeface="Century Gothic"/>
              </a:rPr>
              <a:t>Primary</a:t>
            </a:r>
            <a:r>
              <a:rPr sz="1800" spc="-25" dirty="0">
                <a:latin typeface="+mn-lt"/>
                <a:cs typeface="Century Gothic"/>
              </a:rPr>
              <a:t> </a:t>
            </a:r>
            <a:r>
              <a:rPr sz="1800" spc="-10" dirty="0">
                <a:latin typeface="+mn-lt"/>
                <a:cs typeface="Century Gothic"/>
              </a:rPr>
              <a:t>Productivity</a:t>
            </a:r>
            <a:endParaRPr sz="1800" dirty="0">
              <a:latin typeface="+mn-lt"/>
              <a:cs typeface="Century Gothic"/>
            </a:endParaRPr>
          </a:p>
          <a:p>
            <a:pPr marL="837565" lvl="1" indent="-368300">
              <a:lnSpc>
                <a:spcPct val="100000"/>
              </a:lnSpc>
              <a:spcBef>
                <a:spcPts val="165"/>
              </a:spcBef>
              <a:buSzPct val="110000"/>
              <a:buFont typeface="Courier New" panose="02070309020205020404" pitchFamily="49" charset="0"/>
              <a:buChar char="o"/>
              <a:tabLst>
                <a:tab pos="837565" algn="l"/>
                <a:tab pos="838200" algn="l"/>
              </a:tabLst>
            </a:pPr>
            <a:r>
              <a:rPr sz="1800" dirty="0">
                <a:latin typeface="+mn-lt"/>
                <a:cs typeface="Century Gothic"/>
              </a:rPr>
              <a:t>Carbon</a:t>
            </a:r>
            <a:r>
              <a:rPr sz="1800" spc="-75" dirty="0">
                <a:latin typeface="+mn-lt"/>
                <a:cs typeface="Century Gothic"/>
              </a:rPr>
              <a:t> </a:t>
            </a:r>
            <a:r>
              <a:rPr sz="1800" spc="-10" dirty="0">
                <a:latin typeface="+mn-lt"/>
                <a:cs typeface="Century Gothic"/>
              </a:rPr>
              <a:t>Storage</a:t>
            </a:r>
            <a:endParaRPr sz="1800" dirty="0">
              <a:latin typeface="+mn-lt"/>
              <a:cs typeface="Century Gothic"/>
            </a:endParaRPr>
          </a:p>
          <a:p>
            <a:pPr marL="837565" lvl="1" indent="-368300">
              <a:lnSpc>
                <a:spcPct val="100000"/>
              </a:lnSpc>
              <a:spcBef>
                <a:spcPts val="155"/>
              </a:spcBef>
              <a:buSzPct val="110000"/>
              <a:buFont typeface="Courier New" panose="02070309020205020404" pitchFamily="49" charset="0"/>
              <a:buChar char="o"/>
              <a:tabLst>
                <a:tab pos="837565" algn="l"/>
                <a:tab pos="838200" algn="l"/>
              </a:tabLst>
            </a:pPr>
            <a:r>
              <a:rPr sz="1800" dirty="0">
                <a:latin typeface="+mn-lt"/>
                <a:cs typeface="Century Gothic"/>
              </a:rPr>
              <a:t>Canopy</a:t>
            </a:r>
            <a:r>
              <a:rPr sz="1800" spc="-75" dirty="0">
                <a:latin typeface="+mn-lt"/>
                <a:cs typeface="Century Gothic"/>
              </a:rPr>
              <a:t> </a:t>
            </a:r>
            <a:r>
              <a:rPr sz="1800" spc="-10" dirty="0">
                <a:latin typeface="+mn-lt"/>
                <a:cs typeface="Century Gothic"/>
              </a:rPr>
              <a:t>Structure</a:t>
            </a:r>
            <a:endParaRPr sz="1800" dirty="0">
              <a:latin typeface="+mn-lt"/>
              <a:cs typeface="Century Gothic"/>
            </a:endParaRPr>
          </a:p>
          <a:p>
            <a:pPr marL="837565" lvl="1" indent="-368300">
              <a:lnSpc>
                <a:spcPct val="100000"/>
              </a:lnSpc>
              <a:spcBef>
                <a:spcPts val="165"/>
              </a:spcBef>
              <a:buSzPct val="110000"/>
              <a:buFont typeface="Courier New" panose="02070309020205020404" pitchFamily="49" charset="0"/>
              <a:buChar char="o"/>
              <a:tabLst>
                <a:tab pos="837565" algn="l"/>
                <a:tab pos="838200" algn="l"/>
              </a:tabLst>
            </a:pPr>
            <a:r>
              <a:rPr sz="1800" dirty="0">
                <a:latin typeface="+mn-lt"/>
                <a:cs typeface="Century Gothic"/>
              </a:rPr>
              <a:t>Woody</a:t>
            </a:r>
            <a:r>
              <a:rPr sz="1800" spc="-55" dirty="0">
                <a:latin typeface="+mn-lt"/>
                <a:cs typeface="Century Gothic"/>
              </a:rPr>
              <a:t> </a:t>
            </a:r>
            <a:r>
              <a:rPr sz="1800" spc="-10" dirty="0">
                <a:latin typeface="+mn-lt"/>
                <a:cs typeface="Century Gothic"/>
              </a:rPr>
              <a:t>Biomass</a:t>
            </a:r>
            <a:endParaRPr sz="1800" dirty="0">
              <a:latin typeface="+mn-lt"/>
              <a:cs typeface="Century Gothic"/>
            </a:endParaRPr>
          </a:p>
        </p:txBody>
      </p:sp>
      <p:pic>
        <p:nvPicPr>
          <p:cNvPr id="4" name="object 4"/>
          <p:cNvPicPr>
            <a:picLocks noChangeAspect="1"/>
          </p:cNvPicPr>
          <p:nvPr/>
        </p:nvPicPr>
        <p:blipFill>
          <a:blip r:embed="rId2" cstate="print"/>
          <a:stretch>
            <a:fillRect/>
          </a:stretch>
        </p:blipFill>
        <p:spPr>
          <a:xfrm>
            <a:off x="3773551" y="2886075"/>
            <a:ext cx="5029200" cy="2828925"/>
          </a:xfrm>
          <a:prstGeom prst="rect">
            <a:avLst/>
          </a:prstGeom>
        </p:spPr>
      </p:pic>
      <p:sp>
        <p:nvSpPr>
          <p:cNvPr id="5" name="object 5"/>
          <p:cNvSpPr txBox="1"/>
          <p:nvPr/>
        </p:nvSpPr>
        <p:spPr>
          <a:xfrm>
            <a:off x="6525006" y="5791200"/>
            <a:ext cx="2277745" cy="208279"/>
          </a:xfrm>
          <a:prstGeom prst="rect">
            <a:avLst/>
          </a:prstGeom>
        </p:spPr>
        <p:txBody>
          <a:bodyPr vert="horz" wrap="square" lIns="0" tIns="12700" rIns="0" bIns="0" rtlCol="0">
            <a:spAutoFit/>
          </a:bodyPr>
          <a:lstStyle/>
          <a:p>
            <a:pPr marL="12700">
              <a:lnSpc>
                <a:spcPct val="100000"/>
              </a:lnSpc>
              <a:spcBef>
                <a:spcPts val="100"/>
              </a:spcBef>
            </a:pPr>
            <a:r>
              <a:rPr sz="1200" dirty="0">
                <a:latin typeface="Century Gothic"/>
                <a:cs typeface="Century Gothic"/>
              </a:rPr>
              <a:t>Mangroves,</a:t>
            </a:r>
            <a:r>
              <a:rPr sz="1200" spc="-5" dirty="0">
                <a:latin typeface="Century Gothic"/>
                <a:cs typeface="Century Gothic"/>
              </a:rPr>
              <a:t> </a:t>
            </a:r>
            <a:r>
              <a:rPr sz="1200" dirty="0">
                <a:latin typeface="Century Gothic"/>
                <a:cs typeface="Century Gothic"/>
              </a:rPr>
              <a:t>Image</a:t>
            </a:r>
            <a:r>
              <a:rPr sz="1200" spc="20" dirty="0">
                <a:latin typeface="Century Gothic"/>
                <a:cs typeface="Century Gothic"/>
              </a:rPr>
              <a:t> </a:t>
            </a:r>
            <a:r>
              <a:rPr sz="1200" dirty="0">
                <a:latin typeface="Century Gothic"/>
                <a:cs typeface="Century Gothic"/>
              </a:rPr>
              <a:t>Credit:</a:t>
            </a:r>
            <a:r>
              <a:rPr sz="1200" spc="-5" dirty="0">
                <a:latin typeface="Century Gothic"/>
                <a:cs typeface="Century Gothic"/>
              </a:rPr>
              <a:t> </a:t>
            </a:r>
            <a:r>
              <a:rPr sz="1200" spc="-25" dirty="0">
                <a:latin typeface="Century Gothic"/>
                <a:cs typeface="Century Gothic"/>
              </a:rPr>
              <a:t>ESA</a:t>
            </a:r>
            <a:endParaRPr sz="1200" dirty="0">
              <a:latin typeface="Century Gothic"/>
              <a:cs typeface="Century Gothic"/>
            </a:endParaRPr>
          </a:p>
        </p:txBody>
      </p:sp>
    </p:spTree>
    <p:extLst>
      <p:ext uri="{BB962C8B-B14F-4D97-AF65-F5344CB8AC3E}">
        <p14:creationId xmlns:p14="http://schemas.microsoft.com/office/powerpoint/2010/main" val="23459956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2"/>
                </a:solidFill>
              </a:rPr>
              <a:t>Satellites and Sensors for Ecosystem Services</a:t>
            </a:r>
          </a:p>
        </p:txBody>
      </p:sp>
      <p:sp>
        <p:nvSpPr>
          <p:cNvPr id="4" name="object 3"/>
          <p:cNvSpPr txBox="1"/>
          <p:nvPr/>
        </p:nvSpPr>
        <p:spPr>
          <a:xfrm>
            <a:off x="719455" y="1447800"/>
            <a:ext cx="2252345" cy="3295132"/>
          </a:xfrm>
          <a:prstGeom prst="rect">
            <a:avLst/>
          </a:prstGeom>
        </p:spPr>
        <p:txBody>
          <a:bodyPr vert="horz" wrap="square" lIns="0" tIns="113664" rIns="0" bIns="0" rtlCol="0">
            <a:spAutoFit/>
          </a:bodyPr>
          <a:lstStyle/>
          <a:p>
            <a:pPr marL="380365" indent="-368300">
              <a:lnSpc>
                <a:spcPct val="100000"/>
              </a:lnSpc>
              <a:spcBef>
                <a:spcPts val="894"/>
              </a:spcBef>
              <a:buSzPct val="110000"/>
              <a:buFont typeface="Arial"/>
              <a:buChar char="•"/>
              <a:tabLst>
                <a:tab pos="380365" algn="l"/>
                <a:tab pos="381000" algn="l"/>
              </a:tabLst>
            </a:pPr>
            <a:r>
              <a:rPr sz="2000" spc="-10" dirty="0">
                <a:latin typeface="+mn-lt"/>
                <a:cs typeface="Century Gothic"/>
              </a:rPr>
              <a:t>Landsat</a:t>
            </a:r>
            <a:endParaRPr sz="2000" dirty="0">
              <a:latin typeface="+mn-lt"/>
              <a:cs typeface="Century Gothic"/>
            </a:endParaRPr>
          </a:p>
          <a:p>
            <a:pPr marL="380365" indent="-368300">
              <a:lnSpc>
                <a:spcPct val="100000"/>
              </a:lnSpc>
              <a:spcBef>
                <a:spcPts val="800"/>
              </a:spcBef>
              <a:buSzPct val="110000"/>
              <a:buFont typeface="Arial"/>
              <a:buChar char="•"/>
              <a:tabLst>
                <a:tab pos="380365" algn="l"/>
                <a:tab pos="381000" algn="l"/>
              </a:tabLst>
            </a:pPr>
            <a:r>
              <a:rPr sz="2000" spc="-10" dirty="0">
                <a:latin typeface="+mn-lt"/>
                <a:cs typeface="Century Gothic"/>
              </a:rPr>
              <a:t>Sentinel-</a:t>
            </a:r>
            <a:r>
              <a:rPr sz="2000" spc="-50" dirty="0">
                <a:latin typeface="+mn-lt"/>
                <a:cs typeface="Century Gothic"/>
              </a:rPr>
              <a:t>2</a:t>
            </a:r>
            <a:endParaRPr sz="2000" dirty="0">
              <a:latin typeface="+mn-lt"/>
              <a:cs typeface="Century Gothic"/>
            </a:endParaRPr>
          </a:p>
          <a:p>
            <a:pPr marL="380365" indent="-368300">
              <a:lnSpc>
                <a:spcPct val="100000"/>
              </a:lnSpc>
              <a:spcBef>
                <a:spcPts val="805"/>
              </a:spcBef>
              <a:buSzPct val="110000"/>
              <a:buFont typeface="Arial"/>
              <a:buChar char="•"/>
              <a:tabLst>
                <a:tab pos="380365" algn="l"/>
                <a:tab pos="381000" algn="l"/>
              </a:tabLst>
            </a:pPr>
            <a:r>
              <a:rPr sz="2000" spc="-10" dirty="0">
                <a:latin typeface="+mn-lt"/>
                <a:cs typeface="Century Gothic"/>
              </a:rPr>
              <a:t>MODIS</a:t>
            </a:r>
            <a:endParaRPr sz="2000" dirty="0">
              <a:latin typeface="+mn-lt"/>
              <a:cs typeface="Century Gothic"/>
            </a:endParaRPr>
          </a:p>
          <a:p>
            <a:pPr marL="380365" indent="-368300">
              <a:lnSpc>
                <a:spcPct val="100000"/>
              </a:lnSpc>
              <a:spcBef>
                <a:spcPts val="800"/>
              </a:spcBef>
              <a:buSzPct val="110000"/>
              <a:buFont typeface="Arial"/>
              <a:buChar char="•"/>
              <a:tabLst>
                <a:tab pos="380365" algn="l"/>
                <a:tab pos="381000" algn="l"/>
              </a:tabLst>
            </a:pPr>
            <a:r>
              <a:rPr sz="2000" spc="-10" dirty="0">
                <a:latin typeface="+mn-lt"/>
                <a:cs typeface="Century Gothic"/>
              </a:rPr>
              <a:t>VIIRS</a:t>
            </a:r>
            <a:endParaRPr sz="2000" dirty="0">
              <a:latin typeface="+mn-lt"/>
              <a:cs typeface="Century Gothic"/>
            </a:endParaRPr>
          </a:p>
          <a:p>
            <a:pPr marL="380365" indent="-368300">
              <a:lnSpc>
                <a:spcPct val="100000"/>
              </a:lnSpc>
              <a:spcBef>
                <a:spcPts val="795"/>
              </a:spcBef>
              <a:buSzPct val="110000"/>
              <a:buFont typeface="Arial"/>
              <a:buChar char="•"/>
              <a:tabLst>
                <a:tab pos="380365" algn="l"/>
                <a:tab pos="381000" algn="l"/>
              </a:tabLst>
            </a:pPr>
            <a:r>
              <a:rPr sz="2000" spc="-10" dirty="0">
                <a:latin typeface="+mn-lt"/>
                <a:cs typeface="Century Gothic"/>
              </a:rPr>
              <a:t>AVHRR</a:t>
            </a:r>
            <a:endParaRPr sz="2000" dirty="0">
              <a:latin typeface="+mn-lt"/>
              <a:cs typeface="Century Gothic"/>
            </a:endParaRPr>
          </a:p>
          <a:p>
            <a:pPr marL="380365" indent="-368300">
              <a:lnSpc>
                <a:spcPct val="100000"/>
              </a:lnSpc>
              <a:spcBef>
                <a:spcPts val="805"/>
              </a:spcBef>
              <a:buSzPct val="110000"/>
              <a:buFont typeface="Arial"/>
              <a:buChar char="•"/>
              <a:tabLst>
                <a:tab pos="380365" algn="l"/>
                <a:tab pos="381000" algn="l"/>
              </a:tabLst>
            </a:pPr>
            <a:r>
              <a:rPr sz="2000" spc="-10" dirty="0">
                <a:latin typeface="+mn-lt"/>
                <a:cs typeface="Century Gothic"/>
              </a:rPr>
              <a:t>Hyperion</a:t>
            </a:r>
            <a:endParaRPr sz="2000" dirty="0">
              <a:latin typeface="+mn-lt"/>
              <a:cs typeface="Century Gothic"/>
            </a:endParaRPr>
          </a:p>
          <a:p>
            <a:pPr marL="380365" indent="-368300">
              <a:lnSpc>
                <a:spcPct val="100000"/>
              </a:lnSpc>
              <a:spcBef>
                <a:spcPts val="800"/>
              </a:spcBef>
              <a:buSzPct val="110000"/>
              <a:buFont typeface="Arial"/>
              <a:buChar char="•"/>
              <a:tabLst>
                <a:tab pos="380365" algn="l"/>
                <a:tab pos="381000" algn="l"/>
              </a:tabLst>
            </a:pPr>
            <a:r>
              <a:rPr sz="2000" spc="-10" dirty="0">
                <a:latin typeface="+mn-lt"/>
                <a:cs typeface="Century Gothic"/>
              </a:rPr>
              <a:t>Sentinel-</a:t>
            </a:r>
            <a:r>
              <a:rPr sz="2000" spc="-50" dirty="0">
                <a:latin typeface="+mn-lt"/>
                <a:cs typeface="Century Gothic"/>
              </a:rPr>
              <a:t>1</a:t>
            </a:r>
            <a:endParaRPr sz="2000" dirty="0">
              <a:latin typeface="+mn-lt"/>
              <a:cs typeface="Century Gothic"/>
            </a:endParaRPr>
          </a:p>
          <a:p>
            <a:pPr marL="380365" indent="-368300">
              <a:lnSpc>
                <a:spcPct val="100000"/>
              </a:lnSpc>
              <a:spcBef>
                <a:spcPts val="795"/>
              </a:spcBef>
              <a:buSzPct val="110000"/>
              <a:buFont typeface="Arial"/>
              <a:buChar char="•"/>
              <a:tabLst>
                <a:tab pos="380365" algn="l"/>
                <a:tab pos="381000" algn="l"/>
              </a:tabLst>
            </a:pPr>
            <a:r>
              <a:rPr sz="2000" spc="-10" dirty="0">
                <a:latin typeface="+mn-lt"/>
                <a:cs typeface="Century Gothic"/>
              </a:rPr>
              <a:t>ALOS/PALSAR</a:t>
            </a:r>
            <a:endParaRPr sz="2000" dirty="0">
              <a:latin typeface="+mn-lt"/>
              <a:cs typeface="Century Gothic"/>
            </a:endParaRPr>
          </a:p>
        </p:txBody>
      </p:sp>
      <p:pic>
        <p:nvPicPr>
          <p:cNvPr id="6" name="object 5"/>
          <p:cNvPicPr>
            <a:picLocks noChangeAspect="1"/>
          </p:cNvPicPr>
          <p:nvPr/>
        </p:nvPicPr>
        <p:blipFill>
          <a:blip r:embed="rId2" cstate="print"/>
          <a:stretch>
            <a:fillRect/>
          </a:stretch>
        </p:blipFill>
        <p:spPr>
          <a:xfrm>
            <a:off x="3219448" y="1043940"/>
            <a:ext cx="3857625" cy="2160270"/>
          </a:xfrm>
          <a:prstGeom prst="rect">
            <a:avLst/>
          </a:prstGeom>
        </p:spPr>
      </p:pic>
      <p:pic>
        <p:nvPicPr>
          <p:cNvPr id="7" name="object 6"/>
          <p:cNvPicPr>
            <a:picLocks noChangeAspect="1"/>
          </p:cNvPicPr>
          <p:nvPr/>
        </p:nvPicPr>
        <p:blipFill>
          <a:blip r:embed="rId3" cstate="print"/>
          <a:stretch>
            <a:fillRect/>
          </a:stretch>
        </p:blipFill>
        <p:spPr>
          <a:xfrm>
            <a:off x="5457457" y="3284220"/>
            <a:ext cx="3380423" cy="2278380"/>
          </a:xfrm>
          <a:prstGeom prst="rect">
            <a:avLst/>
          </a:prstGeom>
        </p:spPr>
      </p:pic>
      <p:sp>
        <p:nvSpPr>
          <p:cNvPr id="8" name="object 7"/>
          <p:cNvSpPr txBox="1"/>
          <p:nvPr/>
        </p:nvSpPr>
        <p:spPr>
          <a:xfrm>
            <a:off x="3979862" y="3465195"/>
            <a:ext cx="1184275" cy="573405"/>
          </a:xfrm>
          <a:prstGeom prst="rect">
            <a:avLst/>
          </a:prstGeom>
        </p:spPr>
        <p:txBody>
          <a:bodyPr vert="horz" wrap="square" lIns="0" tIns="12700" rIns="0" bIns="0" rtlCol="0">
            <a:spAutoFit/>
          </a:bodyPr>
          <a:lstStyle/>
          <a:p>
            <a:pPr marL="269875" marR="5080" indent="-257810">
              <a:lnSpc>
                <a:spcPct val="100000"/>
              </a:lnSpc>
              <a:spcBef>
                <a:spcPts val="100"/>
              </a:spcBef>
            </a:pPr>
            <a:r>
              <a:rPr sz="1200" spc="-10" dirty="0">
                <a:latin typeface="Century Gothic"/>
                <a:cs typeface="Century Gothic"/>
              </a:rPr>
              <a:t>Sentinel-</a:t>
            </a:r>
            <a:r>
              <a:rPr sz="1200" dirty="0">
                <a:latin typeface="Century Gothic"/>
                <a:cs typeface="Century Gothic"/>
              </a:rPr>
              <a:t>2</a:t>
            </a:r>
            <a:r>
              <a:rPr sz="1200" spc="70" dirty="0">
                <a:latin typeface="Century Gothic"/>
                <a:cs typeface="Century Gothic"/>
              </a:rPr>
              <a:t> </a:t>
            </a:r>
            <a:r>
              <a:rPr sz="1200" spc="-10" dirty="0">
                <a:latin typeface="Century Gothic"/>
                <a:cs typeface="Century Gothic"/>
              </a:rPr>
              <a:t>(top), </a:t>
            </a:r>
            <a:r>
              <a:rPr sz="1200" dirty="0">
                <a:latin typeface="Century Gothic"/>
                <a:cs typeface="Century Gothic"/>
              </a:rPr>
              <a:t>Terra </a:t>
            </a:r>
            <a:r>
              <a:rPr sz="1200" spc="-10" dirty="0">
                <a:latin typeface="Century Gothic"/>
                <a:cs typeface="Century Gothic"/>
              </a:rPr>
              <a:t>MODIS</a:t>
            </a:r>
            <a:endParaRPr sz="1200" dirty="0">
              <a:latin typeface="Century Gothic"/>
              <a:cs typeface="Century Gothic"/>
            </a:endParaRPr>
          </a:p>
          <a:p>
            <a:pPr marL="733425">
              <a:lnSpc>
                <a:spcPts val="1435"/>
              </a:lnSpc>
            </a:pPr>
            <a:r>
              <a:rPr sz="1200" spc="-10" dirty="0">
                <a:latin typeface="Century Gothic"/>
                <a:cs typeface="Century Gothic"/>
              </a:rPr>
              <a:t>(right)</a:t>
            </a:r>
            <a:endParaRPr sz="1200" dirty="0">
              <a:latin typeface="Century Gothic"/>
              <a:cs typeface="Century Gothic"/>
            </a:endParaRPr>
          </a:p>
        </p:txBody>
      </p:sp>
    </p:spTree>
    <p:extLst>
      <p:ext uri="{BB962C8B-B14F-4D97-AF65-F5344CB8AC3E}">
        <p14:creationId xmlns:p14="http://schemas.microsoft.com/office/powerpoint/2010/main" val="42171243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2"/>
                </a:solidFill>
              </a:rPr>
              <a:t>Landsat</a:t>
            </a:r>
            <a:endParaRPr lang="en-US" dirty="0"/>
          </a:p>
        </p:txBody>
      </p:sp>
      <p:grpSp>
        <p:nvGrpSpPr>
          <p:cNvPr id="4" name="object 5"/>
          <p:cNvGrpSpPr>
            <a:grpSpLocks noChangeAspect="1"/>
          </p:cNvGrpSpPr>
          <p:nvPr/>
        </p:nvGrpSpPr>
        <p:grpSpPr>
          <a:xfrm>
            <a:off x="4507011" y="1739582"/>
            <a:ext cx="4468525" cy="1537018"/>
            <a:chOff x="6421348" y="1211562"/>
            <a:chExt cx="5257089" cy="1808260"/>
          </a:xfrm>
        </p:grpSpPr>
        <p:pic>
          <p:nvPicPr>
            <p:cNvPr id="5" name="object 6"/>
            <p:cNvPicPr/>
            <p:nvPr/>
          </p:nvPicPr>
          <p:blipFill>
            <a:blip r:embed="rId2" cstate="print"/>
            <a:stretch>
              <a:fillRect/>
            </a:stretch>
          </p:blipFill>
          <p:spPr>
            <a:xfrm>
              <a:off x="6421348" y="1211562"/>
              <a:ext cx="5257089" cy="1808260"/>
            </a:xfrm>
            <a:prstGeom prst="rect">
              <a:avLst/>
            </a:prstGeom>
          </p:spPr>
        </p:pic>
        <p:pic>
          <p:nvPicPr>
            <p:cNvPr id="6" name="object 7"/>
            <p:cNvPicPr/>
            <p:nvPr/>
          </p:nvPicPr>
          <p:blipFill>
            <a:blip r:embed="rId3" cstate="print"/>
            <a:stretch>
              <a:fillRect/>
            </a:stretch>
          </p:blipFill>
          <p:spPr>
            <a:xfrm>
              <a:off x="6432804" y="1223010"/>
              <a:ext cx="5187696" cy="1737994"/>
            </a:xfrm>
            <a:prstGeom prst="rect">
              <a:avLst/>
            </a:prstGeom>
          </p:spPr>
        </p:pic>
      </p:grpSp>
      <p:sp>
        <p:nvSpPr>
          <p:cNvPr id="7" name="object 8"/>
          <p:cNvSpPr txBox="1"/>
          <p:nvPr/>
        </p:nvSpPr>
        <p:spPr>
          <a:xfrm>
            <a:off x="8404609" y="4920428"/>
            <a:ext cx="693420" cy="208279"/>
          </a:xfrm>
          <a:prstGeom prst="rect">
            <a:avLst/>
          </a:prstGeom>
        </p:spPr>
        <p:txBody>
          <a:bodyPr vert="horz" wrap="square" lIns="0" tIns="12700" rIns="0" bIns="0" rtlCol="0">
            <a:spAutoFit/>
          </a:bodyPr>
          <a:lstStyle/>
          <a:p>
            <a:pPr marL="12700">
              <a:lnSpc>
                <a:spcPct val="100000"/>
              </a:lnSpc>
              <a:spcBef>
                <a:spcPts val="100"/>
              </a:spcBef>
            </a:pPr>
            <a:r>
              <a:rPr sz="1200" dirty="0">
                <a:solidFill>
                  <a:srgbClr val="1F574F"/>
                </a:solidFill>
                <a:latin typeface="Arial"/>
                <a:cs typeface="Arial"/>
              </a:rPr>
              <a:t>Landsat</a:t>
            </a:r>
            <a:r>
              <a:rPr sz="1200" spc="-80" dirty="0">
                <a:solidFill>
                  <a:srgbClr val="1F574F"/>
                </a:solidFill>
                <a:latin typeface="Arial"/>
                <a:cs typeface="Arial"/>
              </a:rPr>
              <a:t> </a:t>
            </a:r>
            <a:r>
              <a:rPr sz="1200" spc="-50" dirty="0">
                <a:solidFill>
                  <a:srgbClr val="1F574F"/>
                </a:solidFill>
                <a:latin typeface="Arial"/>
                <a:cs typeface="Arial"/>
              </a:rPr>
              <a:t>8</a:t>
            </a:r>
            <a:endParaRPr sz="1200">
              <a:latin typeface="Arial"/>
              <a:cs typeface="Arial"/>
            </a:endParaRPr>
          </a:p>
        </p:txBody>
      </p:sp>
      <p:sp>
        <p:nvSpPr>
          <p:cNvPr id="8" name="object 9"/>
          <p:cNvSpPr txBox="1"/>
          <p:nvPr/>
        </p:nvSpPr>
        <p:spPr>
          <a:xfrm>
            <a:off x="8407911" y="5285427"/>
            <a:ext cx="567690" cy="391160"/>
          </a:xfrm>
          <a:prstGeom prst="rect">
            <a:avLst/>
          </a:prstGeom>
        </p:spPr>
        <p:txBody>
          <a:bodyPr vert="horz" wrap="square" lIns="0" tIns="12700" rIns="0" bIns="0" rtlCol="0">
            <a:spAutoFit/>
          </a:bodyPr>
          <a:lstStyle/>
          <a:p>
            <a:pPr marL="12700" marR="5080">
              <a:lnSpc>
                <a:spcPct val="100000"/>
              </a:lnSpc>
              <a:spcBef>
                <a:spcPts val="100"/>
              </a:spcBef>
            </a:pPr>
            <a:r>
              <a:rPr sz="1200" spc="-10" dirty="0">
                <a:solidFill>
                  <a:srgbClr val="1F574F"/>
                </a:solidFill>
                <a:latin typeface="Arial"/>
                <a:cs typeface="Arial"/>
              </a:rPr>
              <a:t>Landsat 4,5,7</a:t>
            </a:r>
            <a:endParaRPr sz="1200">
              <a:latin typeface="Arial"/>
              <a:cs typeface="Arial"/>
            </a:endParaRPr>
          </a:p>
        </p:txBody>
      </p:sp>
      <p:grpSp>
        <p:nvGrpSpPr>
          <p:cNvPr id="9" name="object 10"/>
          <p:cNvGrpSpPr>
            <a:grpSpLocks noChangeAspect="1"/>
          </p:cNvGrpSpPr>
          <p:nvPr/>
        </p:nvGrpSpPr>
        <p:grpSpPr>
          <a:xfrm>
            <a:off x="3669796" y="3657600"/>
            <a:ext cx="5271734" cy="2546541"/>
            <a:chOff x="5771384" y="3195028"/>
            <a:chExt cx="6202045" cy="2995930"/>
          </a:xfrm>
        </p:grpSpPr>
        <p:pic>
          <p:nvPicPr>
            <p:cNvPr id="10" name="object 11"/>
            <p:cNvPicPr/>
            <p:nvPr/>
          </p:nvPicPr>
          <p:blipFill>
            <a:blip r:embed="rId4" cstate="print"/>
            <a:stretch>
              <a:fillRect/>
            </a:stretch>
          </p:blipFill>
          <p:spPr>
            <a:xfrm>
              <a:off x="5771384" y="3195028"/>
              <a:ext cx="5567179" cy="2995497"/>
            </a:xfrm>
            <a:prstGeom prst="rect">
              <a:avLst/>
            </a:prstGeom>
          </p:spPr>
        </p:pic>
        <p:pic>
          <p:nvPicPr>
            <p:cNvPr id="11" name="object 12"/>
            <p:cNvPicPr/>
            <p:nvPr/>
          </p:nvPicPr>
          <p:blipFill>
            <a:blip r:embed="rId5" cstate="print"/>
            <a:stretch>
              <a:fillRect/>
            </a:stretch>
          </p:blipFill>
          <p:spPr>
            <a:xfrm>
              <a:off x="5782817" y="3206495"/>
              <a:ext cx="5497830" cy="2926079"/>
            </a:xfrm>
            <a:prstGeom prst="rect">
              <a:avLst/>
            </a:prstGeom>
          </p:spPr>
        </p:pic>
        <p:sp>
          <p:nvSpPr>
            <p:cNvPr id="12" name="object 13"/>
            <p:cNvSpPr/>
            <p:nvPr/>
          </p:nvSpPr>
          <p:spPr>
            <a:xfrm>
              <a:off x="6126479" y="5001005"/>
              <a:ext cx="5847080" cy="0"/>
            </a:xfrm>
            <a:custGeom>
              <a:avLst/>
              <a:gdLst/>
              <a:ahLst/>
              <a:cxnLst/>
              <a:rect l="l" t="t" r="r" b="b"/>
              <a:pathLst>
                <a:path w="5847080">
                  <a:moveTo>
                    <a:pt x="0" y="0"/>
                  </a:moveTo>
                  <a:lnTo>
                    <a:pt x="5846826" y="0"/>
                  </a:lnTo>
                </a:path>
              </a:pathLst>
            </a:custGeom>
            <a:ln w="34925">
              <a:solidFill>
                <a:srgbClr val="0E2C27"/>
              </a:solidFill>
            </a:ln>
          </p:spPr>
          <p:txBody>
            <a:bodyPr wrap="square" lIns="0" tIns="0" rIns="0" bIns="0" rtlCol="0"/>
            <a:lstStyle/>
            <a:p>
              <a:endParaRPr/>
            </a:p>
          </p:txBody>
        </p:sp>
      </p:grpSp>
      <p:sp>
        <p:nvSpPr>
          <p:cNvPr id="3" name="object 3"/>
          <p:cNvSpPr txBox="1"/>
          <p:nvPr/>
        </p:nvSpPr>
        <p:spPr>
          <a:xfrm>
            <a:off x="304800" y="1143000"/>
            <a:ext cx="4191000" cy="3995325"/>
          </a:xfrm>
          <a:prstGeom prst="rect">
            <a:avLst/>
          </a:prstGeom>
        </p:spPr>
        <p:txBody>
          <a:bodyPr vert="horz" wrap="square" lIns="0" tIns="113665" rIns="0" bIns="0" rtlCol="0">
            <a:spAutoFit/>
          </a:bodyPr>
          <a:lstStyle/>
          <a:p>
            <a:pPr marL="354965" indent="-342900">
              <a:lnSpc>
                <a:spcPct val="100000"/>
              </a:lnSpc>
              <a:spcBef>
                <a:spcPts val="895"/>
              </a:spcBef>
              <a:buSzPct val="110000"/>
              <a:buFont typeface="Arial" panose="020B0604020202020204" pitchFamily="34" charset="0"/>
              <a:buChar char="•"/>
              <a:tabLst>
                <a:tab pos="231775" algn="l"/>
              </a:tabLst>
            </a:pPr>
            <a:r>
              <a:rPr sz="2200" dirty="0">
                <a:latin typeface="+mn-lt"/>
                <a:cs typeface="Century Gothic"/>
              </a:rPr>
              <a:t>First</a:t>
            </a:r>
            <a:r>
              <a:rPr sz="2200" spc="-15" dirty="0">
                <a:latin typeface="+mn-lt"/>
                <a:cs typeface="Century Gothic"/>
              </a:rPr>
              <a:t> </a:t>
            </a:r>
            <a:r>
              <a:rPr sz="2200" dirty="0">
                <a:latin typeface="+mn-lt"/>
                <a:cs typeface="Century Gothic"/>
              </a:rPr>
              <a:t>Landsat</a:t>
            </a:r>
            <a:r>
              <a:rPr sz="2200" spc="-25" dirty="0">
                <a:latin typeface="+mn-lt"/>
                <a:cs typeface="Century Gothic"/>
              </a:rPr>
              <a:t> </a:t>
            </a:r>
            <a:r>
              <a:rPr sz="2200" dirty="0">
                <a:latin typeface="+mn-lt"/>
                <a:cs typeface="Century Gothic"/>
              </a:rPr>
              <a:t>launched</a:t>
            </a:r>
            <a:r>
              <a:rPr sz="2200" spc="-20" dirty="0">
                <a:latin typeface="+mn-lt"/>
                <a:cs typeface="Century Gothic"/>
              </a:rPr>
              <a:t> </a:t>
            </a:r>
            <a:r>
              <a:rPr sz="2200" dirty="0">
                <a:latin typeface="+mn-lt"/>
                <a:cs typeface="Century Gothic"/>
              </a:rPr>
              <a:t>in</a:t>
            </a:r>
            <a:r>
              <a:rPr sz="2200" spc="-25" dirty="0">
                <a:latin typeface="+mn-lt"/>
                <a:cs typeface="Century Gothic"/>
              </a:rPr>
              <a:t> </a:t>
            </a:r>
            <a:r>
              <a:rPr sz="2200" spc="-20" dirty="0">
                <a:latin typeface="+mn-lt"/>
                <a:cs typeface="Century Gothic"/>
              </a:rPr>
              <a:t>1972</a:t>
            </a:r>
            <a:endParaRPr sz="2200" dirty="0">
              <a:latin typeface="+mn-lt"/>
              <a:cs typeface="Century Gothic"/>
            </a:endParaRPr>
          </a:p>
          <a:p>
            <a:pPr marL="354965" indent="-342900">
              <a:lnSpc>
                <a:spcPct val="100000"/>
              </a:lnSpc>
              <a:spcBef>
                <a:spcPts val="795"/>
              </a:spcBef>
              <a:buSzPct val="110000"/>
              <a:buFont typeface="Arial" panose="020B0604020202020204" pitchFamily="34" charset="0"/>
              <a:buChar char="•"/>
              <a:tabLst>
                <a:tab pos="231775" algn="l"/>
              </a:tabLst>
            </a:pPr>
            <a:r>
              <a:rPr sz="2200" dirty="0">
                <a:latin typeface="+mn-lt"/>
                <a:cs typeface="Century Gothic"/>
              </a:rPr>
              <a:t>Landsat</a:t>
            </a:r>
            <a:r>
              <a:rPr sz="2200" spc="-25" dirty="0">
                <a:latin typeface="+mn-lt"/>
                <a:cs typeface="Century Gothic"/>
              </a:rPr>
              <a:t> </a:t>
            </a:r>
            <a:r>
              <a:rPr sz="2200" dirty="0">
                <a:latin typeface="+mn-lt"/>
                <a:cs typeface="Century Gothic"/>
              </a:rPr>
              <a:t>8</a:t>
            </a:r>
            <a:r>
              <a:rPr sz="2200" spc="-15" dirty="0">
                <a:latin typeface="+mn-lt"/>
                <a:cs typeface="Century Gothic"/>
              </a:rPr>
              <a:t> </a:t>
            </a:r>
            <a:r>
              <a:rPr sz="2200" dirty="0">
                <a:latin typeface="+mn-lt"/>
                <a:cs typeface="Century Gothic"/>
              </a:rPr>
              <a:t>launched</a:t>
            </a:r>
            <a:r>
              <a:rPr sz="2200" spc="-25" dirty="0">
                <a:latin typeface="+mn-lt"/>
                <a:cs typeface="Century Gothic"/>
              </a:rPr>
              <a:t> </a:t>
            </a:r>
            <a:r>
              <a:rPr sz="2200" dirty="0">
                <a:latin typeface="+mn-lt"/>
                <a:cs typeface="Century Gothic"/>
              </a:rPr>
              <a:t>in</a:t>
            </a:r>
            <a:r>
              <a:rPr sz="2200" spc="-15" dirty="0">
                <a:latin typeface="+mn-lt"/>
                <a:cs typeface="Century Gothic"/>
              </a:rPr>
              <a:t> </a:t>
            </a:r>
            <a:r>
              <a:rPr sz="2200" spc="-20" dirty="0">
                <a:latin typeface="+mn-lt"/>
                <a:cs typeface="Century Gothic"/>
              </a:rPr>
              <a:t>2013</a:t>
            </a:r>
            <a:endParaRPr sz="2200" dirty="0">
              <a:latin typeface="+mn-lt"/>
              <a:cs typeface="Century Gothic"/>
            </a:endParaRPr>
          </a:p>
          <a:p>
            <a:pPr marL="354965" indent="-342900">
              <a:lnSpc>
                <a:spcPct val="100000"/>
              </a:lnSpc>
              <a:spcBef>
                <a:spcPts val="805"/>
              </a:spcBef>
              <a:buSzPct val="110000"/>
              <a:buFont typeface="Arial" panose="020B0604020202020204" pitchFamily="34" charset="0"/>
              <a:buChar char="•"/>
              <a:tabLst>
                <a:tab pos="231775" algn="l"/>
              </a:tabLst>
            </a:pPr>
            <a:r>
              <a:rPr sz="2200" dirty="0">
                <a:latin typeface="+mn-lt"/>
                <a:cs typeface="Century Gothic"/>
              </a:rPr>
              <a:t>NASA</a:t>
            </a:r>
            <a:r>
              <a:rPr sz="2200" spc="-20" dirty="0">
                <a:latin typeface="+mn-lt"/>
                <a:cs typeface="Century Gothic"/>
              </a:rPr>
              <a:t> </a:t>
            </a:r>
            <a:r>
              <a:rPr sz="2200" dirty="0">
                <a:latin typeface="+mn-lt"/>
                <a:cs typeface="Century Gothic"/>
              </a:rPr>
              <a:t>created</a:t>
            </a:r>
            <a:r>
              <a:rPr sz="2200" spc="-20" dirty="0">
                <a:latin typeface="+mn-lt"/>
                <a:cs typeface="Century Gothic"/>
              </a:rPr>
              <a:t> </a:t>
            </a:r>
            <a:r>
              <a:rPr sz="2200" dirty="0">
                <a:latin typeface="+mn-lt"/>
                <a:cs typeface="Century Gothic"/>
              </a:rPr>
              <a:t>and</a:t>
            </a:r>
            <a:r>
              <a:rPr sz="2200" spc="-5" dirty="0">
                <a:latin typeface="+mn-lt"/>
                <a:cs typeface="Century Gothic"/>
              </a:rPr>
              <a:t> </a:t>
            </a:r>
            <a:r>
              <a:rPr sz="2200" spc="-10" dirty="0" smtClean="0">
                <a:latin typeface="+mn-lt"/>
                <a:cs typeface="Century Gothic"/>
              </a:rPr>
              <a:t>launched</a:t>
            </a:r>
            <a:endParaRPr lang="en-US" sz="2200" dirty="0">
              <a:latin typeface="+mn-lt"/>
              <a:cs typeface="Century Gothic"/>
            </a:endParaRPr>
          </a:p>
          <a:p>
            <a:pPr marL="12065">
              <a:lnSpc>
                <a:spcPct val="100000"/>
              </a:lnSpc>
              <a:spcBef>
                <a:spcPts val="805"/>
              </a:spcBef>
              <a:buSzPct val="110000"/>
              <a:tabLst>
                <a:tab pos="231775" algn="l"/>
              </a:tabLst>
            </a:pPr>
            <a:r>
              <a:rPr lang="en-US" sz="2200" dirty="0">
                <a:latin typeface="+mn-lt"/>
                <a:cs typeface="Arial"/>
              </a:rPr>
              <a:t>	</a:t>
            </a:r>
            <a:r>
              <a:rPr sz="2000" dirty="0" smtClean="0">
                <a:latin typeface="+mn-lt"/>
                <a:cs typeface="Arial"/>
              </a:rPr>
              <a:t>–</a:t>
            </a:r>
            <a:r>
              <a:rPr sz="2000" spc="320" dirty="0" smtClean="0">
                <a:latin typeface="+mn-lt"/>
                <a:cs typeface="Arial"/>
              </a:rPr>
              <a:t> </a:t>
            </a:r>
            <a:r>
              <a:rPr sz="2200" dirty="0">
                <a:latin typeface="+mn-lt"/>
                <a:cs typeface="Century Gothic"/>
              </a:rPr>
              <a:t>USGS</a:t>
            </a:r>
            <a:r>
              <a:rPr sz="2200" spc="-10" dirty="0">
                <a:latin typeface="+mn-lt"/>
                <a:cs typeface="Century Gothic"/>
              </a:rPr>
              <a:t> </a:t>
            </a:r>
            <a:r>
              <a:rPr sz="2200" dirty="0">
                <a:latin typeface="+mn-lt"/>
                <a:cs typeface="Century Gothic"/>
              </a:rPr>
              <a:t>maintains</a:t>
            </a:r>
            <a:r>
              <a:rPr sz="2200" spc="-35" dirty="0">
                <a:latin typeface="+mn-lt"/>
                <a:cs typeface="Century Gothic"/>
              </a:rPr>
              <a:t> </a:t>
            </a:r>
            <a:r>
              <a:rPr sz="2200" spc="-20" dirty="0">
                <a:latin typeface="+mn-lt"/>
                <a:cs typeface="Century Gothic"/>
              </a:rPr>
              <a:t>data</a:t>
            </a:r>
            <a:endParaRPr sz="2200" dirty="0">
              <a:latin typeface="+mn-lt"/>
              <a:cs typeface="Century Gothic"/>
            </a:endParaRPr>
          </a:p>
          <a:p>
            <a:pPr marL="342265" indent="-342900">
              <a:lnSpc>
                <a:spcPts val="2635"/>
              </a:lnSpc>
              <a:spcBef>
                <a:spcPts val="800"/>
              </a:spcBef>
              <a:buSzPct val="110000"/>
              <a:buFont typeface="Arial" panose="020B0604020202020204" pitchFamily="34" charset="0"/>
              <a:buChar char="•"/>
              <a:tabLst>
                <a:tab pos="219075" algn="l"/>
              </a:tabLst>
            </a:pPr>
            <a:r>
              <a:rPr sz="2200" dirty="0">
                <a:latin typeface="+mn-lt"/>
                <a:cs typeface="Century Gothic"/>
              </a:rPr>
              <a:t>Passive</a:t>
            </a:r>
            <a:r>
              <a:rPr sz="2200" spc="-30" dirty="0">
                <a:latin typeface="+mn-lt"/>
                <a:cs typeface="Century Gothic"/>
              </a:rPr>
              <a:t> </a:t>
            </a:r>
            <a:r>
              <a:rPr sz="2200" dirty="0">
                <a:latin typeface="+mn-lt"/>
                <a:cs typeface="Century Gothic"/>
              </a:rPr>
              <a:t>Sensor</a:t>
            </a:r>
            <a:r>
              <a:rPr sz="2200" spc="-40" dirty="0">
                <a:latin typeface="+mn-lt"/>
                <a:cs typeface="Century Gothic"/>
              </a:rPr>
              <a:t> </a:t>
            </a:r>
            <a:r>
              <a:rPr lang="en-US" sz="2200" dirty="0" smtClean="0">
                <a:latin typeface="+mn-lt"/>
                <a:cs typeface="Century Gothic"/>
              </a:rPr>
              <a:t>–</a:t>
            </a:r>
            <a:r>
              <a:rPr sz="2200" spc="-25" dirty="0" smtClean="0">
                <a:latin typeface="+mn-lt"/>
                <a:cs typeface="Century Gothic"/>
              </a:rPr>
              <a:t> </a:t>
            </a:r>
            <a:r>
              <a:rPr sz="2200" dirty="0" smtClean="0">
                <a:latin typeface="+mn-lt"/>
                <a:cs typeface="Century Gothic"/>
              </a:rPr>
              <a:t>Obtains</a:t>
            </a:r>
            <a:r>
              <a:rPr lang="en-US" sz="2200" spc="-40" dirty="0">
                <a:latin typeface="+mn-lt"/>
                <a:cs typeface="Century Gothic"/>
              </a:rPr>
              <a:t> </a:t>
            </a:r>
            <a:r>
              <a:rPr sz="2200" dirty="0" smtClean="0">
                <a:latin typeface="+mn-lt"/>
                <a:cs typeface="Century Gothic"/>
              </a:rPr>
              <a:t>values</a:t>
            </a:r>
            <a:r>
              <a:rPr sz="2200" spc="-25" dirty="0" smtClean="0">
                <a:latin typeface="+mn-lt"/>
                <a:cs typeface="Century Gothic"/>
              </a:rPr>
              <a:t> of</a:t>
            </a:r>
            <a:r>
              <a:rPr lang="en-US" sz="2200" dirty="0">
                <a:latin typeface="+mn-lt"/>
                <a:cs typeface="Century Gothic"/>
              </a:rPr>
              <a:t> </a:t>
            </a:r>
            <a:r>
              <a:rPr sz="2200" dirty="0" smtClean="0">
                <a:latin typeface="+mn-lt"/>
                <a:cs typeface="Century Gothic"/>
              </a:rPr>
              <a:t>reflectance</a:t>
            </a:r>
            <a:r>
              <a:rPr sz="2200" spc="-50" dirty="0" smtClean="0">
                <a:latin typeface="+mn-lt"/>
                <a:cs typeface="Century Gothic"/>
              </a:rPr>
              <a:t> </a:t>
            </a:r>
            <a:r>
              <a:rPr sz="2200" dirty="0">
                <a:latin typeface="+mn-lt"/>
                <a:cs typeface="Century Gothic"/>
              </a:rPr>
              <a:t>from</a:t>
            </a:r>
            <a:r>
              <a:rPr sz="2200" spc="-25" dirty="0">
                <a:latin typeface="+mn-lt"/>
                <a:cs typeface="Century Gothic"/>
              </a:rPr>
              <a:t> </a:t>
            </a:r>
            <a:r>
              <a:rPr sz="2200" dirty="0">
                <a:latin typeface="+mn-lt"/>
                <a:cs typeface="Century Gothic"/>
              </a:rPr>
              <a:t>Earth’s</a:t>
            </a:r>
            <a:r>
              <a:rPr sz="2200" spc="-25" dirty="0">
                <a:latin typeface="+mn-lt"/>
                <a:cs typeface="Century Gothic"/>
              </a:rPr>
              <a:t> </a:t>
            </a:r>
            <a:r>
              <a:rPr sz="2200" spc="-10" dirty="0">
                <a:latin typeface="+mn-lt"/>
                <a:cs typeface="Century Gothic"/>
              </a:rPr>
              <a:t>surface</a:t>
            </a:r>
            <a:endParaRPr sz="2200" dirty="0">
              <a:latin typeface="+mn-lt"/>
              <a:cs typeface="Century Gothic"/>
            </a:endParaRPr>
          </a:p>
          <a:p>
            <a:pPr marL="354965" marR="1127125" indent="-342900">
              <a:lnSpc>
                <a:spcPts val="2630"/>
              </a:lnSpc>
              <a:spcBef>
                <a:spcPts val="905"/>
              </a:spcBef>
              <a:buSzPct val="110000"/>
              <a:buFont typeface="Arial" panose="020B0604020202020204" pitchFamily="34" charset="0"/>
              <a:buChar char="•"/>
              <a:tabLst>
                <a:tab pos="231775" algn="l"/>
              </a:tabLst>
            </a:pPr>
            <a:r>
              <a:rPr sz="2200" spc="-10" dirty="0">
                <a:latin typeface="+mn-lt"/>
                <a:cs typeface="Century Gothic"/>
              </a:rPr>
              <a:t>30-</a:t>
            </a:r>
            <a:r>
              <a:rPr sz="2200" dirty="0">
                <a:latin typeface="+mn-lt"/>
                <a:cs typeface="Century Gothic"/>
              </a:rPr>
              <a:t>meter</a:t>
            </a:r>
            <a:r>
              <a:rPr sz="2200" spc="5" dirty="0">
                <a:latin typeface="+mn-lt"/>
                <a:cs typeface="Century Gothic"/>
              </a:rPr>
              <a:t> </a:t>
            </a:r>
            <a:r>
              <a:rPr sz="2200" dirty="0">
                <a:latin typeface="+mn-lt"/>
                <a:cs typeface="Century Gothic"/>
              </a:rPr>
              <a:t>pixels,</a:t>
            </a:r>
            <a:r>
              <a:rPr sz="2200" spc="-10" dirty="0">
                <a:latin typeface="+mn-lt"/>
                <a:cs typeface="Century Gothic"/>
              </a:rPr>
              <a:t> 15-</a:t>
            </a:r>
            <a:r>
              <a:rPr sz="2200" spc="-20" dirty="0">
                <a:latin typeface="+mn-lt"/>
                <a:cs typeface="Century Gothic"/>
              </a:rPr>
              <a:t>meter </a:t>
            </a:r>
            <a:r>
              <a:rPr sz="2200" dirty="0">
                <a:latin typeface="+mn-lt"/>
                <a:cs typeface="Century Gothic"/>
              </a:rPr>
              <a:t>panchromatic</a:t>
            </a:r>
            <a:r>
              <a:rPr sz="2200" spc="-75" dirty="0">
                <a:latin typeface="+mn-lt"/>
                <a:cs typeface="Century Gothic"/>
              </a:rPr>
              <a:t> </a:t>
            </a:r>
            <a:r>
              <a:rPr sz="2200" spc="-20" dirty="0">
                <a:latin typeface="+mn-lt"/>
                <a:cs typeface="Century Gothic"/>
              </a:rPr>
              <a:t>band</a:t>
            </a:r>
            <a:endParaRPr sz="2200" dirty="0">
              <a:latin typeface="+mn-lt"/>
              <a:cs typeface="Century Gothic"/>
            </a:endParaRPr>
          </a:p>
        </p:txBody>
      </p:sp>
    </p:spTree>
    <p:extLst>
      <p:ext uri="{BB962C8B-B14F-4D97-AF65-F5344CB8AC3E}">
        <p14:creationId xmlns:p14="http://schemas.microsoft.com/office/powerpoint/2010/main" val="2333436603"/>
      </p:ext>
    </p:extLst>
  </p:cSld>
  <p:clrMapOvr>
    <a:masterClrMapping/>
  </p:clrMapOvr>
  <p:timing>
    <p:tnLst>
      <p:par>
        <p:cTn id="1" dur="indefinite" restart="never" nodeType="tmRoot"/>
      </p:par>
    </p:tnLst>
  </p:timing>
</p:sld>
</file>

<file path=ppt/theme/theme1.xml><?xml version="1.0" encoding="utf-8"?>
<a:theme xmlns:a="http://schemas.openxmlformats.org/drawingml/2006/main" name="Bentley_koch">
  <a:themeElements>
    <a:clrScheme name="Bentley_koc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entley_koch">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entley_koc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entley_koc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entley_koc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entley_koc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entley_koc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entley_koc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entley_koc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entley_koc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entley_koc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entley_koc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entley_koc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entley_koc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Tema d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Tema d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Bentley_koch">
  <a:themeElements>
    <a:clrScheme name="Bentley_koc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entley_koch">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entley_koc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entley_koc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entley_koc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entley_koc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entley_koc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entley_koc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entley_koc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entley_koc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entley_koc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entley_koc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entley_koc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entley_koc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Bentley_koch">
  <a:themeElements>
    <a:clrScheme name="Bentley_koc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entley_koch">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entley_koc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entley_koc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entley_koc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entley_koc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entley_koc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entley_koc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entley_koc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entley_koc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entley_koc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entley_koc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entley_koc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entley_koc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Bentley_koch</Template>
  <TotalTime>1768</TotalTime>
  <Words>2127</Words>
  <Application>Microsoft Office PowerPoint</Application>
  <PresentationFormat>On-screen Show (4:3)</PresentationFormat>
  <Paragraphs>308</Paragraphs>
  <Slides>39</Slides>
  <Notes>26</Notes>
  <HiddenSlides>0</HiddenSlides>
  <MMClips>0</MMClips>
  <ScaleCrop>false</ScaleCrop>
  <HeadingPairs>
    <vt:vector size="10" baseType="variant">
      <vt:variant>
        <vt:lpstr>Fonts Used</vt:lpstr>
      </vt:variant>
      <vt:variant>
        <vt:i4>16</vt:i4>
      </vt:variant>
      <vt:variant>
        <vt:lpstr>Theme</vt:lpstr>
      </vt:variant>
      <vt:variant>
        <vt:i4>10</vt:i4>
      </vt:variant>
      <vt:variant>
        <vt:lpstr>Embedded OLE Servers</vt:lpstr>
      </vt:variant>
      <vt:variant>
        <vt:i4>1</vt:i4>
      </vt:variant>
      <vt:variant>
        <vt:lpstr>Slide Titles</vt:lpstr>
      </vt:variant>
      <vt:variant>
        <vt:i4>39</vt:i4>
      </vt:variant>
      <vt:variant>
        <vt:lpstr>Custom Shows</vt:lpstr>
      </vt:variant>
      <vt:variant>
        <vt:i4>1</vt:i4>
      </vt:variant>
    </vt:vector>
  </HeadingPairs>
  <TitlesOfParts>
    <vt:vector size="67" baseType="lpstr">
      <vt:lpstr>MS PGothic</vt:lpstr>
      <vt:lpstr>MS PGothic</vt:lpstr>
      <vt:lpstr>宋体</vt:lpstr>
      <vt:lpstr>Arial</vt:lpstr>
      <vt:lpstr>Book Antiqua</vt:lpstr>
      <vt:lpstr>Calibri</vt:lpstr>
      <vt:lpstr>Calibri Light</vt:lpstr>
      <vt:lpstr>Century Gothic</vt:lpstr>
      <vt:lpstr>Courier New</vt:lpstr>
      <vt:lpstr>Georgia</vt:lpstr>
      <vt:lpstr>MS Mincho</vt:lpstr>
      <vt:lpstr>Myriad Pro</vt:lpstr>
      <vt:lpstr>Symbol</vt:lpstr>
      <vt:lpstr>Times New Roman</vt:lpstr>
      <vt:lpstr>Tw Cen MT</vt:lpstr>
      <vt:lpstr>Wingdings</vt:lpstr>
      <vt:lpstr>Bentley_koch</vt:lpstr>
      <vt:lpstr>1_Bentley_koch</vt:lpstr>
      <vt:lpstr>2_Bentley_koch</vt:lpstr>
      <vt:lpstr>2_Office Theme</vt:lpstr>
      <vt:lpstr>3_Office Theme</vt:lpstr>
      <vt:lpstr>4_Office Theme</vt:lpstr>
      <vt:lpstr>5_Office Theme</vt:lpstr>
      <vt:lpstr>6_Office Theme</vt:lpstr>
      <vt:lpstr>Office Theme</vt:lpstr>
      <vt:lpstr>7_Office Theme</vt:lpstr>
      <vt:lpstr>Microsoft Editor de ecuaciones 3.0</vt:lpstr>
      <vt:lpstr>PowerPoint Presentation</vt:lpstr>
      <vt:lpstr>Outline</vt:lpstr>
      <vt:lpstr>From Earth Observations to Applications</vt:lpstr>
      <vt:lpstr>Models: Value Added Information</vt:lpstr>
      <vt:lpstr>Remote Sensing Applications</vt:lpstr>
      <vt:lpstr>Remotely-Sensed Data for Ecosystem Services</vt:lpstr>
      <vt:lpstr>Remotely-Sensed Data for Ecosystem Services</vt:lpstr>
      <vt:lpstr>Satellites and Sensors for Ecosystem Services</vt:lpstr>
      <vt:lpstr>Landsat</vt:lpstr>
      <vt:lpstr>Sentinel-2</vt:lpstr>
      <vt:lpstr>EO-1 Hyperion</vt:lpstr>
      <vt:lpstr>PowerPoint Presentation</vt:lpstr>
      <vt:lpstr>PowerPoint Presentation</vt:lpstr>
      <vt:lpstr>PowerPoint Presentation</vt:lpstr>
      <vt:lpstr>PowerPoint Presentation</vt:lpstr>
      <vt:lpstr>Products for Land Resources Management</vt:lpstr>
      <vt:lpstr>Satellite Data Processing Levels</vt:lpstr>
      <vt:lpstr>PowerPoint Presentation</vt:lpstr>
      <vt:lpstr>PowerPoint Presentation</vt:lpstr>
      <vt:lpstr>Turning Landsat Data into Land Cover Types</vt:lpstr>
      <vt:lpstr>Global 30m Landsat Tree Canopy</vt:lpstr>
      <vt:lpstr>Global Forest Change</vt:lpstr>
      <vt:lpstr>Remote Sensing Case Study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Custom Show 1</vt:lpstr>
    </vt:vector>
  </TitlesOfParts>
  <Company>BU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Magaly Koch</dc:creator>
  <cp:lastModifiedBy>Koch, Magaly</cp:lastModifiedBy>
  <cp:revision>164</cp:revision>
  <cp:lastPrinted>2014-11-16T09:57:30Z</cp:lastPrinted>
  <dcterms:created xsi:type="dcterms:W3CDTF">2008-01-25T21:09:43Z</dcterms:created>
  <dcterms:modified xsi:type="dcterms:W3CDTF">2022-10-14T03:16:40Z</dcterms:modified>
</cp:coreProperties>
</file>